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  <p:sldMasterId id="2147483716" r:id="rId5"/>
  </p:sldMasterIdLst>
  <p:notesMasterIdLst>
    <p:notesMasterId r:id="rId30"/>
  </p:notesMasterIdLst>
  <p:sldIdLst>
    <p:sldId id="348" r:id="rId6"/>
    <p:sldId id="478" r:id="rId7"/>
    <p:sldId id="451" r:id="rId8"/>
    <p:sldId id="452" r:id="rId9"/>
    <p:sldId id="435" r:id="rId10"/>
    <p:sldId id="469" r:id="rId11"/>
    <p:sldId id="470" r:id="rId12"/>
    <p:sldId id="471" r:id="rId13"/>
    <p:sldId id="447" r:id="rId14"/>
    <p:sldId id="454" r:id="rId15"/>
    <p:sldId id="467" r:id="rId16"/>
    <p:sldId id="472" r:id="rId17"/>
    <p:sldId id="473" r:id="rId18"/>
    <p:sldId id="457" r:id="rId19"/>
    <p:sldId id="462" r:id="rId20"/>
    <p:sldId id="479" r:id="rId21"/>
    <p:sldId id="480" r:id="rId22"/>
    <p:sldId id="463" r:id="rId23"/>
    <p:sldId id="464" r:id="rId24"/>
    <p:sldId id="477" r:id="rId25"/>
    <p:sldId id="468" r:id="rId26"/>
    <p:sldId id="465" r:id="rId27"/>
    <p:sldId id="474" r:id="rId28"/>
    <p:sldId id="466" r:id="rId29"/>
  </p:sldIdLst>
  <p:sldSz cx="9144000" cy="6858000" type="screen4x3"/>
  <p:notesSz cx="6400800" cy="8686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559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2880">
          <p15:clr>
            <a:srgbClr val="A4A3A4"/>
          </p15:clr>
        </p15:guide>
        <p15:guide id="7" pos="204">
          <p15:clr>
            <a:srgbClr val="A4A3A4"/>
          </p15:clr>
        </p15:guide>
        <p15:guide id="8" pos="2835">
          <p15:clr>
            <a:srgbClr val="A4A3A4"/>
          </p15:clr>
        </p15:guide>
        <p15:guide id="9" pos="2925">
          <p15:clr>
            <a:srgbClr val="A4A3A4"/>
          </p15:clr>
        </p15:guide>
        <p15:guide id="10" pos="5516">
          <p15:clr>
            <a:srgbClr val="A4A3A4"/>
          </p15:clr>
        </p15:guide>
        <p15:guide id="11" pos="15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Naudi" initials="RN" lastIdx="20" clrIdx="0">
    <p:extLst/>
  </p:cmAuthor>
  <p:cmAuthor id="2" name="Robin" initials="R" lastIdx="14" clrIdx="1">
    <p:extLst/>
  </p:cmAuthor>
  <p:cmAuthor id="3" name="Campbell McDonald" initials="CM" lastIdx="19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A"/>
    <a:srgbClr val="28B4B7"/>
    <a:srgbClr val="FF3399"/>
    <a:srgbClr val="E5E5E5"/>
    <a:srgbClr val="BABCBE"/>
    <a:srgbClr val="9F63D6"/>
    <a:srgbClr val="00B0F0"/>
    <a:srgbClr val="FFC000"/>
    <a:srgbClr val="92D050"/>
    <a:srgbClr val="EFEFF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5992" autoAdjust="0"/>
  </p:normalViewPr>
  <p:slideViewPr>
    <p:cSldViewPr>
      <p:cViewPr varScale="1">
        <p:scale>
          <a:sx n="105" d="100"/>
          <a:sy n="105" d="100"/>
        </p:scale>
        <p:origin x="-186" y="-84"/>
      </p:cViewPr>
      <p:guideLst>
        <p:guide orient="horz" pos="2160"/>
        <p:guide orient="horz" pos="3559"/>
        <p:guide orient="horz" pos="4319"/>
        <p:guide orient="horz" pos="1026"/>
        <p:guide orient="horz" pos="1344"/>
        <p:guide pos="2880"/>
        <p:guide pos="204"/>
        <p:guide pos="2835"/>
        <p:guide pos="2925"/>
        <p:guide pos="5516"/>
        <p:guide pos="15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5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773680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639" y="1"/>
            <a:ext cx="2773680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0288" y="652463"/>
            <a:ext cx="4340225" cy="325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953"/>
            <a:ext cx="2773680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639" y="8250953"/>
            <a:ext cx="2773680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3FF3E95B-C48D-478D-A824-A78C3A9484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60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CB760E-76F6-4395-B361-520B0935CFFA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449263" hangingPunct="0">
              <a:lnSpc>
                <a:spcPct val="95000"/>
              </a:lnSpc>
              <a:buSzPct val="100000"/>
            </a:pPr>
            <a:fld id="{266B3D56-8850-4CBA-9508-3DE14D3CF068}" type="slidenum">
              <a:rPr lang="en-GB" altLang="en-US" sz="1400" smtClean="0">
                <a:latin typeface="Times New Roman" panose="02020603050405020304" pitchFamily="18" charset="0"/>
                <a:cs typeface="Arial Unicode MS" panose="020B0604020202020204" pitchFamily="34" charset="-128"/>
              </a:rPr>
              <a:pPr algn="r" defTabSz="449263" hangingPunct="0">
                <a:lnSpc>
                  <a:spcPct val="95000"/>
                </a:lnSpc>
                <a:buSzPct val="100000"/>
              </a:pPr>
              <a:t>1</a:t>
            </a:fld>
            <a:endParaRPr lang="en-GB" altLang="en-US" sz="1400" smtClean="0"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53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28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ヒラギノ角ゴ Pro W3" pitchFamily="-1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1pPr>
            <a:lvl2pPr marL="670141" indent="-2577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2pPr>
            <a:lvl3pPr marL="1030986" indent="-20619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3pPr>
            <a:lvl4pPr marL="1443380" indent="-20619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4pPr>
            <a:lvl5pPr marL="1855775" indent="-20619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5pPr>
            <a:lvl6pPr marL="2268169" indent="-20619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6pPr>
            <a:lvl7pPr marL="2680564" indent="-20619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7pPr>
            <a:lvl8pPr marL="3092958" indent="-20619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8pPr>
            <a:lvl9pPr marL="3505352" indent="-20619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9pPr>
          </a:lstStyle>
          <a:p>
            <a:pPr>
              <a:spcBef>
                <a:spcPct val="0"/>
              </a:spcBef>
            </a:pPr>
            <a:fld id="{58C6650F-2914-45AB-BB10-8A69DFE9E063}" type="slidenum">
              <a:rPr lang="en-US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CB760E-76F6-4395-B361-520B0935CFFA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449263" hangingPunct="0">
              <a:lnSpc>
                <a:spcPct val="95000"/>
              </a:lnSpc>
              <a:buSzPct val="100000"/>
            </a:pPr>
            <a:fld id="{266B3D56-8850-4CBA-9508-3DE14D3CF068}" type="slidenum">
              <a:rPr lang="en-GB" altLang="en-US" sz="1400" smtClean="0">
                <a:latin typeface="Times New Roman" panose="02020603050405020304" pitchFamily="18" charset="0"/>
                <a:cs typeface="Arial Unicode MS" panose="020B0604020202020204" pitchFamily="34" charset="-128"/>
              </a:rPr>
              <a:pPr algn="r" defTabSz="449263" hangingPunct="0">
                <a:lnSpc>
                  <a:spcPct val="95000"/>
                </a:lnSpc>
                <a:buSzPct val="100000"/>
              </a:pPr>
              <a:t>5</a:t>
            </a:fld>
            <a:endParaRPr lang="en-GB" altLang="en-US" sz="1400" smtClean="0"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53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202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CB760E-76F6-4395-B361-520B0935CFFA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449263" hangingPunct="0">
              <a:lnSpc>
                <a:spcPct val="95000"/>
              </a:lnSpc>
              <a:buSzPct val="100000"/>
            </a:pPr>
            <a:fld id="{266B3D56-8850-4CBA-9508-3DE14D3CF068}" type="slidenum">
              <a:rPr lang="en-GB" altLang="en-US" sz="1400" smtClean="0">
                <a:latin typeface="Times New Roman" panose="02020603050405020304" pitchFamily="18" charset="0"/>
                <a:cs typeface="Arial Unicode MS" panose="020B0604020202020204" pitchFamily="34" charset="-128"/>
              </a:rPr>
              <a:pPr algn="r" defTabSz="449263" hangingPunct="0">
                <a:lnSpc>
                  <a:spcPct val="95000"/>
                </a:lnSpc>
                <a:buSzPct val="100000"/>
              </a:pPr>
              <a:t>10</a:t>
            </a:fld>
            <a:endParaRPr lang="en-GB" altLang="en-US" sz="1400" smtClean="0"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53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824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ヒラギノ角ゴ Pro W3" pitchFamily="-1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1pPr>
            <a:lvl2pPr marL="670141" indent="-2577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2pPr>
            <a:lvl3pPr marL="1030986" indent="-20619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3pPr>
            <a:lvl4pPr marL="1443380" indent="-20619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4pPr>
            <a:lvl5pPr marL="1855775" indent="-20619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5pPr>
            <a:lvl6pPr marL="2268169" indent="-20619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6pPr>
            <a:lvl7pPr marL="2680564" indent="-20619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7pPr>
            <a:lvl8pPr marL="3092958" indent="-20619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8pPr>
            <a:lvl9pPr marL="3505352" indent="-20619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9pPr>
          </a:lstStyle>
          <a:p>
            <a:pPr>
              <a:spcBef>
                <a:spcPct val="0"/>
              </a:spcBef>
            </a:pPr>
            <a:fld id="{AB60A777-96B1-4A55-9B95-8208F34A3938}" type="slidenum">
              <a:rPr lang="en-GB" altLang="en-US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16</a:t>
            </a:fld>
            <a:endParaRPr lang="en-GB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CB760E-76F6-4395-B361-520B0935CFFA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449263" hangingPunct="0">
              <a:lnSpc>
                <a:spcPct val="95000"/>
              </a:lnSpc>
              <a:buSzPct val="100000"/>
            </a:pPr>
            <a:fld id="{266B3D56-8850-4CBA-9508-3DE14D3CF068}" type="slidenum">
              <a:rPr lang="en-GB" altLang="en-US" sz="1400" smtClean="0">
                <a:latin typeface="Times New Roman" panose="02020603050405020304" pitchFamily="18" charset="0"/>
                <a:cs typeface="Arial Unicode MS" panose="020B0604020202020204" pitchFamily="34" charset="-128"/>
              </a:rPr>
              <a:pPr algn="r" defTabSz="449263" hangingPunct="0">
                <a:lnSpc>
                  <a:spcPct val="95000"/>
                </a:lnSpc>
                <a:buSzPct val="100000"/>
              </a:pPr>
              <a:t>24</a:t>
            </a:fld>
            <a:endParaRPr lang="en-GB" altLang="en-US" sz="1400" smtClean="0"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53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74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00" y="824400"/>
            <a:ext cx="8328025" cy="4616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5BBE8BB-C416-4C03-85C4-56C9FDC87686}" type="slidenum">
              <a:rPr lang="en-GB" smtClean="0">
                <a:solidFill>
                  <a:srgbClr val="25408F"/>
                </a:solidFill>
              </a:rPr>
              <a:pPr/>
              <a:t>‹#›</a:t>
            </a:fld>
            <a:endParaRPr lang="en-GB" dirty="0">
              <a:solidFill>
                <a:srgbClr val="25408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252" y="6342887"/>
            <a:ext cx="2142748" cy="515113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85674" y="6340678"/>
            <a:ext cx="40145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2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>
                <a:solidFill>
                  <a:srgbClr val="00AFF0"/>
                </a:solidFill>
              </a:rPr>
              <a:t>Text</a:t>
            </a:r>
            <a:endParaRPr lang="en-US" dirty="0">
              <a:solidFill>
                <a:srgbClr val="00AF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5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3753181"/>
            <a:ext cx="4068764" cy="2412123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defRPr sz="1400">
                <a:solidFill>
                  <a:schemeClr val="tx1"/>
                </a:solidFill>
              </a:defRPr>
            </a:lvl2pPr>
            <a:lvl3pPr marL="144000" indent="-144000"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3pPr>
            <a:lvl4pPr marL="28800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 marL="432000"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252" y="6342887"/>
            <a:ext cx="2142748" cy="51511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5694" y="6340678"/>
            <a:ext cx="1309092" cy="184666"/>
          </a:xfrm>
        </p:spPr>
        <p:txBody>
          <a:bodyPr/>
          <a:lstStyle>
            <a:lvl1pPr algn="l">
              <a:defRPr/>
            </a:lvl1pPr>
          </a:lstStyle>
          <a:p>
            <a:fld id="{A5BBE8BB-C416-4C03-85C4-56C9FDC87686}" type="slidenum">
              <a:rPr lang="en-GB" smtClean="0">
                <a:solidFill>
                  <a:srgbClr val="25408F"/>
                </a:solidFill>
              </a:rPr>
              <a:pPr/>
              <a:t>‹#›</a:t>
            </a:fld>
            <a:endParaRPr lang="en-GB" dirty="0">
              <a:solidFill>
                <a:srgbClr val="25408F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469341" y="968375"/>
            <a:ext cx="5316071" cy="264440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052" y="896472"/>
            <a:ext cx="3185336" cy="1084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04" y="384011"/>
            <a:ext cx="4071160" cy="923330"/>
          </a:xfrm>
        </p:spPr>
        <p:txBody>
          <a:bodyPr anchor="t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85674" y="6340678"/>
            <a:ext cx="40145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2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>
                <a:solidFill>
                  <a:srgbClr val="00AFF0"/>
                </a:solidFill>
              </a:rPr>
              <a:t>Text</a:t>
            </a:r>
            <a:endParaRPr lang="en-US" dirty="0">
              <a:solidFill>
                <a:srgbClr val="00AF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3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59AA4C-6D8D-45D5-A77B-84FDF188B4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320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39C01E-9068-4940-84CC-2CC6DEC3B7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161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7F4D45-8B77-44D9-BD64-7C345FE8A8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7408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39200" cy="45148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20" y="1604329"/>
            <a:ext cx="4039200" cy="45148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4C7381-103E-4E92-9FE1-B7371F47F5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000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79A8A4-3582-4C80-AEAC-1F19FADE75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2066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6D4BDD-9D20-44A9-BA9A-3F92E23822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0257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B8CFD3-1E63-4048-A8A4-7C5BF39E4A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0445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9BF669F-FB69-44C0-9063-F139C8A041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350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4F20C2-4B29-4F66-BF12-84D89A6503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85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76" y="1386411"/>
            <a:ext cx="8540874" cy="693716"/>
          </a:xfrm>
        </p:spPr>
        <p:txBody>
          <a:bodyPr anchor="b" anchorCtr="0"/>
          <a:lstStyle>
            <a:lvl1pPr algn="l">
              <a:lnSpc>
                <a:spcPct val="98000"/>
              </a:lnSpc>
              <a:defRPr sz="4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776" y="2249977"/>
            <a:ext cx="8540874" cy="409343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5269"/>
            <a:ext cx="4258065" cy="1252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252" y="0"/>
            <a:ext cx="2142748" cy="515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48844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4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D085AB-7C77-447B-90B8-E759DF0196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0815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681" y="273629"/>
            <a:ext cx="2053440" cy="58455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24960" cy="58455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1C6841-A0D1-4F09-8E0A-FE7B19F7A8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1356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54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00" y="824400"/>
            <a:ext cx="8328025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5BBE8BB-C416-4C03-85C4-56C9FDC87686}" type="slidenum">
              <a:rPr lang="en-GB" smtClean="0">
                <a:solidFill>
                  <a:srgbClr val="25408F"/>
                </a:solidFill>
              </a:rPr>
              <a:pPr/>
              <a:t>‹#›</a:t>
            </a:fld>
            <a:endParaRPr lang="en-GB" dirty="0">
              <a:solidFill>
                <a:srgbClr val="25408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252" y="6342887"/>
            <a:ext cx="2142748" cy="515113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85674" y="6340678"/>
            <a:ext cx="40145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2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>
                <a:solidFill>
                  <a:srgbClr val="00AFF0"/>
                </a:solidFill>
              </a:rPr>
              <a:t>Text</a:t>
            </a:r>
            <a:endParaRPr lang="en-US" dirty="0">
              <a:solidFill>
                <a:srgbClr val="00AF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6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3753181"/>
            <a:ext cx="4068764" cy="2412123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defRPr sz="1400">
                <a:solidFill>
                  <a:schemeClr val="tx1"/>
                </a:solidFill>
              </a:defRPr>
            </a:lvl2pPr>
            <a:lvl3pPr marL="144000" indent="-144000"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3pPr>
            <a:lvl4pPr marL="28800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 marL="432000"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252" y="6342887"/>
            <a:ext cx="2142748" cy="51511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5694" y="6340678"/>
            <a:ext cx="1309092" cy="184666"/>
          </a:xfrm>
        </p:spPr>
        <p:txBody>
          <a:bodyPr/>
          <a:lstStyle>
            <a:lvl1pPr algn="l">
              <a:defRPr/>
            </a:lvl1pPr>
          </a:lstStyle>
          <a:p>
            <a:fld id="{A5BBE8BB-C416-4C03-85C4-56C9FDC87686}" type="slidenum">
              <a:rPr lang="en-GB" smtClean="0">
                <a:solidFill>
                  <a:srgbClr val="25408F"/>
                </a:solidFill>
              </a:rPr>
              <a:pPr/>
              <a:t>‹#›</a:t>
            </a:fld>
            <a:endParaRPr lang="en-GB" dirty="0">
              <a:solidFill>
                <a:srgbClr val="25408F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469341" y="968375"/>
            <a:ext cx="5316071" cy="264440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052" y="896472"/>
            <a:ext cx="3185336" cy="1084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04" y="384011"/>
            <a:ext cx="4071160" cy="923330"/>
          </a:xfrm>
        </p:spPr>
        <p:txBody>
          <a:bodyPr anchor="t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85674" y="6340678"/>
            <a:ext cx="40145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2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>
                <a:solidFill>
                  <a:srgbClr val="00AFF0"/>
                </a:solidFill>
              </a:rPr>
              <a:t>Text</a:t>
            </a:r>
            <a:endParaRPr lang="en-US" dirty="0">
              <a:solidFill>
                <a:srgbClr val="00AF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252" y="6342887"/>
            <a:ext cx="2142748" cy="515113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5694" y="6340678"/>
            <a:ext cx="1309092" cy="184666"/>
          </a:xfrm>
        </p:spPr>
        <p:txBody>
          <a:bodyPr/>
          <a:lstStyle>
            <a:lvl1pPr algn="l">
              <a:defRPr/>
            </a:lvl1pPr>
          </a:lstStyle>
          <a:p>
            <a:fld id="{A5BBE8BB-C416-4C03-85C4-56C9FDC87686}" type="slidenum">
              <a:rPr lang="en-GB" smtClean="0">
                <a:solidFill>
                  <a:srgbClr val="25408F"/>
                </a:solidFill>
              </a:rPr>
              <a:pPr/>
              <a:t>‹#›</a:t>
            </a:fld>
            <a:endParaRPr lang="en-GB" dirty="0">
              <a:solidFill>
                <a:srgbClr val="25408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85674" y="6340678"/>
            <a:ext cx="40145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2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>
                <a:solidFill>
                  <a:srgbClr val="00AFF0"/>
                </a:solidFill>
              </a:rPr>
              <a:t>Text</a:t>
            </a:r>
            <a:endParaRPr lang="en-US" dirty="0">
              <a:solidFill>
                <a:srgbClr val="00AF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252" y="6342887"/>
            <a:ext cx="2142748" cy="51511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5694" y="6340678"/>
            <a:ext cx="1309092" cy="184666"/>
          </a:xfrm>
        </p:spPr>
        <p:txBody>
          <a:bodyPr/>
          <a:lstStyle>
            <a:lvl1pPr algn="l">
              <a:defRPr/>
            </a:lvl1pPr>
          </a:lstStyle>
          <a:p>
            <a:fld id="{A5BBE8BB-C416-4C03-85C4-56C9FDC87686}" type="slidenum">
              <a:rPr lang="en-GB" smtClean="0">
                <a:solidFill>
                  <a:srgbClr val="25408F"/>
                </a:solidFill>
              </a:rPr>
              <a:pPr/>
              <a:t>‹#›</a:t>
            </a:fld>
            <a:endParaRPr lang="en-GB" dirty="0">
              <a:solidFill>
                <a:srgbClr val="25408F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85674" y="6340678"/>
            <a:ext cx="40145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2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>
                <a:solidFill>
                  <a:srgbClr val="00AFF0"/>
                </a:solidFill>
              </a:rPr>
              <a:t>Text</a:t>
            </a:r>
            <a:endParaRPr lang="en-US" dirty="0">
              <a:solidFill>
                <a:srgbClr val="00AF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7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00" y="824400"/>
            <a:ext cx="8328025" cy="4616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5674" y="6340678"/>
            <a:ext cx="25066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r>
              <a:rPr smtClean="0">
                <a:solidFill>
                  <a:srgbClr val="00AFF0"/>
                </a:solidFill>
              </a:rPr>
              <a:t>Text</a:t>
            </a:r>
            <a:endParaRPr>
              <a:solidFill>
                <a:srgbClr val="00AF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5BBE8BB-C416-4C03-85C4-56C9FDC87686}" type="slidenum">
              <a:rPr lang="en-GB" smtClean="0">
                <a:solidFill>
                  <a:srgbClr val="25408F"/>
                </a:solidFill>
              </a:rPr>
              <a:pPr/>
              <a:t>‹#›</a:t>
            </a:fld>
            <a:endParaRPr lang="en-GB" dirty="0">
              <a:solidFill>
                <a:srgbClr val="25408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252" y="6342887"/>
            <a:ext cx="2142748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6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252" y="6342887"/>
            <a:ext cx="2142748" cy="515113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5694" y="6340678"/>
            <a:ext cx="1309092" cy="184666"/>
          </a:xfrm>
        </p:spPr>
        <p:txBody>
          <a:bodyPr/>
          <a:lstStyle>
            <a:lvl1pPr algn="l">
              <a:defRPr/>
            </a:lvl1pPr>
          </a:lstStyle>
          <a:p>
            <a:fld id="{A5BBE8BB-C416-4C03-85C4-56C9FDC87686}" type="slidenum">
              <a:rPr lang="en-GB" smtClean="0">
                <a:solidFill>
                  <a:srgbClr val="25408F"/>
                </a:solidFill>
              </a:rPr>
              <a:pPr/>
              <a:t>‹#›</a:t>
            </a:fld>
            <a:endParaRPr lang="en-GB" dirty="0">
              <a:solidFill>
                <a:srgbClr val="25408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85674" y="6340678"/>
            <a:ext cx="40145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2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>
                <a:solidFill>
                  <a:srgbClr val="00AFF0"/>
                </a:solidFill>
              </a:rPr>
              <a:t>Text</a:t>
            </a:r>
            <a:endParaRPr lang="en-US" dirty="0">
              <a:solidFill>
                <a:srgbClr val="00AF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6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00" y="824400"/>
            <a:ext cx="8328025" cy="4616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5BBE8BB-C416-4C03-85C4-56C9FDC87686}" type="slidenum">
              <a:rPr lang="en-GB" smtClean="0">
                <a:solidFill>
                  <a:srgbClr val="25408F"/>
                </a:solidFill>
              </a:rPr>
              <a:pPr/>
              <a:t>‹#›</a:t>
            </a:fld>
            <a:endParaRPr lang="en-GB" dirty="0">
              <a:solidFill>
                <a:srgbClr val="25408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252" y="6342887"/>
            <a:ext cx="2142748" cy="515113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85674" y="6340678"/>
            <a:ext cx="40145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2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>
                <a:solidFill>
                  <a:srgbClr val="00AFF0"/>
                </a:solidFill>
              </a:rPr>
              <a:t>Text</a:t>
            </a:r>
            <a:endParaRPr lang="en-US" dirty="0">
              <a:solidFill>
                <a:srgbClr val="00AF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423" y="825316"/>
            <a:ext cx="8328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423" y="1541290"/>
            <a:ext cx="8324851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5694" y="6340678"/>
            <a:ext cx="13090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FB8C078A-3885-4799-9417-F0D353AC5E43}" type="slidenum">
              <a:rPr lang="en-GB" smtClean="0">
                <a:solidFill>
                  <a:srgbClr val="25408F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25408F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85674" y="6340678"/>
            <a:ext cx="40145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2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>
                <a:solidFill>
                  <a:srgbClr val="00AFF0"/>
                </a:solidFill>
                <a:latin typeface="Arial"/>
              </a:rPr>
              <a:t>Text</a:t>
            </a:r>
            <a:endParaRPr lang="en-US" dirty="0">
              <a:solidFill>
                <a:srgbClr val="00AFF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4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cap="none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lnSpc>
          <a:spcPct val="100000"/>
        </a:lnSpc>
        <a:spcBef>
          <a:spcPts val="2000"/>
        </a:spcBef>
        <a:spcAft>
          <a:spcPts val="500"/>
        </a:spcAft>
        <a:defRPr sz="1800" b="0">
          <a:solidFill>
            <a:schemeClr val="tx1"/>
          </a:solidFill>
          <a:latin typeface="+mn-lt"/>
        </a:defRPr>
      </a:lvl2pPr>
      <a:lvl3pPr marL="0" indent="0" algn="l" rtl="0" eaLnBrk="1" fontAlgn="base" hangingPunct="1">
        <a:lnSpc>
          <a:spcPct val="95000"/>
        </a:lnSpc>
        <a:spcBef>
          <a:spcPts val="2000"/>
        </a:spcBef>
        <a:spcAft>
          <a:spcPct val="0"/>
        </a:spcAft>
        <a:buFont typeface="Arial" charset="0"/>
        <a:buNone/>
        <a:defRPr sz="1400">
          <a:solidFill>
            <a:schemeClr val="tx1"/>
          </a:solidFill>
          <a:latin typeface="+mn-lt"/>
        </a:defRPr>
      </a:lvl3pPr>
      <a:lvl4pPr marL="142875" indent="-142875" algn="l" rtl="0" eaLnBrk="1" fontAlgn="base" hangingPunct="1">
        <a:lnSpc>
          <a:spcPct val="95000"/>
        </a:lnSpc>
        <a:spcBef>
          <a:spcPts val="1800"/>
        </a:spcBef>
        <a:spcAft>
          <a:spcPct val="0"/>
        </a:spcAft>
        <a:buFont typeface="Arial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287338" indent="-14287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buFont typeface="Arial" charset="0"/>
        <a:buChar char="–"/>
        <a:tabLst/>
        <a:defRPr sz="1400">
          <a:solidFill>
            <a:schemeClr val="tx1"/>
          </a:solidFill>
          <a:latin typeface="+mn-lt"/>
        </a:defRPr>
      </a:lvl5pPr>
      <a:lvl6pPr marL="1800225" indent="-1047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00">
          <a:solidFill>
            <a:schemeClr val="tx1"/>
          </a:solidFill>
          <a:latin typeface="+mn-lt"/>
        </a:defRPr>
      </a:lvl6pPr>
      <a:lvl7pPr marL="2257425" indent="-1047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00">
          <a:solidFill>
            <a:schemeClr val="tx1"/>
          </a:solidFill>
          <a:latin typeface="+mn-lt"/>
        </a:defRPr>
      </a:lvl7pPr>
      <a:lvl8pPr marL="2714625" indent="-1047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00">
          <a:solidFill>
            <a:schemeClr val="tx1"/>
          </a:solidFill>
          <a:latin typeface="+mn-lt"/>
        </a:defRPr>
      </a:lvl8pPr>
      <a:lvl9pPr marL="3171825" indent="-1047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16640" cy="11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16640" cy="451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18240" cy="4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07526" hangingPunct="0">
              <a:lnSpc>
                <a:spcPct val="93000"/>
              </a:lnSpc>
              <a:buSzPct val="100000"/>
            </a:pPr>
            <a:fld id="{113E396A-BD4A-4961-8C2A-372CC8D8CF54}" type="slidenum">
              <a:rPr lang="en-GB" altLang="en-US" smtClean="0">
                <a:latin typeface="Arial" panose="020B0604020202020204" pitchFamily="34" charset="0"/>
              </a:rPr>
              <a:pPr defTabSz="407526" hangingPunct="0">
                <a:lnSpc>
                  <a:spcPct val="93000"/>
                </a:lnSpc>
                <a:buSzPct val="100000"/>
              </a:pPr>
              <a:t>‹#›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 kern="12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036815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451541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1866268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280994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695720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110446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525172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2903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54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18" Type="http://schemas.openxmlformats.org/officeDocument/2006/relationships/hyperlink" Target="http://www.google.co.uk/url?sa=i&amp;rct=j&amp;q=&amp;esrc=s&amp;frm=1&amp;source=images&amp;cd=&amp;cad=rja&amp;uact=8&amp;docid=CrGNooLV4PTkMM&amp;tbnid=UaAggfgCxi9ODM:&amp;ved=0CAUQjRw&amp;url=http://www.rateavon.co.uk/Clients.html&amp;ei=4daRU8aSOKqr7Ab0u4DACA&amp;bvm=bv.68445247,d.ZGU&amp;psig=AFQjCNFmw9MI9Z9RFaSveh_-n54_e4wGBw&amp;ust=1402153041514016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0.jpeg"/><Relationship Id="rId2" Type="http://schemas.openxmlformats.org/officeDocument/2006/relationships/image" Target="../media/image7.emf"/><Relationship Id="rId16" Type="http://schemas.openxmlformats.org/officeDocument/2006/relationships/hyperlink" Target="http://www.google.co.uk/url?sa=i&amp;rct=j&amp;q=&amp;esrc=s&amp;frm=1&amp;source=images&amp;cd=&amp;cad=rja&amp;uact=8&amp;docid=3WCtlVaO0CL3WM&amp;tbnid=n5sjFIBsLAUR5M:&amp;ved=0CAUQjRw&amp;url=http://87.127.242.83/tsweb/&amp;ei=Q9aRU5ijIuiy7Aay8oDAAg&amp;bvm=bv.68445247,d.ZGU&amp;psig=AFQjCNGtZ-IWbj10Z8W7Ap06DxxNuOVJxA&amp;ust=1402152880631401" TargetMode="External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19" Type="http://schemas.openxmlformats.org/officeDocument/2006/relationships/image" Target="../media/image31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royalnavy.mod.uk/news-and-latest-activity/news/2013/april/11/130411-plymouth-warships-play-a-role-in-largest-nato-exercise&amp;ei=lPUzVZOoCsrdPYfxgfAE&amp;bvm=bv.91071109,d.bGg&amp;psig=AFQjCNG78w8NuOmouXFGYHsJi2yt4octUQ&amp;ust=1429554929360803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tavistockhistory.btck.co.uk/&amp;ei=kvQzVbW0McLaPKy2gPAP&amp;bvm=bv.91071109,d.bGg&amp;psig=AFQjCNGyBwfwJ7vrgTQAC98-7kfOKOo6ew&amp;ust=1429554649483288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uk/url?sa=i&amp;rct=j&amp;q=&amp;esrc=s&amp;frm=1&amp;source=images&amp;cd=&amp;cad=rja&amp;uact=8&amp;ved=0CAcQjRw&amp;url=http://moorviewtouringpark.co.uk/south-hams-towns.htm&amp;ei=5_QzVeLJE4LUPaPmgYAN&amp;psig=AFQjCNG0BPN1IMITvoBOFaZ0JgadIt9qtA&amp;ust=1429554762993860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5544" y="2276872"/>
            <a:ext cx="8228160" cy="345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07526" hangingPunct="0">
              <a:lnSpc>
                <a:spcPct val="102000"/>
              </a:lnSpc>
              <a:buSzPct val="100000"/>
            </a:pPr>
            <a:endParaRPr lang="en-GB" altLang="en-US" sz="2903" b="1" dirty="0"/>
          </a:p>
          <a:p>
            <a:pPr algn="ctr" defTabSz="407526" hangingPunct="0">
              <a:lnSpc>
                <a:spcPct val="102000"/>
              </a:lnSpc>
              <a:buSzPct val="100000"/>
            </a:pPr>
            <a:r>
              <a:rPr lang="en-GB" altLang="en-US" sz="3600" dirty="0" smtClean="0">
                <a:solidFill>
                  <a:srgbClr val="0072BA"/>
                </a:solidFill>
                <a:latin typeface="Arial Rounded MT Bold" panose="020F0704030504030204" pitchFamily="34" charset="0"/>
              </a:rPr>
              <a:t>Integrated Care </a:t>
            </a:r>
          </a:p>
          <a:p>
            <a:pPr algn="ctr" defTabSz="407526" hangingPunct="0">
              <a:lnSpc>
                <a:spcPct val="102000"/>
              </a:lnSpc>
              <a:buSzPct val="100000"/>
            </a:pPr>
            <a:endParaRPr lang="en-GB" altLang="en-US" sz="3600" dirty="0">
              <a:solidFill>
                <a:srgbClr val="0072BA"/>
              </a:solidFill>
              <a:latin typeface="Arial Rounded MT Bold" panose="020F0704030504030204" pitchFamily="34" charset="0"/>
            </a:endParaRPr>
          </a:p>
          <a:p>
            <a:pPr algn="ctr" defTabSz="407526" hangingPunct="0">
              <a:lnSpc>
                <a:spcPct val="102000"/>
              </a:lnSpc>
              <a:buSzPct val="100000"/>
            </a:pPr>
            <a:r>
              <a:rPr lang="en-GB" altLang="en-US" sz="3600" dirty="0" smtClean="0">
                <a:solidFill>
                  <a:srgbClr val="0072BA"/>
                </a:solidFill>
                <a:latin typeface="Arial Rounded MT Bold" panose="020F0704030504030204" pitchFamily="34" charset="0"/>
              </a:rPr>
              <a:t>Our journey – so far…..</a:t>
            </a:r>
          </a:p>
          <a:p>
            <a:pPr algn="ctr" defTabSz="407526" hangingPunct="0">
              <a:lnSpc>
                <a:spcPct val="102000"/>
              </a:lnSpc>
              <a:buSzPct val="100000"/>
            </a:pPr>
            <a:endParaRPr lang="en-GB" altLang="en-US" sz="3200" dirty="0" smtClean="0">
              <a:solidFill>
                <a:srgbClr val="0072BA"/>
              </a:solidFill>
              <a:latin typeface="Arial Rounded MT Bold" panose="020F0704030504030204" pitchFamily="34" charset="0"/>
            </a:endParaRPr>
          </a:p>
          <a:p>
            <a:pPr algn="ctr" defTabSz="407526" hangingPunct="0">
              <a:lnSpc>
                <a:spcPct val="102000"/>
              </a:lnSpc>
              <a:buSzPct val="100000"/>
            </a:pPr>
            <a:r>
              <a:rPr lang="en-GB" altLang="en-US" sz="3200" dirty="0" smtClean="0">
                <a:solidFill>
                  <a:srgbClr val="0072BA"/>
                </a:solidFill>
                <a:latin typeface="Arial Rounded MT Bold" panose="020F0704030504030204" pitchFamily="34" charset="0"/>
              </a:rPr>
              <a:t>Steve Waite</a:t>
            </a:r>
          </a:p>
          <a:p>
            <a:pPr algn="ctr" defTabSz="407526" hangingPunct="0">
              <a:lnSpc>
                <a:spcPct val="102000"/>
              </a:lnSpc>
              <a:buSzPct val="100000"/>
            </a:pPr>
            <a:r>
              <a:rPr lang="en-GB" altLang="en-US" sz="3200" dirty="0" smtClean="0">
                <a:solidFill>
                  <a:srgbClr val="0072BA"/>
                </a:solidFill>
                <a:latin typeface="Arial Rounded MT Bold" panose="020F0704030504030204" pitchFamily="34" charset="0"/>
              </a:rPr>
              <a:t>Chief Executive</a:t>
            </a:r>
          </a:p>
          <a:p>
            <a:pPr algn="ctr" defTabSz="407526" hangingPunct="0">
              <a:lnSpc>
                <a:spcPct val="102000"/>
              </a:lnSpc>
              <a:buSzPct val="100000"/>
            </a:pPr>
            <a:endParaRPr lang="en-GB" altLang="en-US" sz="2903" b="1" dirty="0">
              <a:solidFill>
                <a:srgbClr val="0072BA"/>
              </a:solidFill>
            </a:endParaRPr>
          </a:p>
          <a:p>
            <a:pPr algn="ctr" defTabSz="407526" hangingPunct="0">
              <a:lnSpc>
                <a:spcPct val="102000"/>
              </a:lnSpc>
              <a:buSzPct val="100000"/>
            </a:pPr>
            <a:endParaRPr lang="en-GB" altLang="en-US" sz="2903" dirty="0"/>
          </a:p>
          <a:p>
            <a:pPr algn="ctr" defTabSz="407526" hangingPunct="0">
              <a:lnSpc>
                <a:spcPct val="102000"/>
              </a:lnSpc>
              <a:buSzPct val="100000"/>
            </a:pPr>
            <a:endParaRPr lang="en-GB" altLang="en-US" sz="2903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61"/>
            <a:ext cx="9144000" cy="13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320" y="492841"/>
            <a:ext cx="3087360" cy="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49938"/>
            <a:ext cx="2286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245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61"/>
            <a:ext cx="9144000" cy="13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320" y="492841"/>
            <a:ext cx="3087360" cy="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8023" y="1477303"/>
            <a:ext cx="8654497" cy="323165"/>
          </a:xfrm>
          <a:prstGeom prst="rect">
            <a:avLst/>
          </a:prstGeom>
        </p:spPr>
        <p:txBody>
          <a:bodyPr/>
          <a:lstStyle>
            <a:lvl1pPr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endParaRPr lang="en-GB" sz="21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2979" y="1962199"/>
            <a:ext cx="8686073" cy="4668837"/>
          </a:xfrm>
          <a:prstGeom prst="rect">
            <a:avLst/>
          </a:prstGeom>
        </p:spPr>
        <p:txBody>
          <a:bodyPr/>
          <a:lstStyle>
            <a:lvl1pPr marL="311045" indent="-311045" algn="l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73930" indent="-259204" algn="l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54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7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14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14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 smtClean="0"/>
          </a:p>
          <a:p>
            <a:endParaRPr lang="en-GB" sz="1300" dirty="0" smtClean="0"/>
          </a:p>
          <a:p>
            <a:endParaRPr lang="en-GB" sz="1300" dirty="0" smtClean="0"/>
          </a:p>
          <a:p>
            <a:endParaRPr lang="en-GB" sz="1300" dirty="0" smtClean="0"/>
          </a:p>
          <a:p>
            <a:endParaRPr lang="en-GB" sz="1300" dirty="0" smtClean="0"/>
          </a:p>
          <a:p>
            <a:endParaRPr lang="en-GB" sz="1200" dirty="0" smtClean="0"/>
          </a:p>
          <a:p>
            <a:endParaRPr lang="en-GB" sz="1300" dirty="0" smtClean="0"/>
          </a:p>
          <a:p>
            <a:endParaRPr lang="en-GB" sz="1300" dirty="0" smtClean="0"/>
          </a:p>
          <a:p>
            <a:pPr marL="269875" indent="-269875"/>
            <a:endParaRPr lang="en-GB" sz="1300" dirty="0" smtClean="0"/>
          </a:p>
          <a:p>
            <a:endParaRPr lang="en-GB" sz="1300" dirty="0" smtClean="0"/>
          </a:p>
          <a:p>
            <a:pPr marL="271462"/>
            <a:endParaRPr lang="en-GB" sz="1300" dirty="0" smtClean="0"/>
          </a:p>
          <a:p>
            <a:pPr marL="717550" indent="-187325">
              <a:buFont typeface="Arial" panose="020B0604020202020204" pitchFamily="34" charset="0"/>
              <a:buChar char="•"/>
              <a:tabLst>
                <a:tab pos="92075" algn="l"/>
              </a:tabLst>
            </a:pPr>
            <a:endParaRPr lang="en-GB" sz="1400" dirty="0" smtClean="0">
              <a:solidFill>
                <a:srgbClr val="25408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136" y="1477303"/>
            <a:ext cx="8654497" cy="307777"/>
          </a:xfrm>
          <a:prstGeom prst="rect">
            <a:avLst/>
          </a:prstGeom>
        </p:spPr>
        <p:txBody>
          <a:bodyPr/>
          <a:lstStyle>
            <a:lvl1pPr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sz="2200" dirty="0" smtClean="0">
                <a:solidFill>
                  <a:srgbClr val="0072BA"/>
                </a:solidFill>
                <a:latin typeface="Arial Rounded MT Bold" panose="020F0704030504030204" pitchFamily="34" charset="0"/>
              </a:rPr>
              <a:t>…  our collaborative approach to integrated care…</a:t>
            </a:r>
            <a:endParaRPr lang="en-GB" sz="2200" dirty="0">
              <a:solidFill>
                <a:srgbClr val="0072BA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30601"/>
            <a:ext cx="82809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898" y="4092664"/>
            <a:ext cx="872957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endParaRPr lang="en-GB" dirty="0">
              <a:solidFill>
                <a:srgbClr val="000000"/>
              </a:solidFill>
            </a:endParaRPr>
          </a:p>
          <a:p>
            <a:pPr marL="636588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8B4B7"/>
                </a:solidFill>
                <a:latin typeface="Arial Rounded MT Bold" panose="020F0704030504030204" pitchFamily="34" charset="0"/>
              </a:rPr>
              <a:t>172 Plymouth Council adult social care staff TUPE to PCH in April 2015</a:t>
            </a:r>
          </a:p>
          <a:p>
            <a:pPr marL="636588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8B4B7"/>
                </a:solidFill>
                <a:latin typeface="Arial Rounded MT Bold" panose="020F0704030504030204" pitchFamily="34" charset="0"/>
              </a:rPr>
              <a:t>PCH is a single integrated health and social care provider to the city of Plymouth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49938"/>
            <a:ext cx="2286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ikontraining.co.uk/wp-content/uploads/PCC-Mark-RG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2105781" cy="16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04" y="2735832"/>
            <a:ext cx="375921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795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924175"/>
            <a:ext cx="7777162" cy="292735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Arial" charset="0"/>
              <a:buNone/>
              <a:defRPr/>
            </a:pPr>
            <a:endParaRPr lang="en-GB" dirty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  <a:p>
            <a:pPr algn="ctr"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en-GB" dirty="0" smtClean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hangingPunct="1">
              <a:buClrTx/>
              <a:buFontTx/>
              <a:buNone/>
            </a:pPr>
            <a:endParaRPr lang="en-GB" altLang="en-US" sz="280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algn="r" defTabSz="914400" eaLnBrk="1" hangingPunct="1"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403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TOP-BANNER-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709613"/>
            <a:ext cx="25034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403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http://www.semplymouth.co.uk/Logos/phntcol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235075"/>
            <a:ext cx="326548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3" descr="http://www.applieduk.com/wp-content/uploads/2013/03/plymouth-city-council-log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5597525"/>
            <a:ext cx="15414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5" descr="http://www.virgin.com/sites/default/files/legacy/introducing-virgin-care-1341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419600"/>
            <a:ext cx="24876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7" descr="H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3122613"/>
            <a:ext cx="21145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9" descr="http://www.harbour.org.uk/assets/images/harbour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2046288"/>
            <a:ext cx="27971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1" descr="http://www.expeditionmedicine.co.uk/blog/wp-content/uploads/2013/06/DDRC-Healthcare-Colour-Small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3309938"/>
            <a:ext cx="1809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3" descr="http://www.bfrss.org.uk/uploaded/image/Newsletter/Course-logos/ERS-Medical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046288"/>
            <a:ext cx="27686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5" descr="Hom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2935288"/>
            <a:ext cx="18764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7" descr="http://www.mkweb.co.uk/getImage.aspx?ImageId=47399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418013"/>
            <a:ext cx="181927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9" descr="http://www.cpdeasy.com/wp-content/uploads/2011/10/coop_pharmacy_logo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5561013"/>
            <a:ext cx="26225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4" descr="Call 111 when it's less urgent than 999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3633788"/>
            <a:ext cx="12588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5" name="AutoShape 22" descr="data:image/jpeg;base64,/9j/4AAQSkZJRgABAQAAAQABAAD/2wCEAAkGBxQSEhUUExAWFRUWFiEaGRcYFhofGxwWIRofIRkjGR8fHCogHh8lHh0ZITQtJSotLy4yHCE/ODQsQyg5NSsBCgoKDg0OGxAQGzQmICQwLCwyMSwsMDcyNjcsLSwvMDItMi8sLDQsLC8vLCwsLDA3NywuNCwsLSw0LC81LDQ3LP/AABEIAHgAWQMBEQACEQEDEQH/xAAbAAACAwEBAQAAAAAAAAAAAAAGBwAEBQMCAf/EADkQAAICAAQFAwEHAgQHAQAAAAECAxEABBIhBQYTMUEiMlFhBxQjQnGBkTOhUlRighYkQ7HR0vAV/8QAGgEAAwEBAQEAAAAAAAAAAAAAAAMEBQIBBv/EADoRAAEDAgQCBwcCBQUBAAAAAAEAAgMRIQQSMUFRcQUTYYGRofAUIkKxwdHhMvEGM1JykhVigrLSI//aAAwDAQACEQMRAD8AeOBCmBCmBC5yzqvuYC7O5HYd/wCMCF5izSMaVwT8Xv3o7d++2BCWjrfFRb1/zApt7vUfT3uivouq8XWM3rW+15K3/H6eHbXXZMp7tUycxnETZmAPgeT8V9f/AAfjGklr5lc/HJWhwbXUPqvyPn4wIVnAhTAhTAhTAhTAhTAhVuI5npxs3kfQn9dh32s4EJbffUlcy5nMmNWIqMG6FGqo0SQx3JI8AGicZ2eTEklrsrASLammpreg4b71VcGEkl/Q2q58Sky6reWzbteqgEJKs2zXfoLH9FO13jvq5o7xyZux33FCPPknjozEEkFlO/1VUxOAqUzjVMkh9Ulm4izn6bBtybtdt98ZAY7qZJj/ADQS0HcXpTz17VMWkPyL1wbMZeU3nJJFHmwpA9FUwUlUsAjcMTZ9W9Y1epkl/mvoODbeJ1PkOxXP6KxDBVor8+70V2XiWV6l5SV6sBl0AMQo1aVNUNlJFUbFfmsckOwrg5riWEgEG9K2BB1pWlRwvsk4jo+aFuaQDuI80zuE5syxKzVq7OAbAcdx+2NJZyuYEKYEKYEKYEKYELN5hyxky8igA7diCQf2Xf8AjfAhJDmCMAozxyaCRocKUJlC6GARhqIIQMKFeqt8ZGCkawvgJu0k9xNanhqvqeisUwR5XWpfu9Eq/Fy08kcLRxS6iHEkchKCNgbG7JYJBAqt9iK8x/6yyOV7ZCC22UtvWvz+mi6j6WcyV2a42t+R5rwDmXy5uB1lQlUTRIQwdJVWjq6eyyMb3/pfwx2IjvlvGXBxdXQjLYim5aP8lkS9WcSHg2N/uvkXBZQHnmjKfglkWMli8jbBWA+pHp3vUN6xzJ0sxz2xwH4qEnhv+61cR0qXgMjsOJ8vWqp8tsDMQsLIQabZm/Fa0RdIGoDU5bz7a84uxVJQyNprmI8AcxPlTvXnSmKYYQGmtd/W9eXJO3leAplowRpuyF0FNIJJA0ncUD53+a7Y018utXAhTAhTAhTAhTAhcM9nEhjaSRwqILZj4H/384F4TS5Sm41nDmlGYWDYzShULC0fTSN7Toel123p79u+MXpCCOnXg0rQOO1BxG9dPBOw0oeKVsfX5XKNc3NljHmM2FaSQFX1habYKisKVlJvsdjVEnbGKfZ45+tgiJa0UNiRzPA8/BaDpYmSAtFR/u3Kqz5NYAMtNmWE7umljqvqUBH0zWggBgDe51d1oYpa6eWM4iKP/wCN6iooeNRWta6U0poUh00fWgZRyv8ANep8rPlMu0McxMjMJLOqyuwOixRXtZBPbeseAsmnbNLGWspQWpxoft5VTxiInzAOFBTRvz8VY5PDR9XNyZfW2WQSuyv/AFDT3XpCk2S43NaQAfjawUcZq9twDbstpSvDkosS/LYG2qavBuMRZpNcTXRplOzK3ww7g/8Acbi8aIIIqFK1wcKhaGPV0pgQpgQpgQuOZzSRgF3CgsFBJq2Y0o/UkgD9cCErvtU46z5iPKR7qgEjgH3OSdANbkAC6Hez2q8Imdso8W8ijfXrigpM0YncDMKJQhGo7LG/qdfbQ2IrckDqecI6tkgLXioda+i0sHii+EGVzQGWA0cSaXvr3ALYzednzGbfK5maWOJAil8vEZeqAbDNWpe5Y2AKHcHwjD4XD4GNzC+xNbkDXhv5lKlb1xBI0+ir8S4XmZM4s5M7xAh9bQIJAydqXQQL0gDY+CccRzYBkJw7JKMvap31TDG8uzEXXfMKIs0qjONKNGzZqNoVGpiGSJjpRGAN73d0ow98UOIjEccmlNCDpxS2R9XJ1hF+/wAlRzmdEasG4i0muQiZI2UquhykZ7HXsoJLAbEHFDgWtDB5erKiWd/8+MN9z4TS9ezU01WpyXxc5TMRHqhonYRFt91bsHF+llamHyCwHfHkTqOosmKQl9eJ9U+XJN7JcZilnmgVvxIdOofRlBBHyNwP1xTVWVFaLRx6vVMCFMCEovtW4/1ZvuiE6YxZAJBM224PgRgg3vue2wwiV16KSeajgBsQT9kGZJj1WDztHqkId1hJKrpUUlEWxbUDQv474S0AkAqrEyQ4pvXSPAeaNytFqCutvqnBwPkLLwU8h6tbhSumNfNlO7N5tyf2xS2JoulNgYDXUrK4jzDlcrNKEZWjch1KaQokqpFU7avaG9Go2zXj5npjAPxeJBguaUIFTyrTTvporo5QxvvWVZueY7NRMQBZ9Mvb5/pdtxiMfwxjiK5D5f8ApHtkXFcc3zHBmdMRFBmAc96jNajpIElab30V23rDcH0ZNhZ2nEVa3tBA8dL6arrr2vacpqivjPK2WzsYaF1jaqWSKtJXwGA2Yf3Hz8/XOa14UMkQfrqk1zRwFsu7wGclgRYQP7rDLZeMKoIuiGqwMILS0pWGw7BIeseBQVFtTtZXuB55stKsyMWol1cAeo0DIrBQANSg7fQEfThrsrq+KXNinSzdc4UNACB2W9cu1P2GQMoYdmAI/QjbFqtXvAhDnOnMpyCROIxIGchhdEIEYlh80Qt/Q45c4NC8LgCATSpA8UlYs1NmM3K65dzJJKRGbUKLLnuxFEU3uoekb7YmIzH6JGIwbs7zEcwBoSNNv2TS5R5Niyi/ecwyFkGoeq1ShZZmPubvvsB4HnDmRhtyvYoAy+6yON8al4jIYonMMG+kld5GBAah503ZvZQDsSPT1DCcSM7rR8BYu57hp23PLXuSTKco1WBncpFoaOOKQzUjkAq2k7hw8hI0jyAxqtJ840H4zDYAAOcGjQAC55NFSVJ1T5tAa+t1onNsTvDl7ZOnpM7W0FEhTSMpbY7hqGn/AE4zj03GHBojk4j3PMAkGncqPZXG9uGuy+ZidZVKzRFWldAW9BjGhUA0OrFVJ0kKCQfUNsV4fpHDTu6trrgH3XAg3rsRfW+qW+F7RUjWlwufDuJZjh5WUvSOxuJiSQPhvLUKJPuWxud1wqfAdUS/CCw1bse1v9J7NCu4sQdJfH7o24tw6PimXE0D9OZRQY+D3aOQeV8g/oRYO84LJmBw0TZYswoUoOO8MzeUEkbwMursANla9mRha1q+u1kUPCiyhGZRswsxqcthckcB56Jkcmc6NmM2kAUJAsJjVRueqArLZIBFIsgr5Aw5kmY0or5cjJAxjg4FoNRpy5pjYahKj7Zswevlk/L0pA2/hyt/2Sv9xwmY2Ckxb6AD16uhCPhiS5hEcHQNEbBVJNWTNpUDVsjV57ir8SGVkYzPNBxXGH6x1Ymk0JqRxpTVMPnrjUbRQZXLOoWQi9H5UHtAHhvSxA+UGK6DEObG01Buaf0jXxJA5FWvdkaSh53bUsCRsg2Koy+uIE6V6RBpmZmIUN7WJbwcXdIYr2aICO73e63hzPANFz2WUsMfWOObQX9c1q8Iyhg1RMkcUl0pcFkgJG23ZtZthKbskg1VD5/DPbFiCyf+Y64cfi5cKaZVolvugt0GyxOO5HOZdjLmM5pkTQytZJAPUCi+1kqQAB+cYplmDcSyMi5BIPCn3WxhZ4H+51QNaC1hrqK1Ne2qIcxxJc1lIi8Q+9Mg6jhezN7VK9pGk2PTOwBs1taekZInBsJbmkP6QNR21+Giy3xZJXBp90E3WLJl/u8gjzEEXoQrGrkkRv7lQMDTxEFmGpWYUyjcY1ejcXNmOFmcc4oQf6m8f7hodOKzMTE0e+Bb5H7K/wAl8RGRzLQSSjpEC3oqgY/F+Fc9Px70HYbcYlogxGYWbJU8nDX/ACF+4lNgcXMynUevLRYX2kZePrNPFHII5BYcqQNY/qaEbeiKbdRuCy33xCMZBNIWRuBI1/fTwXGIdNEKtJDXDKRWy58sSBc7l2X3O6XXkqwUHb5SQ3+mGxfqCiw599vrY1T1xYtRI/7SeJS5rMqvSEDwMYwxZWDWQW+rbaSBQNFvrU8jr8kmZ2HMTi6udpFBtei4ch5xlzAURFmdgrSSEWvpJkChdr1C/Hcd6FYPTEWeEvJoG7Dc7K2P2WN7WYepqKklbnFE18QkHT10m403YqPvRBFENuATTHbF/wDCbAIXP5fN348FPjiSQPWy7csZlIsyxkjP4chRVQ69441Io0PzTSHx+3inpHExR4/NK6gawUtu4mvHZoCMMwmKgG/yWtztx2E5d5ejIska+hiqUQe6vTG0PkH9RRxM/FYLG0izVOosQQRuDRXYWB5laDYb8t/JBXDYsx0pMxIBPGjKX6pJYaEO0aMKYJqDjUVsjttvHPj4/amAfqAIHC+lTqO2x5pkrsxJjblHZrZG3L2Zhj0yPHI7gHSAvpS/cbcgs58tX8eWYbF4LDkvfJme7U0PgLWCne2R1gLKrztn459LIsiOq67KC/w3RxW5BOnqDz7jij/UMPJiIZInVIdl3Fngjs3okvicGODht8kOcVZjKsjxuhLuFYliGQIWT3MSG6kaHYAbfTGx02xpwdr0LfM0PkSpMIT1txrVbvPmaAijV4w6PZJshlZQCCh7XRbvsRY84+A6Ihc6ZxY6hb2WI3BV+Mc0NDXizjTl29yXvLue+6Tx5n+qqahFHZ6er0kEHcqNIdt9hQ+MfZsfS9FIIoIZZGukByioI+I8Od6eJR1/x5xL/Kwfy+KqrqqzftcyrQZxZO0c1EHeuoF0m/qLU/NMfjZErb1UeKYc2YeqLhyrmIhm2kLaU1kgny0lIgX5Fhzt8/XGF0wHuw+Roub9wuVX0fEQc5FBoO2/7K1zDmKzpaIxnWvvc+gela7nS1dNzuD3Gxxo/wAJhzIyyQEVFRbWhNf+wXvSANiPXqiucqsq5t0zJE2qWy7p6dToiHTqG4DpELof1Bi7HgR45j6UbI3L3tJI8QSucM4mMitwfmt/nKDKlHy6ZeMMwAd1jFoT7AlC2lJqlHYbnuAZcXixCRHG3NI7QfU8ArcM5zXiQHRAma4JPk0kXMKXA0P0omsOpWT+ovZ2tLa+4Wr2GJZ4m+1sYdXBxruNKUO1NlQ97JCTFYHY8UXcn8Sy0iJ1YIyjgaXkjXWl+0SGvUpqlf8AY74dh8S5sns+I/VsdnD79imkjpUt21HD8L1zzHCHWGGONGI0MUCqQGId99gNMMbt/uX5xQ9okxcMQGhzn/iCB4uIU73Ujce713ISz2TMU0atKxHqJ1iqLHp3Vna5Wa/9DHFvTs1cKGAXJGn+33voB3hTYOMiWtVr/aLmk05cKwJ1Eit/Tp77eKBx8T0Ex/WvcRt9VX0k1zoxlFTX7oN5ejGZ6OXj3YGqA8ldG23ZQXYnt6frj6kMJdzWVG2rqHU/fVP/AP8Ay0/wj+BixaaAvtcExMKEr93e/wAo1awCGWza2Va12/K1kYTNoOC9Zi/Znh+UOFxf1dLfKZbT0nVdtJGhhYWVRrG3gEqb+t33xPUVqVAMTIWNje6obWn1Tf574SM1lUlhUF4VEirX/TNGioBsbA1RsA0D2xW4uY4SM1bfmNx3jTtorXNDgWndBDSCco8cu5YLcpLHUwpoQiChHXcgdipHjF80MWNw1NtQRsRo6vEHbmComudFJ5X+XJb3J3FIo5D1ldmBIjLAsyeGNbmUsb/FXUSDR00b+dZTBSH2oUe749WngK/D/aaLSD+sb7mnD1qqnM2eOcz3TEwgy5KxtJdSMAJbKf4QdTLZ+ld8dvfC/ExyA1s64Ip21+iobkZHxPDb1xWlzBmMnDl4ocutGJdCPpNaPzLpPqm1bmgKvcspF45xMkGKHUxDO/bLseObRvoUKRnc053GnrgsDL6U/EnAqnQJIxLqNIJZiTpkkPob3qQAoXYY28BgTh2l73VkNC523IcAOVzcqCabOaUtwW/9n/Ddbvm5AVjSxGHPtX1dz2JUM9n5kYHcHEhk9omM3wize3i7vIoOwKiNmRtN/VkG8/vHJmpegqxBXEalfJ9XWIA23pxt3oHzhEgbnNBz7VP7bLDPmjN2inj6C4crwzjNRplHEbBjGG0hqJQCQi/CjUaN+0Y9jrmFF3Fi39UIA0XOYuOqeP3J/wDMyfxH/wCmK09cOZuEx5rLvHIQorUHP5GG4bfwPPyLx44AihXL2B7S0pB5vIyRztCJomRXtihZlBsFdbAAhGFjY2NRF4kIoT2JJwboY24h9HAupSuvaeHDwRnyDzK8ebZZ2Y69ELaiNiPTEw37EnTfnWL7GmskuAujiWySktFAdBw7PotTjfK4mAz3DXUiRCSo7Mp7lPi9wexAJq/aWxvfA4ujuDct49o4HyO/FdyRtfrrxQ1Nnk/GE8Tqd30S6mCSBTp0ALQF0PXp9P6YvjxcE1GOIB0o6gPnr3VUronsqfl6+yy8vnUMEhOfnWQEaEWeXQVv1bh6Wvjb98Md0Tgi8HqGU3OUJQxMoaffNVZyWbToKVZhIZAC0fvdO5DSVuQaI1Me2w2x5JNhMGcoygf0gfQfZdNbLKK35/lFfBOWMxm2EmaJjgDFwnn5XwLIs+ptl7KDsRmTSvxIy0ys3HxO58B2aneisjjyXNz8lz515sgbLjK5Vqj9SyEDbpoSNK/KtpJ+q7fmxxI7KMrUnEy0GUan1+Es54pKD3o9VhS29gHWS1HdrrtszDf4TXWt0wRR4ycNw7copcuPDfsH2Tq+zbg2Xji6scqSyEaSyWVQGmKi97JosTRY1YFDFDGgBexMAFa19bI1wxNXwjAhLbnPkBjb5REKmyYaAKN31QnwL3Knbv8AoUvjrcKaWEmpbvqEuJlnWTTIgidVKknVYIYFdVe3eiuoEbnvhNMpXcMLsPH7RKzM01Fzvx30+yJeVOY5chIFcAQMwtQ2pChNWhoESAC6r1UfO+Oo5KGmynhkIdlHHTmbURDnePZbPZnpzKuiN3SJ/DvqABDd1YAEV5vb6ZXTks/VjqRYXPrhxWnC5okLHWI2PirrcqQE2eoT89WS/wCdWPlR0jKBQUpyCryBZvFM3Bw2WOSNBJNTAoSWcqVNEs1kAMFNnxqq8bnQWImdIXEe72CgU2KeyNlTqsznDnk5hY4UJCNEjzBDRdnUNps9owKs9jZ71TfTSP2Cz8S9zQBpUV57W79UIZrJyyFVWNTIWB0hXtyXNLqr4OwYDZPkYUL0pyTcK1s8D4gwAgVzON+NB2nnujPgv2bZiaRXzJ6agbjawv8AhjUE0PlmP+34a2I7qcYWv6u9Nbh+RjgjWOJAiKNgP7k/JJ3JO5w8WVYAAoFZwL1TAhTAhL3m7kWSV5JYXM3U90U0rmt7HTJatN/lNV4I7YU9hOhU8sTnXae7ZLnj3L+ZiUCWOSFGOwsNqfwAt6jvXqFkd8JLS0VIXuCwwMw6x2QC9TsRpT7b6bqllRGg9XUhZxbLIQwJN3d9/wCboDtWOKFSSyyySF8hqeNNUacuc6aYGjk1TSR2FeMa1cb6LPcNtRv4+uPnMb0I58+eKgadRw4rXhxbcgz6oNEpluWacB5fUyowZt/G3xsvcUB2x9BHG2JoYwWCyJ5CXl59fjxXfl3hrTT0kojdlIUSSLv6vSI2IYF6v4rau27mtzWVjnNxETCZS54qKG1BtQo34P8AZaxYnMMqqTbUdcr/AKsVCr/DbdqwxsR3Pgktwt7m3AVTL4bkVgiSJNWlBQ1MWNfUkk4erFawIUwIUwIUwIUwIWPxvgmUkubMxISiUZDYIQWe4NgCyceEA6rlzGu/UKpW8S4dHmJVjyeVzADtSlxIocdiWLLSoKuxvt+xmcyrqNb3qB8Tc+VjO81oEccM+zzLolSs7yMBqZXZQCLrQAdqs97PzhzYmgUVjIWsFAg/jfK7cOlEiAvEdrtwr/SQIfS9D3Dv/bCnNLTpUKeRrojVgqOH2RZytleHZxCVyy9RPfHKSzKfB9R3B8Ef2w5obSoCojDCMwFO5GoFY7TV9wIUwIUwIX//2Q=="/>
          <p:cNvSpPr>
            <a:spLocks noChangeAspect="1" noChangeArrowheads="1"/>
          </p:cNvSpPr>
          <p:nvPr/>
        </p:nvSpPr>
        <p:spPr bwMode="auto">
          <a:xfrm>
            <a:off x="1270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endParaRPr lang="en-GB" altLang="en-US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9476" name="AutoShape 24" descr="data:image/jpeg;base64,/9j/4AAQSkZJRgABAQAAAQABAAD/2wCEAAkGBxMHBhMUExMWFRUXFhwbGRcXGCIeHhoiICEYHB4YGh4bHyshGxoqHCAdIzElJS0rOjo6GiAzODM4NygtLi0BCgoKDg0OGxAQGzEmICU2MzcyLC8sODA3MDQzMTAvNTY3Kys0NCw3LDctLTAsLSwsLDQsLDQ0LCwsLCwsLyw0LP/AABEIAFEBZAMBEQACEQEDEQH/xAAbAAEAAgMBAQAAAAAAAAAAAAAABAUCAwYHAf/EADcQAAIBAwMCBAQEBQMFAAAAAAECAwAEEQUSIQYxEyJBUQcUMmEVcYGRI0JScqEWM2IkNIKSsf/EABoBAQADAQEBAAAAAAAAAAAAAAABAgQDBQb/xAA1EQACAQIEBAMHBAEFAQAAAAAAAQIDERIhMVEEQXHwE2GBBSKRobHB0RQy4fFSIyQzQnIW/9oADAMBAAIRAxEAPwD3GgFAaLm8jtBmR1QYJ8zAcDuefQVKTegKnqDWGtIojCUYNKFYnJxyM8AH9f0rNxFV08OaV3bPn5fz8i0Ve5YXmrwWMgWSVFLdgTyeQOB68kD9R71psypKhlWeMMrBlPYg5B/IioBnQCgFAKAUAoBQCgFAKAUAoBQCgFAKAUAoBQCgFAKAUAoBQCgFAKAUAoBQCgFAKAUAoBQCgFAKAxkJCHHJxxQHjP4y9xqZMluJWkJXMjMQOQBH9Q25JIHfsffFeRxHEwUpeIk8L0ey29M2/PY9ChwqlTxt275/ZFSLyJJZChUZUuIcMGXbvV1IzuHOODyDuJqsKkpTcn7qwtXxXV3Zxab55uzXoU4ijCnGLg8V/Ik6bq0cFu5SOG5LgFmI9WDbYQwYLu2ggBsEAVzVXDaFWCbWmK+isr226czS+EpOSUZveyt2vU734ZzM0MigYQHOBkqD7KxOMd+OfT259Pg6kp07vd2vnl3kedXgoTcU7ncVqOQoBQCgFAKAUAoBQCgFAKAUAoBQCgFAKAUAoBQCgFAKAUAoBQCgFAKAUAoBQCgFAKAUAoBQCgNdxOttAzuwVVBLMTgADuSfQUB49r8K6nfRXdnErmUOYg4DAbXXdKyA7iRkEc+XI++PC9o+HT96c2oT1tq7KySeivz3NNFu2F97ZGi9L/iTySS20SMNqBgMqxG8xlgMsCG3EH6wRg4ry+HptQ8KFKUpJXd9tMST0eVk1+3Yu5RaTv8A338SJqUU1rpIikSFvD3NKV2oyDBCtFnCZHnUNh85I9DVqXhut4sMccVsN7tS3vzs8nlbcupJXw8u+9dj03o8WukztaJtW5VVaRQACwIyMY447YHbmvqaMI0oqmnfqYW7s6quxAoBQCgFAKAUAoBQCgFAKAUAoBQCgFAKAUAoBQCgFAKAUAoBQCgFAKAUAoBQCgFAKAUAoBQHwnAoDxnrzrQ9TWa20CkRvPy6ElnVcFBsAB87EEAHkD0zxnnVumoq4w44vC89rctyPovR91FFJO9sESNdy+IWE3lVxlfCYEnksQePKoX3PKNCU6co1Ip35b+XTr6lozaWru9W3e+3w/ot7nQbOe3VGmtE5D4ijRcng5O52YggDOT2xXzX/wBBxN7x4dfBmnwI/wCRFvOkzqOsf9NLAxmQllVcRnwyDvk2E7gWfaRkZ3n0GK9T2Vxz4ybx0VFwWTzWvKz6fI51I+HnF6nKXMlz0lq6yPDIs0ZDZCHzY5KMRlZEIyAy8j17EH0FTqKeJ79226fwZ25VKtoxduS1t5J/M9g6M61Tqa7nTbsKOdgPdlGOSD2bJzj2ZT741Qqxk7IltYmk7+a5nW10AoBQCgFAKAUAoBQCgFAKAUAoBQCgFAKAUAoBQCgFAKAUAoBQCgFAKAUBhNJ4MLN7An9ualK7sQ3ZXOZ0fq9tagLwWczqp2k7oxzgHHmcehFa6vCKk7Tml8fwZKXF+Krwg38PuzXada/Oam0CWkxlTO5coMY78lsVMuDwwU3NWfUrHjcU3BQd10/Jvu+q3s7FpXs5RGpILb4+4O3sHyeeKrHhVKWFTV/X8FpcW4xxODt6fk1wdYm40v5hbOYxf1bkyeccLu3Hn2FS+EtPA5q/r+BHjMUMag7en5uWEOrzzQ7vkpR9meMH9t/H61ydKCdsa+f4OqrTavgfy/Ju0TWRq1szeGyFZGRlYgkFeD9JI71FWi6bSvfmTSrKom7Ws7HL/FPqVtLsflo0DPcQyKDnlCdqqcfzAgvnkfTWWpUUNTq5RX7nb5nE/D3pmDW9N8eeRfl4B5kGTnIDMHbG0kjGdpJxgcZ54U6LxOcn2vstivhRi8Otts8y21jqJ9ZYKC0NsCESOMeZ8DO3A9cD8gM8cE1Fes8Layyvm7K17Xk9bbRWb0ebSOi1su+9yrjsDBCpeIHfhQzuxLckhvINqnHBIJXgfrxqVJ3XhRwp6JRjHla3vvE4880ne+eZaNJvXP4v6GZjn0y+zHuhkHZd2Fb1C7mGUOBnDDBycBsYqaU4Rdp3jLfDZrd4VdTXLK7irZq7ZVqS0z735HVh1690YwyYju4fMNw8ueM70zg+gYemQQeRWvKrGzfmnF5NcpJ807fZjNZp2OA0TVJejOpZGljVvBjkBEcqvkDGFLDkBST9QBwfzFcVFU5qUnm/q/zsRCm1m8k7262vbfoe66PejUtKilGPOitx6Ejkc/etcZKSuiE7q5MqSTjfiFrk2jTWu2U29u7P41yIfF8PAXYpHIUMS2WIP00BLk6lFjFbxJvv55IvEBgCAOgwPFJLCNVOeOeecUBssOsYL82wRZM3DyRgMu0xtH9aSA8gg8UBW9V9bvpdpIbe3aVorpIHJA2gt4J/rByyyYX7jnigI0vVVxa9Zyp8vcSr8nFILdNmYzufezEsFzjAwCc44oDpJtRbWOk2nsm80kJeFiuecZUFT9+MUBxWude3A03T5rfbtNv8zd5XJ8NTErBfYkl8f20Bd3vV5suorncS1vCsMaoigtJPKWYKp9wm3jOPMDQG1uv4o7dg0Mq3CzJD8uSm7c4Zkw4fw9pVW827HlI70Bruer7iPqu0tvkpAk0bM+7ZuUgxjIIkxtXcS3fuMUBIh67gmv0URy+C8xhS58vhtJkrtxu34LDAYrgnjNAY/wCuo/lbuX5ecQ2pkWSUhQpaN9hVPNlvfIGPTvxQE7RepxqeqGB4JoH8PxUEoUb0zjcNrHac4yrYIz2oDX1rqs1naxQ2pUXVxJsi3DIUDzPIR/Sq/wCWUetARrbrRI+jIryVHLbljkjjXLCQsI2QL3JD+lARZfiIsAm32d0rW+DcLhD4KnlXJD4cEZ4Qk+U+1Aa5+qZbHq+8RYZ7qNYLeRVi24jBExd/MwyT5cKMk4OBwaA6DSupodWvY0iywkthcK2ONpbbj33ZoClPUbal1FpZiZkhnW63ocebw/CC5/Ik/vQFlZdVCfWlt5LeaEyBzE0m3D7MbuEYlDgg4cCgIWi9fR6qbZhbzxxXJ2RSuFCl8E7MBtw4Bw2MHHBoCTa9Zx3QlkWKX5WIPuujtEZKZ3bQW3sMggMFwfegMtC6vTVtQWJoZYGkjMkXibf4iDGWG1jtPIO1sHntQFL1j1BPYdUJC10LC3aHKTmEOryZIKM7+WMAYPOO/ftQFrrPWsek3ciCKWbwEV7h49uIg3IJDMCxwCdq5OBQGc/WKfirQQwTTlYllZowNoRlZlOWI5OMAdzn7GgMLjq+G602Exl83NtLMjKBmNUUEuQfUFgAPU0BpturwlrbRRRT3k726SsFCKwQjh5CzKisTnAzzzigM9Q68hsbuQGKVoYpBHNONuyJjjggtuYDI3FQQPWgOlv/APsZP7G/+GrQ/cis/wBrON6KnXQOiIpH4Ekoyf72Cg/oMftW/ik6vEOK5L6GDhWqPDqT5v6strfSxp3U93dHhGhQ5+/m3/sFX964SqY6MKfO/f1O8aShWnU5W7+hE6gt4X6VihupxBvwzH3b62A/8jV6Mpqs5043sc60YOioVJWv/ZsuryDpHQrRS26Peq7sc4wzb8ft+9RGE+IqSfMmU4cPTgnoa9VsP9SAz2V8wZRgKjZTI5AIHKk/erU5+D7lWH5IqQ8f36U/wRvhe5k6aJJyTK5J/wDWre0FarbyKezv+HPdnDfFfUAet0aI+IywmI+0T5JySeMYYGvF4pKUbN23+p6Pg45Rd1z57b7eW/Ilu40/pGCCGXMEz8koRwn1FWwGK9hlgSQOK8fgvaHEV6s+HqQWWfnnmk87XfP4HSUIwgpRZN6W0qPUnl8WRUABVQxGVGSAoBAym5SSD6Ki+hrc1SrVHjeStmna8n/2ybV0raZXbdsyIpxjl2tiDrd9Hc6tJG0aPLGNrXW5mQf0iRUPmXGcscY2jcfU1rVcKhGs1e+v+S6f5aZLnp5doOUM4O3f0LfTNMjv9AQXM6MI4SkSyOFLrjkvzwjADvz2bjCgdIt1pXnNRl/0SecXyb3l5aJZc2cm+duuXeRS2F5NpuqRShgSjCJnbB3glvOwBBzs54wCSfauC4qMKPiU1nZyw52WSTSe2LlrGy3IUXjwsg/ESFrHX45N3isxG9NoDDf5fKAAGRgADycEc8tmsfs7j58dCcqkbbNaZfdct/QivQtnHlm/z0/g9S+Hc6SdJQIrqxjUI4U52N9Wxv8AkARmvoaWUEiHFxdmdLXQgp+oYLy4jUWr26g5EguI2cEHGNu117ebIOc5FAc/pvRU3T0FqbSdDJDAYX8ZCUkUtvyNrAoQ+cc9jigA6KmtLe3khnQ3UdxLO7SIfDkaUEOu1TlB2288bfWgMT0VcS6DdRyXKNPPdrchxGQgZfCIQruJ25jx3zj780BdaVoksHUkl3K6FpLeOJlQEAFGdiRknjzf4oCV0ppJ0Lpy3t2YOYowhYDAOPXHpQHOaJ8Php8t+HlEkdyjRxJt/wBlGaRmTvyNzjH9tAaE+HJfpBbeWZJZxOs/ivHuV2UBVDoTyvhgIeaA3f6Nk/BZYhb6YDK67kFuwQqobGcOGLhjkN6DI7nNAb7bpK5sH0547hJHtYnikaZWPiBzGSVw2Qw28Zz3FARNG+H/AOEamNsdk8KzGRXkgJnUbiwUOGxlTjDEenb1oCyuekmm6PvLPxVDXEk7h9pwviyNIARnnAOKAtpdJL9UR3W4YWB4tuOSWZGzn2G3/NAVurdHprnUfj3LM0aRBIY0d4yhJzI5aNgSThRj7UBAh6C+S8WOGXbbvdW9wqMWcq0bq8nmYktv2jueDk+tAStU6Qe+bVP4qj52GONfKfJsWQEnnnO/7dqA0ydNXtnqc0trcQr4sEMTCSNmwYwwEikMOfMcA8e9AY2/R9xor2zWU8YMVr8s3joWBGd4cbGGDuzxQHzS+iJLKOwBuMm1juELBTuYy7cOMngjbnnNAQul+gJtG1W1kZ7XEAcM0cJWScuAPElcsctwP3P2wBcad0o9noGnweIpNpIjFtpw+0OMAZ4+r/FARrTo+a30iWw8WNrF1kVcq3jIHzhd27adpPBx2GPvQGfR/ST6HdKzx2PkjKiSC3KSMePMxLEDgcgdzz9qAk9Y6Nea7A8EctstvIm1/EiZ5BnOWQ7wucdsjigKe/8Ah5t1JpIltJQ8UaEXkJkKmNdgdSGB5GMr9vSgOl0jQvw7XbiYFdssUEaooxs8ISD9jvGB9qApdF6EOly3v8YMssbxW6lf9hHMjsnfkbmH6KBQC26UutHliktJ4RILWOCUTIxR/D+iRdrAqRk8eoP60BGn6AP4xNIEspUmlEjfMQF3TON6owYZU4OM9s+vagO5u0Mtq4HcqQP1Bq0XZplZK8WjhNd0S71DpeC1jt9nh7dxMi4O1SOMH+rmvRo1qUK0qkpa+R51ehVnRjTjG1vNF3O93c6N4T2xLFArt4qYPYMe/qM/vWdKlGpiUvkzQ3UlTwuPzRRdb6HedTXEOIAiRhsgyLk7iucYPsBWjhK9KgneWb8jNxlCrXcbRsl5ovryCTULlPFsQ0aqwCs6EZJXnBOOAuP1NZoyjBPDPPozTOLm1ihdLoaLy1ns9NeOxskhL923oMZ4zgHlqvGUJTUqs72KzjUjBxpQtfoZ9CaLLo2h+HKAG8RjgEHg49qjjK0alTFEng6M6VPDLU81+L9k9j1SWUbkuYXGFPKt5Axb+leFOfz9jXkV4Rvi00+X9mtUpSldafnLNkm5vPnemLaaFH2W74eQqAoyQDwclu3op7jPtXjezvZ1eHE1KlVe7O61zu8lzVs7Xd11sd6slgwp5r7Fn0pe28NzOLiNhjLLuJ3YYsychsYJZhyeCFzjcK3+DQpy/wBZRkmlZ2yxRVpJZLPJNWVnna9ikZNr3e9iDq3T8mkxTXgPhQShswbipPGcF3zhG5yCAe35VXiOGhU8OVSCXvJJbLfLLF8kdFJtWWZZ6bJb2mlKJ7YYki3QtIrY5XO2Td/KB3J7Aebupbt/p8P/AMsE7aSUVeXlksp/KWq5pUzlo/n3kUMdp+IXkIjiLSSPv2/Swjx5RycDKjs2MFSK4RpV/AfDqXK26xLN+eT5rVNboi6x4iJ1/qHzHVEe1HJTw90bLtcMDIxCg8NwRkgkcjnmsPsvgKvCUJwrZO+99Vbl0HEXq/seWSfxVlbnpyPT/hjp/wCH9HxZxukzK2P+Z3Y4+2K+hoxcYJMphcW0zq66gUAoBQCgFAKAUAoBQCgFAKAUAoBQCgFAKAh6xdtY6ZJIoBZRwD2J7c49K6UoqU1FnOrNwg5IqLfqYy3AHhN9bIyqCzKVSNiCB7MxH6D3rtLhrLXu7OK4m707yNmh629/cIJFVPEiDoBk7+FLEN24LY2nnsairRUE3HOzsxRrubSlldXXn6mq16lPyYd4mJO9gqjHlTlmy5AYDI7e9Wlw6xWT7fQiPE+7dr+l1JcnUKLGpCMxYsFAwCdrInqeMlx3rmuHfN96/Yv+oXJd6fc0SdSbpAqRkEOiyFiMJudkx38x8rcjIq64fK7fTzyuVfE52S6+Wdu7CPqX5lf4cRPmYElhgYQyBhg+YEe3sftUPh8P7n3ewXE4l7q7tcf6nWO1DtG5G3uMeZgqsVA3ZHfueOO/bL9M27Jj9SlG7RIvNWddFkmRArRltyP/AMeCMqf81WNJOoot6l51WqbmlpyZ9TWvDkZXQjaWG4Y2sVUu2BnIGMd6eDdXT70Cq2umtP7NKdQ+NdoiRHmRVO5gCAyswbbnOMA498GrPh7RbbK/qLySS7sXtZjSKAUAoBQCgFAebfFrplp41vbdV8WPG/sCQpyrAn1GWBHqG/4iuNampLP16FJwlPKOr7+pzHQmvpAgtJIdtvdyMc54TIVVVQOxDYznsAv51xoySTpzd3zv5/n6l3aNt7u62a+WfkbdV0htDmQPkx4IjuI8EFfTK4K4AJymDuyMghQatWg5RkpO981fRv8A9KzU9LSbyzwv3nEhKzuu/Tbt6GrUNYa6jhe4ZJREwC/xDtVs53bJFbd2GMljjAGMmqvh69SeCnOW6xRvkrP90WujvHfMsqyitPg/ybtR1WTUb0B2aRs4VUwyE8HzcE7Qf5VAB77SVFc1TckpVJXb3TTXL3YxssTWeJu8Vk5JMjFfJLvzZe2gXovTXuZ9rXkihYoc4IznHBJwOMnk4APOS2dOVOLnLLZa2XVJXb5u2y0SIk1Fd5nA2iz9V62RjdJMHIfO0YdhuIz5kTaoAzzhT3I5yzU5zeHW69LafUh083KLuk9Vpd6a9D3np3R00HSI4E7KOT7k8k/bmvQSsrEpWViyqSRQCgFAKAUAoBQCgFAKAUAoBQCgFAKAUAoDCaJZ4yrAMD3BGQalNp3RDSaszWlnGkxYIoYkksAM5IAJz7kAD9BU45NWuRgje9jG30+K1kykaKdu3KqBwMYHHpwOPtUyqSlk2RGnGOiPkmnxSwhGiQqvZSowPyHpRVJJ3TDpxas0DpsJnL+Em4922jJ5B7/mAf0FPEna1x4cL3tmfG0yF5AxijJByDtHByTnt3ySf1p4k9Ljw4bIxj0mCNMCGMDOcBB3xtz277ePyqXVm822QqVNKyivgZfhkO4nwkyRtPlHbjjt24H7Co8Se5Phw2Rta1R4WUopVs7hgYOe+R65qFJp3uS4pqzWRhcafFcxkPGjAncQyggnGM8+uOKmNSUXdMiVOMlZoxGmQq2REmchvpHdfpP5jJx+dPEnuPDhsS6oXFAKAUAoBQCgIupafHqlk0UqB0buD/gg9wQeQRUNXyYPFOuujpOnbpGSRpoZZM7PDwQR2y3CAkEj+XPbHJNZKtKNNYtub5Cmowk5t9E1dPr+SLoHWUnT8DWqf9ShXKxuuSpBG7cmM+ZScgcE8jByDFKvJJuenXL47dc15orSV087W3+i+x13TcVprVnkIrSr/uDtyxJyB6IecdsYxgEYr4v2jxHGUKzeLDF6W0tt6fyb6OCcdPiUk/WcWg6xK9lEHREKvwWyy78GPnKoGOGPr5ce9fR+xlxFKl/uM3KzW669eS1WZmqTpyqYU0tdf4OQ1GaXWJRJM5knYfyjcRk5bdj6VPChFBPqBxzt8TFN99LL57HGk1nGpknzs210tpfQ9k6Q6Ch02dbiVhNJhSnk2qgxxhW5BAPr98881po0PD537+vasSlY7etBIoBQCgFAKAUAoBQCgFAKAUAoBQCgFAKAUAoBQCgFAKAUAoBQCgFAKAUAoBQCgFAKAUAoBQGq5tku7dkkRXRhhlYAgj2IPBFAcB1R8ObZ8yQnwDxhIoycnnkBWBL88c4FcKlJNZO3oRmoOEck/IpekOgbqWUzSTsg2MgBDBmGR32Mp2jB7k5ycADls36WNVPHBWvkmr+ttE+nqRTTgrJlXadEnTbpbW5maEYTbJFGdhIzy7qBgZ+licZ4IBxmY0pOq8WvJ6q3ls90ErO8cnues9PdOw6Jaqqxw7xxvSFYyfz2jv7n1raopO9i3UuasBQCgFAKAUAoBQCgFAKAUAoBQCgFAKAUAoBQCgFAKAUAoBQCgFAKAUAoBQCgFAKAUAoBQCgFAKAUAoDCb/aP5UBnQCgFAKAUAoBQCgFAKAUAoBQCgFAKAUAoBQCgFAKAUAoBQCgFAKAUAoBQCgFAKAUAoBQCgFAKA//Z"/>
          <p:cNvSpPr>
            <a:spLocks noChangeAspect="1" noChangeArrowheads="1"/>
          </p:cNvSpPr>
          <p:nvPr/>
        </p:nvSpPr>
        <p:spPr bwMode="auto">
          <a:xfrm>
            <a:off x="279400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endParaRPr lang="en-GB" altLang="en-US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19477" name="Picture 26" descr="http://87.127.242.83/tsweb/SWASTLogo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5407025"/>
            <a:ext cx="989013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8" descr="http://www.rateavon.co.uk/Images/Logos/dcc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376363"/>
            <a:ext cx="285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4" descr="https://encrypted-tbn0.gstatic.com/images?q=tbn:ANd9GcT326CN5dwTJaVeDMW7YOrAeH5lyd3Zb6dCddObxfM3AOXpfWOi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395413"/>
            <a:ext cx="1762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1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74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1-12-04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32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938"/>
            <a:ext cx="4770438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4878388" y="333375"/>
            <a:ext cx="40147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1B8"/>
                </a:solidFill>
                <a:latin typeface="Arial Rounded MT Bold" pitchFamily="34" charset="0"/>
              </a:rPr>
              <a:t>Growing Staff Engagement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3800" y="1443038"/>
            <a:ext cx="3816350" cy="42857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Launched 1 April as ‘Our Voice’ Employee Engagement </a:t>
            </a: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Forum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Empowerment  and engagement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Time, Support, Delivery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Models of service delivery based on staff engagement and development</a:t>
            </a:r>
            <a:endParaRPr lang="en-US" altLang="en-US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>
              <a:defRPr/>
            </a:pPr>
            <a:endParaRPr lang="en-GB" sz="2000" dirty="0" smtClean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Crisis Response Team development</a:t>
            </a:r>
          </a:p>
        </p:txBody>
      </p:sp>
    </p:spTree>
    <p:extLst>
      <p:ext uri="{BB962C8B-B14F-4D97-AF65-F5344CB8AC3E}">
        <p14:creationId xmlns:p14="http://schemas.microsoft.com/office/powerpoint/2010/main" val="33184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403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" t="-169" r="-165" b="-169"/>
          <a:stretch>
            <a:fillRect/>
          </a:stretch>
        </p:blipFill>
        <p:spPr bwMode="auto">
          <a:xfrm>
            <a:off x="103188" y="0"/>
            <a:ext cx="47625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97450" y="260350"/>
            <a:ext cx="3816350" cy="62093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Individualised</a:t>
            </a:r>
            <a:r>
              <a:rPr lang="en-US" altLang="en-US" sz="2000" dirty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 and </a:t>
            </a:r>
            <a:r>
              <a:rPr lang="en-US" altLang="en-US" sz="2000" dirty="0" err="1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carers</a:t>
            </a:r>
            <a:r>
              <a:rPr lang="en-US" altLang="en-US" sz="2000" dirty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 at the </a:t>
            </a:r>
            <a:r>
              <a:rPr lang="en-US" altLang="en-US" sz="2000" dirty="0" err="1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centre</a:t>
            </a:r>
            <a:endParaRPr lang="en-US" altLang="en-US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Personalised</a:t>
            </a:r>
            <a:r>
              <a:rPr lang="en-US" altLang="en-US" sz="2000" dirty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 and </a:t>
            </a:r>
            <a:r>
              <a:rPr lang="en-US" altLang="en-US" sz="2000" dirty="0" err="1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localised</a:t>
            </a:r>
            <a:r>
              <a:rPr lang="en-US" altLang="en-US" sz="2000" dirty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 models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Care which reflects </a:t>
            </a: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personal </a:t>
            </a:r>
            <a:r>
              <a:rPr lang="en-US" altLang="en-US" sz="2000" dirty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needs</a:t>
            </a:r>
          </a:p>
          <a:p>
            <a:pPr>
              <a:spcBef>
                <a:spcPts val="480"/>
              </a:spcBef>
              <a:defRPr/>
            </a:pPr>
            <a:endParaRPr lang="en-US" altLang="en-US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Community and Voluntary Sector – Grants and other arrangements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Clear understanding of needs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Clear understanding of resources</a:t>
            </a:r>
          </a:p>
          <a:p>
            <a:pPr>
              <a:spcBef>
                <a:spcPts val="480"/>
              </a:spcBef>
              <a:defRPr/>
            </a:pPr>
            <a:endParaRPr lang="en-US" altLang="en-US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>
              <a:spcBef>
                <a:spcPts val="480"/>
              </a:spcBef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Devonport</a:t>
            </a:r>
          </a:p>
          <a:p>
            <a:pPr>
              <a:spcBef>
                <a:spcPts val="480"/>
              </a:spcBef>
              <a:defRPr/>
            </a:pPr>
            <a:endParaRPr lang="en-US" altLang="en-US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>
              <a:defRPr/>
            </a:pPr>
            <a:endParaRPr lang="en-GB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https://mail.plymouth.nhs.uk/exchange/Debra.Lapthorne@plymouth.nhs.uk/Inbox/RE:%20Life%20expectancy%20bus%20route%20for%20DPH%20report%20presentation.EML/Life%20expectancy%20bus%20route.jpg/C58EA28C-18C0-4a97-9AF2-036E93DDAFB3/Life%20expectancy%20bus%20route.jpg?attach=1"/>
          <p:cNvSpPr>
            <a:spLocks noChangeAspect="1" noChangeArrowheads="1"/>
          </p:cNvSpPr>
          <p:nvPr/>
        </p:nvSpPr>
        <p:spPr bwMode="auto">
          <a:xfrm>
            <a:off x="88900" y="-212725"/>
            <a:ext cx="11506200" cy="81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Arial" pitchFamily="34" charset="0"/>
            </a:endParaRPr>
          </a:p>
        </p:txBody>
      </p:sp>
      <p:sp>
        <p:nvSpPr>
          <p:cNvPr id="27651" name="AutoShape 6" descr="https://mail.plymouth.nhs.uk/exchange/Debra.Lapthorne@plymouth.nhs.uk/Inbox/RE:%20Life%20expectancy%20bus%20route%20for%20DPH%20report%20presentation.EML/Life%20expectancy%20bus%20route.jpg/C58EA28C-18C0-4a97-9AF2-036E93DDAFB3/Life%20expectancy%20bus%20route.jpg?attach=1"/>
          <p:cNvSpPr>
            <a:spLocks noChangeAspect="1" noChangeArrowheads="1"/>
          </p:cNvSpPr>
          <p:nvPr/>
        </p:nvSpPr>
        <p:spPr bwMode="auto">
          <a:xfrm>
            <a:off x="88900" y="-212725"/>
            <a:ext cx="11506200" cy="81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Arial" pitchFamily="34" charset="0"/>
            </a:endParaRPr>
          </a:p>
        </p:txBody>
      </p:sp>
      <p:pic>
        <p:nvPicPr>
          <p:cNvPr id="27652" name="Picture 5" descr="C:\Users\waites\AppData\Local\Microsoft\Windows\Temporary Internet Files\Content.Outlook\PF6YXDMT\Life expectancy bus route for new neighbourhoods 2010-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13"/>
            <a:ext cx="91440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0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>
              <a:ea typeface="ヒラギノ角ゴ Pro W3" pitchFamily="-1" charset="-128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450"/>
            <a:ext cx="518477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565400"/>
            <a:ext cx="3514725" cy="288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7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9pPr>
          </a:lstStyle>
          <a:p>
            <a:pPr algn="r" eaLnBrk="1" hangingPunct="1">
              <a:buFontTx/>
              <a:buNone/>
            </a:pPr>
            <a:endParaRPr lang="en-GB" altLang="en-US" sz="2800">
              <a:latin typeface="Arial" charset="0"/>
            </a:endParaRPr>
          </a:p>
          <a:p>
            <a:pPr algn="r" eaLnBrk="1" hangingPunct="1">
              <a:buFontTx/>
              <a:buNone/>
            </a:pPr>
            <a:endParaRPr lang="en-US" altLang="en-US">
              <a:latin typeface="Arial" charset="0"/>
            </a:endParaRPr>
          </a:p>
        </p:txBody>
      </p:sp>
      <p:pic>
        <p:nvPicPr>
          <p:cNvPr id="389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403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0"/>
            <a:ext cx="4789488" cy="678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64113" y="981075"/>
            <a:ext cx="3816350" cy="429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Consistent outcomes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Honest and open </a:t>
            </a: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relationships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Involvement and working with Commissioners</a:t>
            </a:r>
            <a:endParaRPr lang="en-US" altLang="en-US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>
              <a:spcBef>
                <a:spcPts val="480"/>
              </a:spcBef>
              <a:defRPr/>
            </a:pPr>
            <a:endParaRPr lang="en-US" altLang="en-US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PEOPLE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Receiving services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Delivering Services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>
              <a:spcBef>
                <a:spcPts val="480"/>
              </a:spcBef>
              <a:defRPr/>
            </a:pPr>
            <a:endParaRPr lang="en-US" altLang="en-US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>
              <a:defRPr/>
            </a:pPr>
            <a:endParaRPr lang="en-GB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403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875"/>
            <a:ext cx="4760913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97450" y="981075"/>
            <a:ext cx="3816350" cy="49782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Provide clinical leadership in our community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Integrated </a:t>
            </a:r>
            <a:r>
              <a:rPr lang="en-US" altLang="en-US" sz="2000" dirty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and seamless </a:t>
            </a: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delivery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CAUTI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Pressure Ulcers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Community Crisis Response Team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Robin…</a:t>
            </a:r>
            <a:endParaRPr lang="en-US" altLang="en-US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>
              <a:spcBef>
                <a:spcPts val="480"/>
              </a:spcBef>
              <a:defRPr/>
            </a:pPr>
            <a:endParaRPr lang="en-US" altLang="en-US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>
              <a:spcBef>
                <a:spcPts val="480"/>
              </a:spcBef>
              <a:defRPr/>
            </a:pPr>
            <a:endParaRPr lang="en-US" altLang="en-US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>
              <a:defRPr/>
            </a:pPr>
            <a:endParaRPr lang="en-GB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4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88840"/>
            <a:ext cx="7775575" cy="28813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endParaRPr lang="en-GB" altLang="en-US" sz="2000" dirty="0">
              <a:solidFill>
                <a:srgbClr val="28B4B7"/>
              </a:solidFill>
              <a:latin typeface="Arial Rounded MT Bold" pitchFamily="34" charset="0"/>
              <a:ea typeface="ヒラギノ角ゴ Pro W3" pitchFamily="-107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endParaRPr lang="en-GB" altLang="en-US" sz="2000" dirty="0" smtClean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GB" altLang="en-US" sz="2000" dirty="0" smtClean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  <a:p>
            <a:pPr algn="ctr" eaLnBrk="1" hangingPunct="1">
              <a:lnSpc>
                <a:spcPct val="60000"/>
              </a:lnSpc>
              <a:defRPr/>
            </a:pPr>
            <a:endParaRPr lang="en-GB" altLang="en-US" sz="2400" dirty="0" smtClean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9pPr>
          </a:lstStyle>
          <a:p>
            <a:pPr algn="r" eaLnBrk="1" hangingPunct="1">
              <a:buFontTx/>
              <a:buNone/>
            </a:pPr>
            <a:endParaRPr lang="en-GB" altLang="en-US" sz="2800">
              <a:latin typeface="Arial" charset="0"/>
            </a:endParaRPr>
          </a:p>
          <a:p>
            <a:pPr algn="r" eaLnBrk="1" hangingPunct="1">
              <a:buFontTx/>
              <a:buNone/>
            </a:pPr>
            <a:endParaRPr lang="en-US" altLang="en-US">
              <a:latin typeface="Arial" charset="0"/>
            </a:endParaRPr>
          </a:p>
        </p:txBody>
      </p:sp>
      <p:pic>
        <p:nvPicPr>
          <p:cNvPr id="410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403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412776"/>
            <a:ext cx="8364537" cy="606425"/>
          </a:xfrm>
        </p:spPr>
        <p:txBody>
          <a:bodyPr anchor="t"/>
          <a:lstStyle/>
          <a:p>
            <a:pPr algn="l"/>
            <a:r>
              <a:rPr lang="en-GB" altLang="en-US" sz="3200" dirty="0" smtClean="0">
                <a:solidFill>
                  <a:srgbClr val="0071B8"/>
                </a:solidFill>
                <a:latin typeface="Arial Rounded MT Bold" pitchFamily="34" charset="0"/>
                <a:ea typeface="ヒラギノ角ゴ Pro W3" pitchFamily="-107" charset="-128"/>
              </a:rPr>
              <a:t>Community Crisis Response Team</a:t>
            </a:r>
            <a:endParaRPr lang="en-US" altLang="en-US" sz="3200" dirty="0" smtClean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</p:txBody>
      </p:sp>
      <p:pic>
        <p:nvPicPr>
          <p:cNvPr id="4102" name="Picture 11" descr="TOP-BANNER-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4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403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49938"/>
            <a:ext cx="2286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32iT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2" y="1844824"/>
            <a:ext cx="9073007" cy="360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>
              <a:ea typeface="ヒラギノ角ゴ Pro W3"/>
              <a:cs typeface="ヒラギノ角ゴ Pro W3"/>
            </a:endParaRPr>
          </a:p>
        </p:txBody>
      </p:sp>
      <p:pic>
        <p:nvPicPr>
          <p:cNvPr id="23555" name="Picture 2" descr="C:\Users\waites\AppData\Local\Microsoft\Windows\Temporary Internet Files\Content.Outlook\PF6YXDMT\photo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0163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C:\Users\waites\AppData\Local\Microsoft\Windows\Temporary Internet Files\Content.Outlook\PF6YXDMT\photo (4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0163"/>
            <a:ext cx="45910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Placeholder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446463"/>
            <a:ext cx="457200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Placeholder 4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7713" y="3357563"/>
            <a:ext cx="4516437" cy="3500437"/>
          </a:xfrm>
        </p:spPr>
      </p:pic>
      <p:sp>
        <p:nvSpPr>
          <p:cNvPr id="3" name="TextBox 2"/>
          <p:cNvSpPr txBox="1"/>
          <p:nvPr/>
        </p:nvSpPr>
        <p:spPr>
          <a:xfrm>
            <a:off x="0" y="34925"/>
            <a:ext cx="4321175" cy="830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GB" sz="2400" b="1" dirty="0">
                <a:solidFill>
                  <a:srgbClr val="FF0000"/>
                </a:solidFill>
                <a:latin typeface="Arial" charset="0"/>
                <a:ea typeface="ヒラギノ角ゴ Pro W3" pitchFamily="-1" charset="-128"/>
              </a:rPr>
              <a:t>“UNBRIDLED POSITIVITY”</a:t>
            </a:r>
          </a:p>
          <a:p>
            <a:pPr defTabSz="914400">
              <a:defRPr/>
            </a:pPr>
            <a:r>
              <a:rPr lang="en-GB" sz="2400" b="1" dirty="0">
                <a:solidFill>
                  <a:srgbClr val="FF0000"/>
                </a:solidFill>
                <a:latin typeface="Arial" charset="0"/>
                <a:ea typeface="ヒラギノ角ゴ Pro W3" pitchFamily="-1" charset="-128"/>
              </a:rPr>
              <a:t>The Art of the Possible</a:t>
            </a:r>
          </a:p>
        </p:txBody>
      </p:sp>
    </p:spTree>
    <p:extLst>
      <p:ext uri="{BB962C8B-B14F-4D97-AF65-F5344CB8AC3E}">
        <p14:creationId xmlns:p14="http://schemas.microsoft.com/office/powerpoint/2010/main" val="34433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403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0"/>
            <a:ext cx="4762500" cy="674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6813" y="981075"/>
            <a:ext cx="3816350" cy="7032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Financial Framework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Service Delivery Models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Commissioning arrangements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Commissioning Partnerships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Staffing and different approaches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Apprentices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Schools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Paid Work Placements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Student placements – all professions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Shortened courses – Social Care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Scholarships – RGNs, RMNS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Assistant Practitioners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Universities, HEE, Colleges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 smtClean="0">
                <a:solidFill>
                  <a:srgbClr val="27B3BA"/>
                </a:solidFill>
                <a:latin typeface="Arial Rounded MT Bold" pitchFamily="34" charset="0"/>
                <a:cs typeface="ヒラギノ角ゴ Pro W3" charset="0"/>
              </a:rPr>
              <a:t>Information – Clinical AND Care Systems – one source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  <a:p>
            <a:pPr>
              <a:defRPr/>
            </a:pPr>
            <a:endParaRPr lang="en-GB" sz="2000" dirty="0">
              <a:solidFill>
                <a:srgbClr val="27B3BA"/>
              </a:solidFill>
              <a:latin typeface="Arial Rounded MT Bold" pitchFamily="34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itchFamily="18" charset="0"/>
              </a:rPr>
              <a:t>Onwards….</a:t>
            </a:r>
          </a:p>
        </p:txBody>
      </p:sp>
    </p:spTree>
    <p:extLst>
      <p:ext uri="{BB962C8B-B14F-4D97-AF65-F5344CB8AC3E}">
        <p14:creationId xmlns:p14="http://schemas.microsoft.com/office/powerpoint/2010/main" val="36713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61"/>
            <a:ext cx="9144000" cy="13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320" y="492841"/>
            <a:ext cx="3087360" cy="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4007" y="1477303"/>
            <a:ext cx="8654497" cy="323165"/>
          </a:xfrm>
          <a:prstGeom prst="rect">
            <a:avLst/>
          </a:prstGeom>
        </p:spPr>
        <p:txBody>
          <a:bodyPr/>
          <a:lstStyle>
            <a:lvl1pPr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endParaRPr lang="en-GB" sz="21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11661" y="1859918"/>
            <a:ext cx="6120680" cy="930446"/>
          </a:xfrm>
          <a:prstGeom prst="rect">
            <a:avLst/>
          </a:prstGeom>
        </p:spPr>
        <p:txBody>
          <a:bodyPr/>
          <a:lstStyle>
            <a:lvl1pPr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endParaRPr lang="en-GB" sz="2000" b="1" kern="0" dirty="0" smtClean="0">
              <a:solidFill>
                <a:srgbClr val="0072BA"/>
              </a:solidFill>
            </a:endParaRPr>
          </a:p>
          <a:p>
            <a:endParaRPr lang="en-GB" sz="2000" b="1" kern="0" dirty="0">
              <a:solidFill>
                <a:srgbClr val="0072BA"/>
              </a:solidFill>
            </a:endParaRPr>
          </a:p>
          <a:p>
            <a:r>
              <a:rPr lang="en-GB" sz="4800" kern="0" dirty="0" smtClean="0">
                <a:solidFill>
                  <a:srgbClr val="0072BA"/>
                </a:solidFill>
                <a:latin typeface="Arial Rounded MT Bold" panose="020F0704030504030204" pitchFamily="34" charset="0"/>
              </a:rPr>
              <a:t>Questions?</a:t>
            </a:r>
            <a:endParaRPr lang="en-GB" sz="4800" kern="0" dirty="0">
              <a:solidFill>
                <a:srgbClr val="0072BA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-1260111" y="1338121"/>
            <a:ext cx="5328056" cy="362687"/>
          </a:xfrm>
          <a:prstGeom prst="rect">
            <a:avLst/>
          </a:prstGeom>
        </p:spPr>
        <p:txBody>
          <a:bodyPr/>
          <a:lstStyle>
            <a:lvl1pPr marL="311045" indent="-311045" algn="l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73930" indent="-259204" algn="l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54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7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14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14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1" dirty="0" smtClean="0">
              <a:solidFill>
                <a:srgbClr val="25408F"/>
              </a:solidFill>
            </a:endParaRPr>
          </a:p>
          <a:p>
            <a:endParaRPr lang="en-GB" sz="1600" b="1" dirty="0" smtClean="0">
              <a:solidFill>
                <a:srgbClr val="2540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•	`</a:t>
            </a:r>
            <a:endParaRPr lang="en-GB" dirty="0" smtClean="0"/>
          </a:p>
        </p:txBody>
      </p:sp>
      <p:sp>
        <p:nvSpPr>
          <p:cNvPr id="2" name="Rectangle 1"/>
          <p:cNvSpPr/>
          <p:nvPr/>
        </p:nvSpPr>
        <p:spPr>
          <a:xfrm>
            <a:off x="755576" y="2790364"/>
            <a:ext cx="741682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altLang="en-US" dirty="0" smtClean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  <a:p>
            <a:pPr>
              <a:spcAft>
                <a:spcPts val="600"/>
              </a:spcAft>
            </a:pPr>
            <a:endParaRPr lang="en-GB" altLang="en-US" dirty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  <a:p>
            <a:pPr>
              <a:spcAft>
                <a:spcPts val="600"/>
              </a:spcAft>
            </a:pPr>
            <a:endParaRPr lang="en-GB" altLang="en-US" dirty="0" smtClean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  <a:p>
            <a:pPr>
              <a:spcAft>
                <a:spcPts val="600"/>
              </a:spcAft>
            </a:pPr>
            <a:endParaRPr lang="en-GB" altLang="en-US" dirty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  <a:p>
            <a:pPr>
              <a:spcAft>
                <a:spcPts val="600"/>
              </a:spcAft>
            </a:pPr>
            <a:r>
              <a:rPr lang="en-GB" altLang="en-US" dirty="0" smtClean="0">
                <a:solidFill>
                  <a:srgbClr val="28B4B7"/>
                </a:solidFill>
                <a:latin typeface="Arial Rounded MT Bold" pitchFamily="34" charset="0"/>
                <a:ea typeface="ヒラギノ角ゴ Pro W3" pitchFamily="-107" charset="-128"/>
              </a:rPr>
              <a:t>Our </a:t>
            </a:r>
            <a:r>
              <a:rPr lang="en-GB" altLang="en-US" dirty="0">
                <a:solidFill>
                  <a:srgbClr val="28B4B7"/>
                </a:solidFill>
                <a:latin typeface="Arial Rounded MT Bold" pitchFamily="34" charset="0"/>
                <a:ea typeface="ヒラギノ角ゴ Pro W3" pitchFamily="-107" charset="-128"/>
              </a:rPr>
              <a:t>website</a:t>
            </a:r>
            <a:r>
              <a:rPr lang="en-GB" altLang="en-US" dirty="0" smtClean="0">
                <a:solidFill>
                  <a:srgbClr val="28B4B7"/>
                </a:solidFill>
                <a:latin typeface="Arial Rounded MT Bold" pitchFamily="34" charset="0"/>
                <a:ea typeface="ヒラギノ角ゴ Pro W3" pitchFamily="-107" charset="-128"/>
              </a:rPr>
              <a:t>: </a:t>
            </a:r>
            <a:r>
              <a:rPr lang="en-GB" altLang="en-US" dirty="0" smtClean="0">
                <a:solidFill>
                  <a:srgbClr val="0072BA"/>
                </a:solidFill>
                <a:latin typeface="Arial Rounded MT Bold" pitchFamily="34" charset="0"/>
                <a:ea typeface="ヒラギノ角ゴ Pro W3" pitchFamily="-107" charset="-128"/>
              </a:rPr>
              <a:t>www.plymouthcommunityhealthcare.co.uk </a:t>
            </a:r>
          </a:p>
          <a:p>
            <a:pPr>
              <a:spcAft>
                <a:spcPts val="600"/>
              </a:spcAft>
            </a:pPr>
            <a:r>
              <a:rPr lang="en-GB" altLang="en-US" dirty="0" smtClean="0">
                <a:solidFill>
                  <a:srgbClr val="28B4B7"/>
                </a:solidFill>
                <a:latin typeface="Arial Rounded MT Bold" pitchFamily="34" charset="0"/>
                <a:ea typeface="ヒラギノ角ゴ Pro W3" pitchFamily="-107" charset="-128"/>
              </a:rPr>
              <a:t>Twitter</a:t>
            </a:r>
            <a:r>
              <a:rPr lang="en-GB" altLang="en-US" dirty="0">
                <a:solidFill>
                  <a:srgbClr val="28B4B7"/>
                </a:solidFill>
                <a:latin typeface="Arial Rounded MT Bold" pitchFamily="34" charset="0"/>
                <a:ea typeface="ヒラギノ角ゴ Pro W3" pitchFamily="-107" charset="-128"/>
              </a:rPr>
              <a:t>: </a:t>
            </a:r>
            <a:r>
              <a:rPr lang="en-GB" altLang="en-US" dirty="0">
                <a:solidFill>
                  <a:srgbClr val="0071B8"/>
                </a:solidFill>
                <a:latin typeface="Arial Rounded MT Bold" pitchFamily="34" charset="0"/>
                <a:ea typeface="ヒラギノ角ゴ Pro W3" pitchFamily="-107" charset="-128"/>
              </a:rPr>
              <a:t>@</a:t>
            </a:r>
            <a:r>
              <a:rPr lang="en-GB" altLang="en-US" dirty="0" err="1" smtClean="0">
                <a:solidFill>
                  <a:srgbClr val="0071B8"/>
                </a:solidFill>
                <a:latin typeface="Arial Rounded MT Bold" pitchFamily="34" charset="0"/>
                <a:ea typeface="ヒラギノ角ゴ Pro W3" pitchFamily="-107" charset="-128"/>
              </a:rPr>
              <a:t>PlymouthHealth</a:t>
            </a:r>
            <a:endParaRPr lang="en-GB" altLang="en-US" dirty="0" smtClean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  <a:p>
            <a:pPr>
              <a:spcAft>
                <a:spcPts val="600"/>
              </a:spcAft>
            </a:pPr>
            <a:r>
              <a:rPr lang="en-GB" altLang="en-US" dirty="0" smtClean="0">
                <a:solidFill>
                  <a:srgbClr val="28B4B7"/>
                </a:solidFill>
                <a:latin typeface="Arial Rounded MT Bold" pitchFamily="34" charset="0"/>
                <a:ea typeface="ヒラギノ角ゴ Pro W3" pitchFamily="-107" charset="-128"/>
              </a:rPr>
              <a:t>Facebook: </a:t>
            </a:r>
            <a:r>
              <a:rPr lang="en-GB" altLang="en-US" dirty="0" smtClean="0">
                <a:solidFill>
                  <a:srgbClr val="0071B8"/>
                </a:solidFill>
                <a:latin typeface="Arial Rounded MT Bold" pitchFamily="34" charset="0"/>
                <a:ea typeface="ヒラギノ角ゴ Pro W3" pitchFamily="-107" charset="-128"/>
              </a:rPr>
              <a:t>www.facebook.com/plymouthcommunityhealth</a:t>
            </a:r>
            <a:endParaRPr lang="en-GB" altLang="en-US" dirty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3386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484784"/>
            <a:ext cx="7788275" cy="762000"/>
          </a:xfrm>
        </p:spPr>
        <p:txBody>
          <a:bodyPr anchor="t"/>
          <a:lstStyle/>
          <a:p>
            <a:pPr algn="l" eaLnBrk="1" hangingPunct="1"/>
            <a:r>
              <a:rPr lang="en-US" altLang="en-US" sz="3200" dirty="0" smtClean="0">
                <a:solidFill>
                  <a:srgbClr val="0071B8"/>
                </a:solidFill>
                <a:latin typeface="Arial Rounded MT Bold" pitchFamily="34" charset="0"/>
                <a:ea typeface="ヒラギノ角ゴ Pro W3" pitchFamily="-107" charset="-128"/>
              </a:rPr>
              <a:t>People at the Centre of our Business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0231" y="1988840"/>
            <a:ext cx="7983537" cy="302418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GB" altLang="en-US" sz="1600" i="1" dirty="0" smtClean="0">
                <a:solidFill>
                  <a:srgbClr val="27B3BA"/>
                </a:solidFill>
                <a:latin typeface="Arial Rounded MT Bold" pitchFamily="34" charset="0"/>
                <a:ea typeface="ヒラギノ角ゴ Pro W3" pitchFamily="-107" charset="-128"/>
              </a:rPr>
              <a:t>“Neil inspired confidence in Mum, through professional knowledge and his unquestionable commitment to her well-being…he saw how much mum wanted to live and how content she was, because he saw her in her own home”</a:t>
            </a:r>
            <a:br>
              <a:rPr lang="en-GB" altLang="en-US" sz="1600" i="1" dirty="0" smtClean="0">
                <a:solidFill>
                  <a:srgbClr val="27B3BA"/>
                </a:solidFill>
                <a:latin typeface="Arial Rounded MT Bold" pitchFamily="34" charset="0"/>
                <a:ea typeface="ヒラギノ角ゴ Pro W3" pitchFamily="-107" charset="-128"/>
              </a:rPr>
            </a:br>
            <a:endParaRPr lang="en-GB" altLang="en-US" sz="1600" i="1" dirty="0" smtClean="0">
              <a:solidFill>
                <a:srgbClr val="27B3BA"/>
              </a:solidFill>
              <a:latin typeface="Arial Rounded MT Bold" pitchFamily="34" charset="0"/>
              <a:ea typeface="ヒラギノ角ゴ Pro W3" pitchFamily="-107" charset="-128"/>
            </a:endParaRP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GB" altLang="en-US" sz="1600" i="1" dirty="0" smtClean="0">
                <a:solidFill>
                  <a:srgbClr val="27B3BA"/>
                </a:solidFill>
                <a:latin typeface="Arial Rounded MT Bold" pitchFamily="34" charset="0"/>
                <a:ea typeface="ヒラギノ角ゴ Pro W3" pitchFamily="-107" charset="-128"/>
              </a:rPr>
              <a:t>“The team made me feel as "me" and not as someone else, or a group of people”</a:t>
            </a:r>
            <a:br>
              <a:rPr lang="en-GB" altLang="en-US" sz="1600" i="1" dirty="0" smtClean="0">
                <a:solidFill>
                  <a:srgbClr val="27B3BA"/>
                </a:solidFill>
                <a:latin typeface="Arial Rounded MT Bold" pitchFamily="34" charset="0"/>
                <a:ea typeface="ヒラギノ角ゴ Pro W3" pitchFamily="-107" charset="-128"/>
              </a:rPr>
            </a:br>
            <a:endParaRPr lang="en-GB" altLang="en-US" sz="1600" i="1" dirty="0" smtClean="0">
              <a:solidFill>
                <a:srgbClr val="27B3BA"/>
              </a:solidFill>
              <a:latin typeface="Arial Rounded MT Bold" pitchFamily="34" charset="0"/>
              <a:ea typeface="ヒラギノ角ゴ Pro W3" pitchFamily="-107" charset="-128"/>
            </a:endParaRP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GB" altLang="en-US" sz="1600" i="1" dirty="0" smtClean="0">
                <a:solidFill>
                  <a:srgbClr val="27B3BA"/>
                </a:solidFill>
                <a:latin typeface="Arial Rounded MT Bold" pitchFamily="34" charset="0"/>
                <a:ea typeface="ヒラギノ角ゴ Pro W3" pitchFamily="-107" charset="-128"/>
              </a:rPr>
              <a:t>“polite, well-dressed and always treated my husband and me with compassion, respect and dignity”.</a:t>
            </a:r>
            <a:r>
              <a:rPr lang="en-GB" altLang="en-US" sz="1600" i="1" dirty="0" smtClean="0">
                <a:ea typeface="ヒラギノ角ゴ Pro W3" pitchFamily="-107" charset="-128"/>
              </a:rPr>
              <a:t/>
            </a:r>
            <a:br>
              <a:rPr lang="en-GB" altLang="en-US" sz="1600" i="1" dirty="0" smtClean="0">
                <a:ea typeface="ヒラギノ角ゴ Pro W3" pitchFamily="-107" charset="-128"/>
              </a:rPr>
            </a:br>
            <a:endParaRPr lang="en-GB" altLang="en-US" sz="1600" i="1" dirty="0" smtClean="0">
              <a:ea typeface="ヒラギノ角ゴ Pro W3" pitchFamily="-107" charset="-128"/>
            </a:endParaRP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endParaRPr lang="en-US" altLang="en-US" sz="1600" dirty="0" smtClean="0">
              <a:latin typeface="Arial Rounded MT Bold" pitchFamily="34" charset="0"/>
              <a:ea typeface="ヒラギノ角ゴ Pro W3" pitchFamily="-107" charset="-128"/>
            </a:endParaRPr>
          </a:p>
        </p:txBody>
      </p:sp>
      <p:pic>
        <p:nvPicPr>
          <p:cNvPr id="3076" name="Picture 11" descr="TOP-BANNER-SMAL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49938"/>
            <a:ext cx="2286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403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Nurses-PP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97463"/>
            <a:ext cx="5410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96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412776"/>
            <a:ext cx="4048125" cy="762000"/>
          </a:xfrm>
        </p:spPr>
        <p:txBody>
          <a:bodyPr anchor="t"/>
          <a:lstStyle/>
          <a:p>
            <a:pPr algn="l" eaLnBrk="1" hangingPunct="1"/>
            <a:r>
              <a:rPr lang="en-US" altLang="en-US" sz="3200" dirty="0" smtClean="0">
                <a:solidFill>
                  <a:srgbClr val="0071B8"/>
                </a:solidFill>
                <a:latin typeface="Arial Rounded MT Bold" pitchFamily="34" charset="0"/>
                <a:ea typeface="ヒラギノ角ゴ Pro W3" pitchFamily="-107" charset="-128"/>
              </a:rPr>
              <a:t>Who are we?</a:t>
            </a:r>
            <a:br>
              <a:rPr lang="en-US" altLang="en-US" sz="3200" dirty="0" smtClean="0">
                <a:solidFill>
                  <a:srgbClr val="0071B8"/>
                </a:solidFill>
                <a:latin typeface="Arial Rounded MT Bold" pitchFamily="34" charset="0"/>
                <a:ea typeface="ヒラギノ角ゴ Pro W3" pitchFamily="-107" charset="-128"/>
              </a:rPr>
            </a:br>
            <a:endParaRPr lang="en-US" altLang="en-US" sz="3200" dirty="0" smtClean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88840"/>
            <a:ext cx="7491413" cy="2209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ea typeface="ヒラギノ角ゴ Pro W3" pitchFamily="-107" charset="-128"/>
              </a:rPr>
              <a:t/>
            </a:r>
            <a:b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ea typeface="ヒラギノ角ゴ Pro W3" pitchFamily="-107" charset="-128"/>
              </a:rPr>
            </a:br>
            <a:r>
              <a:rPr lang="en-US" altLang="en-US" sz="3600" dirty="0" smtClean="0">
                <a:solidFill>
                  <a:srgbClr val="27B3BA"/>
                </a:solidFill>
                <a:latin typeface="Arial Rounded MT Bold" pitchFamily="34" charset="0"/>
                <a:ea typeface="ヒラギノ角ゴ Pro W3" pitchFamily="-107" charset="-128"/>
              </a:rPr>
              <a:t>Social</a:t>
            </a: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ea typeface="ヒラギノ角ゴ Pro W3" pitchFamily="-107" charset="-128"/>
              </a:rPr>
              <a:t> Enterprise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3600" dirty="0" smtClean="0">
                <a:solidFill>
                  <a:srgbClr val="27B3BA"/>
                </a:solidFill>
                <a:latin typeface="Arial Rounded MT Bold" pitchFamily="34" charset="0"/>
                <a:ea typeface="ヒラギノ角ゴ Pro W3" pitchFamily="-107" charset="-128"/>
              </a:rPr>
              <a:t>Community Interest </a:t>
            </a:r>
            <a:r>
              <a:rPr lang="en-US" altLang="en-US" sz="2000" dirty="0" smtClean="0">
                <a:solidFill>
                  <a:srgbClr val="27B3BA"/>
                </a:solidFill>
                <a:latin typeface="Arial Rounded MT Bold" pitchFamily="34" charset="0"/>
                <a:ea typeface="ヒラギノ角ゴ Pro W3" pitchFamily="-107" charset="-128"/>
              </a:rPr>
              <a:t>Company</a:t>
            </a:r>
          </a:p>
        </p:txBody>
      </p:sp>
      <p:pic>
        <p:nvPicPr>
          <p:cNvPr id="4100" name="Picture 11" descr="TOP-BANNER-SMAL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403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Nurses-P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5410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49938"/>
            <a:ext cx="2286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509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61"/>
            <a:ext cx="9144000" cy="13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320" y="492841"/>
            <a:ext cx="3087360" cy="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4246" y="1412776"/>
            <a:ext cx="8784976" cy="323165"/>
          </a:xfrm>
          <a:prstGeom prst="rect">
            <a:avLst/>
          </a:prstGeom>
        </p:spPr>
        <p:txBody>
          <a:bodyPr/>
          <a:lstStyle>
            <a:lvl1pPr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sz="2600" dirty="0" smtClean="0">
                <a:solidFill>
                  <a:srgbClr val="0072BA"/>
                </a:solidFill>
                <a:latin typeface="Arial Rounded MT Bold" panose="020F0704030504030204" pitchFamily="34" charset="0"/>
              </a:rPr>
              <a:t>A very different approach to community healthcare…</a:t>
            </a:r>
            <a:endParaRPr lang="en-GB" sz="2600" dirty="0">
              <a:solidFill>
                <a:srgbClr val="0072BA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070" y="1988840"/>
            <a:ext cx="5359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8B4B7"/>
                </a:solidFill>
                <a:latin typeface="Arial Rounded MT Bold" panose="020F0704030504030204" pitchFamily="34" charset="0"/>
              </a:rPr>
              <a:t>We are a different type of healthcare provider, free from the </a:t>
            </a:r>
            <a:r>
              <a:rPr lang="en-GB" sz="1600" dirty="0" smtClean="0">
                <a:solidFill>
                  <a:srgbClr val="28B4B7"/>
                </a:solidFill>
                <a:latin typeface="Arial Rounded MT Bold" panose="020F0704030504030204" pitchFamily="34" charset="0"/>
              </a:rPr>
              <a:t>constraints </a:t>
            </a:r>
            <a:r>
              <a:rPr lang="en-GB" sz="1600" dirty="0">
                <a:solidFill>
                  <a:srgbClr val="28B4B7"/>
                </a:solidFill>
                <a:latin typeface="Arial Rounded MT Bold" panose="020F0704030504030204" pitchFamily="34" charset="0"/>
              </a:rPr>
              <a:t>of the NHS yet distinct from typical private sector providers.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833453"/>
            <a:ext cx="5899601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2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28B4B7"/>
                </a:solidFill>
                <a:latin typeface="Arial Rounded MT Bold" panose="020F0704030504030204" pitchFamily="34" charset="0"/>
              </a:rPr>
              <a:t>We’ve been operating as Plymouth Community Healthcare since 2011 having set up as a Community </a:t>
            </a:r>
            <a:r>
              <a:rPr lang="en-GB" sz="1500" dirty="0">
                <a:solidFill>
                  <a:srgbClr val="28B4B7"/>
                </a:solidFill>
                <a:latin typeface="Arial Rounded MT Bold" panose="020F0704030504030204" pitchFamily="34" charset="0"/>
              </a:rPr>
              <a:t>Interest Company (CIC</a:t>
            </a:r>
            <a:r>
              <a:rPr lang="en-GB" sz="1500" dirty="0" smtClean="0">
                <a:solidFill>
                  <a:srgbClr val="28B4B7"/>
                </a:solidFill>
                <a:latin typeface="Arial Rounded MT Bold" panose="020F0704030504030204" pitchFamily="34" charset="0"/>
              </a:rPr>
              <a:t>) </a:t>
            </a:r>
            <a:r>
              <a:rPr lang="en-GB" sz="1500" dirty="0">
                <a:solidFill>
                  <a:srgbClr val="28B4B7"/>
                </a:solidFill>
                <a:latin typeface="Arial Rounded MT Bold" panose="020F0704030504030204" pitchFamily="34" charset="0"/>
              </a:rPr>
              <a:t>through the </a:t>
            </a:r>
            <a:r>
              <a:rPr lang="en-GB" sz="1500" dirty="0" smtClean="0">
                <a:solidFill>
                  <a:srgbClr val="28B4B7"/>
                </a:solidFill>
                <a:latin typeface="Arial Rounded MT Bold" panose="020F0704030504030204" pitchFamily="34" charset="0"/>
              </a:rPr>
              <a:t>Department </a:t>
            </a:r>
            <a:r>
              <a:rPr lang="en-GB" sz="1500" dirty="0">
                <a:solidFill>
                  <a:srgbClr val="28B4B7"/>
                </a:solidFill>
                <a:latin typeface="Arial Rounded MT Bold" panose="020F0704030504030204" pitchFamily="34" charset="0"/>
              </a:rPr>
              <a:t>of Health’s Transforming Community Services programme </a:t>
            </a:r>
          </a:p>
          <a:p>
            <a:pPr marL="557212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8B4B7"/>
                </a:solidFill>
                <a:latin typeface="Arial Rounded MT Bold" panose="020F0704030504030204" pitchFamily="34" charset="0"/>
              </a:rPr>
              <a:t>I</a:t>
            </a:r>
            <a:r>
              <a:rPr lang="en-GB" sz="1500" dirty="0" smtClean="0">
                <a:solidFill>
                  <a:srgbClr val="28B4B7"/>
                </a:solidFill>
                <a:latin typeface="Arial Rounded MT Bold" panose="020F0704030504030204" pitchFamily="34" charset="0"/>
              </a:rPr>
              <a:t>n </a:t>
            </a:r>
            <a:r>
              <a:rPr lang="en-GB" sz="1500" dirty="0">
                <a:solidFill>
                  <a:srgbClr val="28B4B7"/>
                </a:solidFill>
                <a:latin typeface="Arial Rounded MT Bold" panose="020F0704030504030204" pitchFamily="34" charset="0"/>
              </a:rPr>
              <a:t>contrast to others, we work to a social bottom line </a:t>
            </a:r>
            <a:r>
              <a:rPr lang="en-GB" sz="1500" dirty="0" smtClean="0">
                <a:solidFill>
                  <a:srgbClr val="28B4B7"/>
                </a:solidFill>
                <a:latin typeface="Arial Rounded MT Bold" panose="020F0704030504030204" pitchFamily="34" charset="0"/>
              </a:rPr>
              <a:t>– driven </a:t>
            </a:r>
            <a:r>
              <a:rPr lang="en-GB" sz="1500" dirty="0">
                <a:solidFill>
                  <a:srgbClr val="28B4B7"/>
                </a:solidFill>
                <a:latin typeface="Arial Rounded MT Bold" panose="020F0704030504030204" pitchFamily="34" charset="0"/>
              </a:rPr>
              <a:t>by a social mission, </a:t>
            </a:r>
            <a:r>
              <a:rPr lang="en-GB" sz="1500" dirty="0" smtClean="0">
                <a:solidFill>
                  <a:srgbClr val="28B4B7"/>
                </a:solidFill>
                <a:latin typeface="Arial Rounded MT Bold" panose="020F0704030504030204" pitchFamily="34" charset="0"/>
              </a:rPr>
              <a:t>any surplus we generate we reinvest </a:t>
            </a:r>
            <a:r>
              <a:rPr lang="en-GB" sz="1500" dirty="0">
                <a:solidFill>
                  <a:srgbClr val="28B4B7"/>
                </a:solidFill>
                <a:latin typeface="Arial Rounded MT Bold" panose="020F0704030504030204" pitchFamily="34" charset="0"/>
              </a:rPr>
              <a:t>in the </a:t>
            </a:r>
            <a:r>
              <a:rPr lang="en-GB" sz="1500" dirty="0" smtClean="0">
                <a:solidFill>
                  <a:srgbClr val="28B4B7"/>
                </a:solidFill>
                <a:latin typeface="Arial Rounded MT Bold" panose="020F0704030504030204" pitchFamily="34" charset="0"/>
              </a:rPr>
              <a:t>quality of our services or directly into community projects</a:t>
            </a:r>
            <a:endParaRPr lang="en-GB" sz="1500" dirty="0">
              <a:solidFill>
                <a:srgbClr val="28B4B7"/>
              </a:solidFill>
              <a:latin typeface="Arial Rounded MT Bold" panose="020F0704030504030204" pitchFamily="34" charset="0"/>
            </a:endParaRPr>
          </a:p>
          <a:p>
            <a:pPr marL="557212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28B4B7"/>
                </a:solidFill>
                <a:latin typeface="Arial Rounded MT Bold" panose="020F0704030504030204" pitchFamily="34" charset="0"/>
              </a:rPr>
              <a:t>We are very proud of our background, and offer both real-world </a:t>
            </a:r>
            <a:r>
              <a:rPr lang="en-GB" sz="1500" dirty="0">
                <a:solidFill>
                  <a:srgbClr val="28B4B7"/>
                </a:solidFill>
                <a:latin typeface="Arial Rounded MT Bold" panose="020F0704030504030204" pitchFamily="34" charset="0"/>
              </a:rPr>
              <a:t>pragmatism </a:t>
            </a:r>
            <a:r>
              <a:rPr lang="en-GB" sz="1500" dirty="0" smtClean="0">
                <a:solidFill>
                  <a:srgbClr val="28B4B7"/>
                </a:solidFill>
                <a:latin typeface="Arial Rounded MT Bold" panose="020F0704030504030204" pitchFamily="34" charset="0"/>
              </a:rPr>
              <a:t>alongside that vital care experience, </a:t>
            </a:r>
            <a:r>
              <a:rPr lang="en-GB" sz="1500" dirty="0">
                <a:solidFill>
                  <a:srgbClr val="28B4B7"/>
                </a:solidFill>
                <a:latin typeface="Arial Rounded MT Bold" panose="020F0704030504030204" pitchFamily="34" charset="0"/>
              </a:rPr>
              <a:t>coupled with our agile approach to continuous improvement and innovation that now sits at the heart of our </a:t>
            </a:r>
            <a:r>
              <a:rPr lang="en-GB" sz="1500" dirty="0" smtClean="0">
                <a:solidFill>
                  <a:srgbClr val="28B4B7"/>
                </a:solidFill>
                <a:latin typeface="Arial Rounded MT Bold" panose="020F0704030504030204" pitchFamily="34" charset="0"/>
              </a:rPr>
              <a:t>organisation</a:t>
            </a:r>
            <a:endParaRPr lang="en-GB" sz="1500" dirty="0">
              <a:solidFill>
                <a:srgbClr val="28B4B7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601" y="2003679"/>
            <a:ext cx="2864222" cy="12653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46" y="3789040"/>
            <a:ext cx="2864221" cy="190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49938"/>
            <a:ext cx="2286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864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oyalnavy.mod.uk/~/media/royal%20navy%20responsive/images/news/ships/bulwark/130411-plymouth-warships-play-a-role-in-largest-nato-exercise/sutherland%20deploys%20hoe%20%20wheel%202012.jpg?mh=447&amp;mw=980&amp;thn=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2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Image result for tavistock"/>
          <p:cNvSpPr>
            <a:spLocks noChangeAspect="1" noChangeArrowheads="1"/>
          </p:cNvSpPr>
          <p:nvPr/>
        </p:nvSpPr>
        <p:spPr bwMode="auto">
          <a:xfrm>
            <a:off x="1301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47" name="AutoShape 4" descr="Image result for tavistock"/>
          <p:cNvSpPr>
            <a:spLocks noChangeAspect="1" noChangeArrowheads="1"/>
          </p:cNvSpPr>
          <p:nvPr/>
        </p:nvSpPr>
        <p:spPr bwMode="auto">
          <a:xfrm>
            <a:off x="2825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7" charset="-128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6148" name="Picture 6" descr="http://btckstorage.blob.core.windows.net/site2855/Backgrounds/TAVISTOCK%20UNDER%20DARTMOOR-%20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oorviewtouringpark.co.uk/modbury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5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88840"/>
            <a:ext cx="7775575" cy="28813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endParaRPr lang="en-GB" altLang="en-US" sz="2000" dirty="0">
              <a:solidFill>
                <a:srgbClr val="28B4B7"/>
              </a:solidFill>
              <a:latin typeface="Arial Rounded MT Bold" pitchFamily="34" charset="0"/>
              <a:ea typeface="ヒラギノ角ゴ Pro W3" pitchFamily="-107" charset="-128"/>
            </a:endParaRPr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en-GB" altLang="en-US" sz="2000" dirty="0">
                <a:solidFill>
                  <a:srgbClr val="27B3BA"/>
                </a:solidFill>
                <a:latin typeface="Arial Rounded MT Bold" pitchFamily="34" charset="0"/>
                <a:ea typeface="ヒラギノ角ゴ Pro W3" pitchFamily="-107" charset="-128"/>
              </a:rPr>
              <a:t>Annual turnover of approximately £100 million</a:t>
            </a:r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en-GB" altLang="en-US" sz="2000" dirty="0">
                <a:solidFill>
                  <a:srgbClr val="27B3BA"/>
                </a:solidFill>
                <a:latin typeface="Arial Rounded MT Bold" pitchFamily="34" charset="0"/>
                <a:ea typeface="ヒラギノ角ゴ Pro W3" pitchFamily="-107" charset="-128"/>
              </a:rPr>
              <a:t>Employs approximately </a:t>
            </a:r>
            <a:r>
              <a:rPr lang="en-GB" altLang="en-US" sz="2000" dirty="0" smtClean="0">
                <a:solidFill>
                  <a:srgbClr val="27B3BA"/>
                </a:solidFill>
                <a:latin typeface="Arial Rounded MT Bold" pitchFamily="34" charset="0"/>
                <a:ea typeface="ヒラギノ角ゴ Pro W3" pitchFamily="-107" charset="-128"/>
              </a:rPr>
              <a:t>2,800 </a:t>
            </a:r>
            <a:r>
              <a:rPr lang="en-GB" altLang="en-US" sz="2000" dirty="0">
                <a:solidFill>
                  <a:srgbClr val="27B3BA"/>
                </a:solidFill>
                <a:latin typeface="Arial Rounded MT Bold" pitchFamily="34" charset="0"/>
                <a:ea typeface="ヒラギノ角ゴ Pro W3" pitchFamily="-107" charset="-128"/>
              </a:rPr>
              <a:t>people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endParaRPr lang="en-GB" altLang="en-US" sz="2000" dirty="0" smtClean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GB" altLang="en-US" sz="2000" dirty="0" smtClean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  <a:p>
            <a:pPr algn="ctr" eaLnBrk="1" hangingPunct="1">
              <a:lnSpc>
                <a:spcPct val="60000"/>
              </a:lnSpc>
              <a:defRPr/>
            </a:pPr>
            <a:endParaRPr lang="en-GB" altLang="en-US" sz="2400" dirty="0" smtClean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9pPr>
          </a:lstStyle>
          <a:p>
            <a:pPr algn="r" eaLnBrk="1" hangingPunct="1">
              <a:buFontTx/>
              <a:buNone/>
            </a:pPr>
            <a:endParaRPr lang="en-GB" altLang="en-US" sz="2800">
              <a:latin typeface="Arial" charset="0"/>
            </a:endParaRPr>
          </a:p>
          <a:p>
            <a:pPr algn="r" eaLnBrk="1" hangingPunct="1">
              <a:buFontTx/>
              <a:buNone/>
            </a:pPr>
            <a:endParaRPr lang="en-US" altLang="en-US">
              <a:latin typeface="Arial" charset="0"/>
            </a:endParaRPr>
          </a:p>
        </p:txBody>
      </p:sp>
      <p:pic>
        <p:nvPicPr>
          <p:cNvPr id="410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403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412776"/>
            <a:ext cx="8364537" cy="606425"/>
          </a:xfrm>
        </p:spPr>
        <p:txBody>
          <a:bodyPr anchor="t"/>
          <a:lstStyle/>
          <a:p>
            <a:pPr algn="l"/>
            <a:r>
              <a:rPr lang="en-GB" altLang="en-US" sz="3200" dirty="0" smtClean="0">
                <a:solidFill>
                  <a:srgbClr val="0071B8"/>
                </a:solidFill>
                <a:latin typeface="Arial Rounded MT Bold" pitchFamily="34" charset="0"/>
                <a:ea typeface="ヒラギノ角ゴ Pro W3" pitchFamily="-107" charset="-128"/>
              </a:rPr>
              <a:t>Plymouth Community Healthcare CIC</a:t>
            </a:r>
            <a:endParaRPr lang="en-US" altLang="en-US" sz="3200" dirty="0" smtClean="0">
              <a:solidFill>
                <a:srgbClr val="0071B8"/>
              </a:solidFill>
              <a:latin typeface="Arial Rounded MT Bold" pitchFamily="34" charset="0"/>
              <a:ea typeface="ヒラギノ角ゴ Pro W3" pitchFamily="-107" charset="-128"/>
            </a:endParaRPr>
          </a:p>
        </p:txBody>
      </p:sp>
      <p:pic>
        <p:nvPicPr>
          <p:cNvPr id="4102" name="Picture 11" descr="TOP-BANNER-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4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403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49938"/>
            <a:ext cx="2286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nnovation">
  <a:themeElements>
    <a:clrScheme name="Baxendale">
      <a:dk1>
        <a:srgbClr val="25408F"/>
      </a:dk1>
      <a:lt1>
        <a:sysClr val="window" lastClr="FFFFFF"/>
      </a:lt1>
      <a:dk2>
        <a:srgbClr val="25408F"/>
      </a:dk2>
      <a:lt2>
        <a:srgbClr val="F1F2F2"/>
      </a:lt2>
      <a:accent1>
        <a:srgbClr val="AFE544"/>
      </a:accent1>
      <a:accent2>
        <a:srgbClr val="FD9312"/>
      </a:accent2>
      <a:accent3>
        <a:srgbClr val="EF4960"/>
      </a:accent3>
      <a:accent4>
        <a:srgbClr val="00AFF0"/>
      </a:accent4>
      <a:accent5>
        <a:srgbClr val="1EE3B9"/>
      </a:accent5>
      <a:accent6>
        <a:srgbClr val="D2B6EC"/>
      </a:accent6>
      <a:hlink>
        <a:srgbClr val="25408F"/>
      </a:hlink>
      <a:folHlink>
        <a:srgbClr val="FFF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07600"/>
        </a:dk2>
        <a:lt2>
          <a:srgbClr val="636B70"/>
        </a:lt2>
        <a:accent1>
          <a:srgbClr val="ADADAD"/>
        </a:accent1>
        <a:accent2>
          <a:srgbClr val="9C3024"/>
        </a:accent2>
        <a:accent3>
          <a:srgbClr val="FFFFFF"/>
        </a:accent3>
        <a:accent4>
          <a:srgbClr val="000000"/>
        </a:accent4>
        <a:accent5>
          <a:srgbClr val="D3D3D3"/>
        </a:accent5>
        <a:accent6>
          <a:srgbClr val="8D2A20"/>
        </a:accent6>
        <a:hlink>
          <a:srgbClr val="0066CB"/>
        </a:hlink>
        <a:folHlink>
          <a:srgbClr val="99C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8D9018E994584595C733E1260FB7FB" ma:contentTypeVersion="3" ma:contentTypeDescription="Create a new document." ma:contentTypeScope="" ma:versionID="2debb30ed0b5881961e49e8c8f4b4057">
  <xsd:schema xmlns:xsd="http://www.w3.org/2001/XMLSchema" xmlns:xs="http://www.w3.org/2001/XMLSchema" xmlns:p="http://schemas.microsoft.com/office/2006/metadata/properties" xmlns:ns2="6051eb34-3b44-450e-a619-579da7618640" targetNamespace="http://schemas.microsoft.com/office/2006/metadata/properties" ma:root="true" ma:fieldsID="f899cc475fb4605694ecedcdbbbd1021" ns2:_="">
    <xsd:import namespace="6051eb34-3b44-450e-a619-579da76186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1eb34-3b44-450e-a619-579da76186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C5D390-D779-4BB6-926B-340CBC47BF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92428E-51E4-476A-9C55-ED2DFAE66C98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6051eb34-3b44-450e-a619-579da761864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52B965-EC4C-404F-B18A-DD909AB478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51eb34-3b44-450e-a619-579da76186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Baxendale Assets_Template_compressed_v5</Template>
  <TotalTime>11278</TotalTime>
  <Words>440</Words>
  <Application>Microsoft Office PowerPoint</Application>
  <PresentationFormat>On-screen Show (4:3)</PresentationFormat>
  <Paragraphs>140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1_Innovation</vt:lpstr>
      <vt:lpstr>Office Theme</vt:lpstr>
      <vt:lpstr>PowerPoint Presentation</vt:lpstr>
      <vt:lpstr>PowerPoint Presentation</vt:lpstr>
      <vt:lpstr>People at the Centre of our Business</vt:lpstr>
      <vt:lpstr>Who are we? </vt:lpstr>
      <vt:lpstr>PowerPoint Presentation</vt:lpstr>
      <vt:lpstr>PowerPoint Presentation</vt:lpstr>
      <vt:lpstr>PowerPoint Presentation</vt:lpstr>
      <vt:lpstr>PowerPoint Presentation</vt:lpstr>
      <vt:lpstr>Plymouth Community Healthcare CIC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Crisis Response Team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Arial Bold 46pt</dc:title>
  <dc:creator>Robin Naudi</dc:creator>
  <cp:lastModifiedBy>SHARPLES Helen, PA</cp:lastModifiedBy>
  <cp:revision>568</cp:revision>
  <cp:lastPrinted>2013-07-03T20:20:42Z</cp:lastPrinted>
  <dcterms:created xsi:type="dcterms:W3CDTF">2014-03-26T13:49:26Z</dcterms:created>
  <dcterms:modified xsi:type="dcterms:W3CDTF">2015-06-18T11:33:05Z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0x0101001E8D9018E994584595C733E1260FB7FB</vt:lpwstr>
  </property>
</Properties>
</file>