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handoutMasterIdLst>
    <p:handoutMasterId r:id="rId17"/>
  </p:handoutMasterIdLst>
  <p:sldIdLst>
    <p:sldId id="257" r:id="rId2"/>
    <p:sldId id="258" r:id="rId3"/>
    <p:sldId id="259" r:id="rId4"/>
    <p:sldId id="260" r:id="rId5"/>
    <p:sldId id="273" r:id="rId6"/>
    <p:sldId id="261" r:id="rId7"/>
    <p:sldId id="262" r:id="rId8"/>
    <p:sldId id="263" r:id="rId9"/>
    <p:sldId id="264" r:id="rId10"/>
    <p:sldId id="266" r:id="rId11"/>
    <p:sldId id="267" r:id="rId12"/>
    <p:sldId id="268" r:id="rId13"/>
    <p:sldId id="269" r:id="rId14"/>
    <p:sldId id="272"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960">
          <p15:clr>
            <a:srgbClr val="A4A3A4"/>
          </p15:clr>
        </p15:guide>
        <p15:guide id="2" pos="483">
          <p15:clr>
            <a:srgbClr val="A4A3A4"/>
          </p15:clr>
        </p15:guide>
        <p15:guide id="3" pos="53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opher Hedges" initials="C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C2"/>
    <a:srgbClr val="3B0083"/>
    <a:srgbClr val="008B95"/>
    <a:srgbClr val="91BE3E"/>
    <a:srgbClr val="E37222"/>
    <a:srgbClr val="A1006B"/>
    <a:srgbClr val="80656F"/>
    <a:srgbClr val="662046"/>
    <a:srgbClr val="69BE28"/>
    <a:srgbClr val="0051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28" autoAdjust="0"/>
    <p:restoredTop sz="90360" autoAdjust="0"/>
  </p:normalViewPr>
  <p:slideViewPr>
    <p:cSldViewPr snapToGrid="0">
      <p:cViewPr>
        <p:scale>
          <a:sx n="86" d="100"/>
          <a:sy n="86" d="100"/>
        </p:scale>
        <p:origin x="-954" y="42"/>
      </p:cViewPr>
      <p:guideLst>
        <p:guide orient="horz" pos="960"/>
        <p:guide pos="483"/>
        <p:guide pos="53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032F12-66CC-43C0-B319-BCA819F9F6B7}" type="datetimeFigureOut">
              <a:rPr lang="en-GB" smtClean="0"/>
              <a:t>16/03/2015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A741C0-F0C0-4199-B20F-35838C899F73}" type="slidenum">
              <a:rPr lang="en-GB" smtClean="0"/>
              <a:t>‹#›</a:t>
            </a:fld>
            <a:endParaRPr lang="en-GB"/>
          </a:p>
        </p:txBody>
      </p:sp>
    </p:spTree>
    <p:extLst>
      <p:ext uri="{BB962C8B-B14F-4D97-AF65-F5344CB8AC3E}">
        <p14:creationId xmlns:p14="http://schemas.microsoft.com/office/powerpoint/2010/main" val="88627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53CBFB-F949-4EC4-B649-A917C1FFABEA}" type="datetimeFigureOut">
              <a:rPr lang="en-GB" smtClean="0"/>
              <a:t>16/03/2015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1DC808-C6D0-4AD0-8CC2-D1ADB7705CD4}" type="slidenum">
              <a:rPr lang="en-GB" smtClean="0"/>
              <a:t>‹#›</a:t>
            </a:fld>
            <a:endParaRPr lang="en-GB"/>
          </a:p>
        </p:txBody>
      </p:sp>
    </p:spTree>
    <p:extLst>
      <p:ext uri="{BB962C8B-B14F-4D97-AF65-F5344CB8AC3E}">
        <p14:creationId xmlns:p14="http://schemas.microsoft.com/office/powerpoint/2010/main" val="3363754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1DC808-C6D0-4AD0-8CC2-D1ADB7705CD4}" type="slidenum">
              <a:rPr lang="en-GB" smtClean="0"/>
              <a:t>2</a:t>
            </a:fld>
            <a:endParaRPr lang="en-GB"/>
          </a:p>
        </p:txBody>
      </p:sp>
    </p:spTree>
    <p:extLst>
      <p:ext uri="{BB962C8B-B14F-4D97-AF65-F5344CB8AC3E}">
        <p14:creationId xmlns:p14="http://schemas.microsoft.com/office/powerpoint/2010/main" val="2740860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1DC808-C6D0-4AD0-8CC2-D1ADB7705CD4}" type="slidenum">
              <a:rPr lang="en-GB" smtClean="0"/>
              <a:t>3</a:t>
            </a:fld>
            <a:endParaRPr lang="en-GB"/>
          </a:p>
        </p:txBody>
      </p:sp>
    </p:spTree>
    <p:extLst>
      <p:ext uri="{BB962C8B-B14F-4D97-AF65-F5344CB8AC3E}">
        <p14:creationId xmlns:p14="http://schemas.microsoft.com/office/powerpoint/2010/main" val="525324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1DC808-C6D0-4AD0-8CC2-D1ADB7705CD4}" type="slidenum">
              <a:rPr lang="en-GB" smtClean="0"/>
              <a:t>4</a:t>
            </a:fld>
            <a:endParaRPr lang="en-GB"/>
          </a:p>
        </p:txBody>
      </p:sp>
    </p:spTree>
    <p:extLst>
      <p:ext uri="{BB962C8B-B14F-4D97-AF65-F5344CB8AC3E}">
        <p14:creationId xmlns:p14="http://schemas.microsoft.com/office/powerpoint/2010/main" val="1480835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difference from Common Induction Standards is that there are ‘competencies’ within standards  -49 competencies in all which have to be observed in workplace, but of which 16 can be simulated.</a:t>
            </a:r>
          </a:p>
          <a:p>
            <a:endParaRPr lang="en-GB" dirty="0" smtClean="0"/>
          </a:p>
          <a:p>
            <a:r>
              <a:rPr lang="en-GB" dirty="0" smtClean="0"/>
              <a:t>Standard 9 is a knowledge only standard, no competences to demonstrate in workplace – as worker may not be working with clients with these conditions / disabilities</a:t>
            </a:r>
          </a:p>
          <a:p>
            <a:endParaRPr lang="en-GB" dirty="0"/>
          </a:p>
        </p:txBody>
      </p:sp>
      <p:sp>
        <p:nvSpPr>
          <p:cNvPr id="4" name="Slide Number Placeholder 3"/>
          <p:cNvSpPr>
            <a:spLocks noGrp="1"/>
          </p:cNvSpPr>
          <p:nvPr>
            <p:ph type="sldNum" sz="quarter" idx="10"/>
          </p:nvPr>
        </p:nvSpPr>
        <p:spPr/>
        <p:txBody>
          <a:bodyPr/>
          <a:lstStyle/>
          <a:p>
            <a:fld id="{D31DC808-C6D0-4AD0-8CC2-D1ADB7705CD4}" type="slidenum">
              <a:rPr lang="en-GB" smtClean="0"/>
              <a:t>5</a:t>
            </a:fld>
            <a:endParaRPr lang="en-GB"/>
          </a:p>
        </p:txBody>
      </p:sp>
    </p:spTree>
    <p:extLst>
      <p:ext uri="{BB962C8B-B14F-4D97-AF65-F5344CB8AC3E}">
        <p14:creationId xmlns:p14="http://schemas.microsoft.com/office/powerpoint/2010/main" val="3213303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Standard 9 is a knowledge only standard, no competences to demonstrate in workplace – as worker may not be working with clients</a:t>
            </a:r>
            <a:r>
              <a:rPr lang="en-GB" baseline="0" dirty="0" smtClean="0"/>
              <a:t> with these conditions / disabilities</a:t>
            </a:r>
            <a:endParaRPr lang="en-GB" dirty="0"/>
          </a:p>
        </p:txBody>
      </p:sp>
      <p:sp>
        <p:nvSpPr>
          <p:cNvPr id="4" name="Slide Number Placeholder 3"/>
          <p:cNvSpPr>
            <a:spLocks noGrp="1"/>
          </p:cNvSpPr>
          <p:nvPr>
            <p:ph type="sldNum" sz="quarter" idx="10"/>
          </p:nvPr>
        </p:nvSpPr>
        <p:spPr/>
        <p:txBody>
          <a:bodyPr/>
          <a:lstStyle/>
          <a:p>
            <a:fld id="{D31DC808-C6D0-4AD0-8CC2-D1ADB7705CD4}" type="slidenum">
              <a:rPr lang="en-GB" smtClean="0"/>
              <a:t>7</a:t>
            </a:fld>
            <a:endParaRPr lang="en-GB"/>
          </a:p>
        </p:txBody>
      </p:sp>
    </p:spTree>
    <p:extLst>
      <p:ext uri="{BB962C8B-B14F-4D97-AF65-F5344CB8AC3E}">
        <p14:creationId xmlns:p14="http://schemas.microsoft.com/office/powerpoint/2010/main" val="2539075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Occupationally competent person (relates</a:t>
            </a:r>
            <a:r>
              <a:rPr lang="en-GB" baseline="0" dirty="0" smtClean="0"/>
              <a:t> to occupationally competent in health or social care) </a:t>
            </a:r>
            <a:r>
              <a:rPr lang="en-GB" dirty="0" smtClean="0"/>
              <a:t>does not need to be a qualified assessor although</a:t>
            </a:r>
            <a:r>
              <a:rPr lang="en-GB" baseline="0" dirty="0" smtClean="0"/>
              <a:t> may need some development to gain confidence in their role and work in line with the Assessor National Occupational Standards</a:t>
            </a:r>
            <a:endParaRPr lang="en-GB" dirty="0"/>
          </a:p>
        </p:txBody>
      </p:sp>
      <p:sp>
        <p:nvSpPr>
          <p:cNvPr id="4" name="Slide Number Placeholder 3"/>
          <p:cNvSpPr>
            <a:spLocks noGrp="1"/>
          </p:cNvSpPr>
          <p:nvPr>
            <p:ph type="sldNum" sz="quarter" idx="10"/>
          </p:nvPr>
        </p:nvSpPr>
        <p:spPr/>
        <p:txBody>
          <a:bodyPr/>
          <a:lstStyle/>
          <a:p>
            <a:fld id="{D31DC808-C6D0-4AD0-8CC2-D1ADB7705CD4}" type="slidenum">
              <a:rPr lang="en-GB" smtClean="0"/>
              <a:t>9</a:t>
            </a:fld>
            <a:endParaRPr lang="en-GB"/>
          </a:p>
        </p:txBody>
      </p:sp>
    </p:spTree>
    <p:extLst>
      <p:ext uri="{BB962C8B-B14F-4D97-AF65-F5344CB8AC3E}">
        <p14:creationId xmlns:p14="http://schemas.microsoft.com/office/powerpoint/2010/main" val="1228112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ESR - Electronic Service Record in Health</a:t>
            </a:r>
          </a:p>
          <a:p>
            <a:endParaRPr lang="en-GB" dirty="0" smtClean="0"/>
          </a:p>
          <a:p>
            <a:r>
              <a:rPr lang="en-GB" dirty="0" smtClean="0"/>
              <a:t>Recommendation to achieve Care Certificate</a:t>
            </a:r>
            <a:r>
              <a:rPr lang="en-GB" baseline="0" dirty="0" smtClean="0"/>
              <a:t> in first 12 weeks and can take less than this – but may take longer if worker if part-time.</a:t>
            </a:r>
            <a:endParaRPr lang="en-GB" dirty="0"/>
          </a:p>
        </p:txBody>
      </p:sp>
      <p:sp>
        <p:nvSpPr>
          <p:cNvPr id="4" name="Slide Number Placeholder 3"/>
          <p:cNvSpPr>
            <a:spLocks noGrp="1"/>
          </p:cNvSpPr>
          <p:nvPr>
            <p:ph type="sldNum" sz="quarter" idx="10"/>
          </p:nvPr>
        </p:nvSpPr>
        <p:spPr/>
        <p:txBody>
          <a:bodyPr/>
          <a:lstStyle/>
          <a:p>
            <a:fld id="{D31DC808-C6D0-4AD0-8CC2-D1ADB7705CD4}" type="slidenum">
              <a:rPr lang="en-GB" smtClean="0"/>
              <a:t>10</a:t>
            </a:fld>
            <a:endParaRPr lang="en-GB"/>
          </a:p>
        </p:txBody>
      </p:sp>
    </p:spTree>
    <p:extLst>
      <p:ext uri="{BB962C8B-B14F-4D97-AF65-F5344CB8AC3E}">
        <p14:creationId xmlns:p14="http://schemas.microsoft.com/office/powerpoint/2010/main" val="1369908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‘Self-assessment’ </a:t>
            </a:r>
            <a:r>
              <a:rPr lang="en-GB" dirty="0" smtClean="0"/>
              <a:t>tool to be used by Managers if worker</a:t>
            </a:r>
            <a:r>
              <a:rPr lang="en-GB" baseline="0" dirty="0" smtClean="0"/>
              <a:t> has been out of care work for some time, or if unclear as to what has been achieved previously with other organisation.  Used as part of induction process (references, interview, observation of practice) to identify if the worker needs ‘refreshing’ in certain areas or needs to undertake Care Certificate.  Needs to be kept as evidence for CQC.</a:t>
            </a:r>
            <a:endParaRPr lang="en-GB" dirty="0"/>
          </a:p>
        </p:txBody>
      </p:sp>
      <p:sp>
        <p:nvSpPr>
          <p:cNvPr id="4" name="Slide Number Placeholder 3"/>
          <p:cNvSpPr>
            <a:spLocks noGrp="1"/>
          </p:cNvSpPr>
          <p:nvPr>
            <p:ph type="sldNum" sz="quarter" idx="10"/>
          </p:nvPr>
        </p:nvSpPr>
        <p:spPr/>
        <p:txBody>
          <a:bodyPr/>
          <a:lstStyle/>
          <a:p>
            <a:fld id="{D31DC808-C6D0-4AD0-8CC2-D1ADB7705CD4}" type="slidenum">
              <a:rPr lang="en-GB" smtClean="0"/>
              <a:t>11</a:t>
            </a:fld>
            <a:endParaRPr lang="en-GB"/>
          </a:p>
        </p:txBody>
      </p:sp>
    </p:spTree>
    <p:extLst>
      <p:ext uri="{BB962C8B-B14F-4D97-AF65-F5344CB8AC3E}">
        <p14:creationId xmlns:p14="http://schemas.microsoft.com/office/powerpoint/2010/main" val="1248047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1DC808-C6D0-4AD0-8CC2-D1ADB7705CD4}" type="slidenum">
              <a:rPr lang="en-GB" smtClean="0"/>
              <a:t>13</a:t>
            </a:fld>
            <a:endParaRPr lang="en-GB"/>
          </a:p>
        </p:txBody>
      </p:sp>
    </p:spTree>
    <p:extLst>
      <p:ext uri="{BB962C8B-B14F-4D97-AF65-F5344CB8AC3E}">
        <p14:creationId xmlns:p14="http://schemas.microsoft.com/office/powerpoint/2010/main" val="104275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373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6" name="Rectangle 5"/>
          <p:cNvSpPr/>
          <p:nvPr userDrawn="1"/>
        </p:nvSpPr>
        <p:spPr>
          <a:xfrm>
            <a:off x="-80010" y="339245"/>
            <a:ext cx="5808781" cy="1005840"/>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a:spLocks noGrp="1"/>
          </p:cNvSpPr>
          <p:nvPr>
            <p:ph type="title"/>
          </p:nvPr>
        </p:nvSpPr>
        <p:spPr>
          <a:xfrm>
            <a:off x="192792" y="561079"/>
            <a:ext cx="5546995"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10" name="Text Placeholder 7"/>
          <p:cNvSpPr>
            <a:spLocks noGrp="1"/>
          </p:cNvSpPr>
          <p:nvPr>
            <p:ph type="body" sz="quarter" idx="10"/>
          </p:nvPr>
        </p:nvSpPr>
        <p:spPr>
          <a:xfrm>
            <a:off x="229134" y="2567155"/>
            <a:ext cx="8584359"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9"/>
          <p:cNvSpPr>
            <a:spLocks noGrp="1"/>
          </p:cNvSpPr>
          <p:nvPr>
            <p:ph type="body" sz="quarter" idx="11"/>
          </p:nvPr>
        </p:nvSpPr>
        <p:spPr>
          <a:xfrm>
            <a:off x="231237" y="1795749"/>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7236429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fC Holding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2298" y="4038519"/>
            <a:ext cx="4447142" cy="205458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6942" y="1291973"/>
            <a:ext cx="2097853" cy="1901425"/>
          </a:xfrm>
          <a:prstGeom prst="rect">
            <a:avLst/>
          </a:prstGeom>
        </p:spPr>
      </p:pic>
    </p:spTree>
    <p:extLst>
      <p:ext uri="{BB962C8B-B14F-4D97-AF65-F5344CB8AC3E}">
        <p14:creationId xmlns:p14="http://schemas.microsoft.com/office/powerpoint/2010/main" val="18652904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userDrawn="1"/>
        </p:nvSpPr>
        <p:spPr>
          <a:xfrm>
            <a:off x="1524000" y="5177929"/>
            <a:ext cx="6209841" cy="1015663"/>
          </a:xfrm>
          <a:prstGeom prst="rect">
            <a:avLst/>
          </a:prstGeom>
          <a:noFill/>
        </p:spPr>
        <p:txBody>
          <a:bodyPr wrap="square" rtlCol="0">
            <a:spAutoFit/>
          </a:bodyPr>
          <a:lstStyle/>
          <a:p>
            <a:pPr algn="ctr"/>
            <a:r>
              <a:rPr lang="en-GB" sz="6000" dirty="0" smtClean="0">
                <a:solidFill>
                  <a:schemeClr val="tx1"/>
                </a:solidFill>
              </a:rPr>
              <a:t>Thank</a:t>
            </a:r>
            <a:r>
              <a:rPr lang="en-GB" sz="6000" baseline="0" dirty="0" smtClean="0">
                <a:solidFill>
                  <a:schemeClr val="tx1"/>
                </a:solidFill>
              </a:rPr>
              <a:t> you</a:t>
            </a:r>
            <a:endParaRPr lang="en-GB" sz="6000" dirty="0">
              <a:solidFill>
                <a:schemeClr val="tx1"/>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2298" y="2926100"/>
            <a:ext cx="4447142" cy="205458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6942" y="931594"/>
            <a:ext cx="2097853" cy="1901425"/>
          </a:xfrm>
          <a:prstGeom prst="rect">
            <a:avLst/>
          </a:prstGeom>
        </p:spPr>
      </p:pic>
    </p:spTree>
    <p:extLst>
      <p:ext uri="{BB962C8B-B14F-4D97-AF65-F5344CB8AC3E}">
        <p14:creationId xmlns:p14="http://schemas.microsoft.com/office/powerpoint/2010/main" val="14841514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userDrawn="1"/>
        </p:nvSpPr>
        <p:spPr>
          <a:xfrm>
            <a:off x="5001658" y="0"/>
            <a:ext cx="41423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36860" y="406841"/>
            <a:ext cx="5546995" cy="1174213"/>
          </a:xfrm>
          <a:prstGeom prst="rect">
            <a:avLst/>
          </a:prstGeom>
        </p:spPr>
        <p:txBody>
          <a:bodyPr/>
          <a:lstStyle>
            <a:lvl1pPr algn="l">
              <a:defRPr sz="3600">
                <a:solidFill>
                  <a:srgbClr val="0079C2"/>
                </a:solidFill>
                <a:latin typeface="Arial" pitchFamily="34" charset="0"/>
                <a:cs typeface="Arial" pitchFamily="34" charset="0"/>
              </a:defRPr>
            </a:lvl1pPr>
          </a:lstStyle>
          <a:p>
            <a:r>
              <a:rPr lang="en-US" smtClean="0"/>
              <a:t>Click to edit Master title style</a:t>
            </a:r>
            <a:endParaRPr lang="en-GB" dirty="0"/>
          </a:p>
        </p:txBody>
      </p:sp>
      <p:sp>
        <p:nvSpPr>
          <p:cNvPr id="6"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smtClean="0"/>
              <a:t>Click to edit Master text styles</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0742" y="5442772"/>
            <a:ext cx="2552241" cy="1179135"/>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5953" y="524794"/>
            <a:ext cx="1681818" cy="1524344"/>
          </a:xfrm>
          <a:prstGeom prst="rect">
            <a:avLst/>
          </a:prstGeom>
        </p:spPr>
      </p:pic>
    </p:spTree>
    <p:extLst>
      <p:ext uri="{BB962C8B-B14F-4D97-AF65-F5344CB8AC3E}">
        <p14:creationId xmlns:p14="http://schemas.microsoft.com/office/powerpoint/2010/main" val="2467886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userDrawn="1"/>
        </p:nvSpPr>
        <p:spPr>
          <a:xfrm>
            <a:off x="5001658" y="0"/>
            <a:ext cx="41423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0742" y="5442772"/>
            <a:ext cx="2552241" cy="117913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5953" y="524794"/>
            <a:ext cx="1681818" cy="1524344"/>
          </a:xfrm>
          <a:prstGeom prst="rect">
            <a:avLst/>
          </a:prstGeom>
        </p:spPr>
      </p:pic>
      <p:sp>
        <p:nvSpPr>
          <p:cNvPr id="7" name="Title 1"/>
          <p:cNvSpPr>
            <a:spLocks noGrp="1"/>
          </p:cNvSpPr>
          <p:nvPr>
            <p:ph type="title"/>
          </p:nvPr>
        </p:nvSpPr>
        <p:spPr>
          <a:xfrm>
            <a:off x="236860" y="406841"/>
            <a:ext cx="5546995" cy="1174213"/>
          </a:xfrm>
          <a:prstGeom prst="rect">
            <a:avLst/>
          </a:prstGeom>
        </p:spPr>
        <p:txBody>
          <a:bodyPr/>
          <a:lstStyle>
            <a:lvl1pPr algn="l">
              <a:defRPr sz="3600">
                <a:solidFill>
                  <a:srgbClr val="0079C2"/>
                </a:solidFill>
                <a:latin typeface="Arial" pitchFamily="34" charset="0"/>
                <a:cs typeface="Arial" pitchFamily="34" charset="0"/>
              </a:defRPr>
            </a:lvl1pPr>
          </a:lstStyle>
          <a:p>
            <a:r>
              <a:rPr lang="en-US" smtClean="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5556753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userDrawn="1"/>
        </p:nvSpPr>
        <p:spPr>
          <a:xfrm>
            <a:off x="4109292" y="0"/>
            <a:ext cx="50347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0742" y="5442772"/>
            <a:ext cx="2552241" cy="117913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5953" y="524794"/>
            <a:ext cx="1681818" cy="1524344"/>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a:solidFill>
                  <a:srgbClr val="0079C2"/>
                </a:solidFill>
                <a:latin typeface="Arial" pitchFamily="34" charset="0"/>
                <a:cs typeface="Arial" pitchFamily="34" charset="0"/>
              </a:defRPr>
            </a:lvl1pPr>
          </a:lstStyle>
          <a:p>
            <a:r>
              <a:rPr lang="en-US" smtClean="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9387098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userDrawn="1"/>
        </p:nvSpPr>
        <p:spPr>
          <a:xfrm>
            <a:off x="4131325" y="0"/>
            <a:ext cx="5012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0742" y="5442772"/>
            <a:ext cx="2552241" cy="117913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5953" y="524794"/>
            <a:ext cx="1681818" cy="1524344"/>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a:solidFill>
                  <a:srgbClr val="0079C2"/>
                </a:solidFill>
                <a:latin typeface="Arial" pitchFamily="34" charset="0"/>
                <a:cs typeface="Arial" pitchFamily="34" charset="0"/>
              </a:defRPr>
            </a:lvl1pPr>
          </a:lstStyle>
          <a:p>
            <a:r>
              <a:rPr lang="en-US" smtClean="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878632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p:cNvSpPr/>
          <p:nvPr userDrawn="1"/>
        </p:nvSpPr>
        <p:spPr>
          <a:xfrm>
            <a:off x="-80010" y="339245"/>
            <a:ext cx="5808781" cy="1005840"/>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192792" y="561079"/>
            <a:ext cx="5546995"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8" name="Text Placeholder 7"/>
          <p:cNvSpPr>
            <a:spLocks noGrp="1"/>
          </p:cNvSpPr>
          <p:nvPr>
            <p:ph type="body" sz="quarter" idx="10"/>
          </p:nvPr>
        </p:nvSpPr>
        <p:spPr>
          <a:xfrm>
            <a:off x="229134" y="2567155"/>
            <a:ext cx="8584359"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10" name="Text Placeholder 9"/>
          <p:cNvSpPr>
            <a:spLocks noGrp="1"/>
          </p:cNvSpPr>
          <p:nvPr>
            <p:ph type="body" sz="quarter" idx="11"/>
          </p:nvPr>
        </p:nvSpPr>
        <p:spPr>
          <a:xfrm>
            <a:off x="231237" y="1795749"/>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5614521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4" name="Rectangle 3"/>
          <p:cNvSpPr/>
          <p:nvPr userDrawn="1"/>
        </p:nvSpPr>
        <p:spPr>
          <a:xfrm>
            <a:off x="-80010" y="339245"/>
            <a:ext cx="5808781" cy="1005840"/>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a:spLocks noGrp="1"/>
          </p:cNvSpPr>
          <p:nvPr>
            <p:ph type="title"/>
          </p:nvPr>
        </p:nvSpPr>
        <p:spPr>
          <a:xfrm>
            <a:off x="192792" y="561079"/>
            <a:ext cx="5546995"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11" name="Text Placeholder 7"/>
          <p:cNvSpPr>
            <a:spLocks noGrp="1"/>
          </p:cNvSpPr>
          <p:nvPr>
            <p:ph type="body" sz="quarter" idx="10"/>
          </p:nvPr>
        </p:nvSpPr>
        <p:spPr>
          <a:xfrm>
            <a:off x="229134" y="2567155"/>
            <a:ext cx="8584359"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12" name="Text Placeholder 9"/>
          <p:cNvSpPr>
            <a:spLocks noGrp="1"/>
          </p:cNvSpPr>
          <p:nvPr>
            <p:ph type="body" sz="quarter" idx="11"/>
          </p:nvPr>
        </p:nvSpPr>
        <p:spPr>
          <a:xfrm>
            <a:off x="231237" y="1795749"/>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7030955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5" name="Rectangle 4"/>
          <p:cNvSpPr/>
          <p:nvPr userDrawn="1"/>
        </p:nvSpPr>
        <p:spPr>
          <a:xfrm>
            <a:off x="-80010" y="339245"/>
            <a:ext cx="5808781" cy="1005840"/>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p:cNvSpPr>
            <a:spLocks noGrp="1"/>
          </p:cNvSpPr>
          <p:nvPr>
            <p:ph type="title"/>
          </p:nvPr>
        </p:nvSpPr>
        <p:spPr>
          <a:xfrm>
            <a:off x="192792" y="561079"/>
            <a:ext cx="5546995"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12" name="Text Placeholder 7"/>
          <p:cNvSpPr>
            <a:spLocks noGrp="1"/>
          </p:cNvSpPr>
          <p:nvPr>
            <p:ph type="body" sz="quarter" idx="10"/>
          </p:nvPr>
        </p:nvSpPr>
        <p:spPr>
          <a:xfrm>
            <a:off x="229134" y="2567155"/>
            <a:ext cx="8584359"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13" name="Text Placeholder 9"/>
          <p:cNvSpPr>
            <a:spLocks noGrp="1"/>
          </p:cNvSpPr>
          <p:nvPr>
            <p:ph type="body" sz="quarter" idx="11"/>
          </p:nvPr>
        </p:nvSpPr>
        <p:spPr>
          <a:xfrm>
            <a:off x="231237" y="1795749"/>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3091673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6" name="Rectangle 5"/>
          <p:cNvSpPr/>
          <p:nvPr userDrawn="1"/>
        </p:nvSpPr>
        <p:spPr>
          <a:xfrm>
            <a:off x="-80010" y="339245"/>
            <a:ext cx="5808781" cy="1005840"/>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a:spLocks noGrp="1"/>
          </p:cNvSpPr>
          <p:nvPr>
            <p:ph type="title"/>
          </p:nvPr>
        </p:nvSpPr>
        <p:spPr>
          <a:xfrm>
            <a:off x="192792" y="561079"/>
            <a:ext cx="5546995"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10" name="Text Placeholder 7"/>
          <p:cNvSpPr>
            <a:spLocks noGrp="1"/>
          </p:cNvSpPr>
          <p:nvPr>
            <p:ph type="body" sz="quarter" idx="10"/>
          </p:nvPr>
        </p:nvSpPr>
        <p:spPr>
          <a:xfrm>
            <a:off x="229134" y="2567155"/>
            <a:ext cx="8584359"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9"/>
          <p:cNvSpPr>
            <a:spLocks noGrp="1"/>
          </p:cNvSpPr>
          <p:nvPr>
            <p:ph type="body" sz="quarter" idx="11"/>
          </p:nvPr>
        </p:nvSpPr>
        <p:spPr>
          <a:xfrm>
            <a:off x="231237" y="1795749"/>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3171686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6259121"/>
            <a:ext cx="9144000" cy="598879"/>
          </a:xfrm>
          <a:prstGeom prst="rect">
            <a:avLst/>
          </a:prstGeom>
        </p:spPr>
      </p:pic>
      <p:pic>
        <p:nvPicPr>
          <p:cNvPr id="9" name="Picture 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4126" y="352540"/>
            <a:ext cx="1737045" cy="3667094"/>
          </a:xfrm>
          <a:prstGeom prst="rect">
            <a:avLst/>
          </a:prstGeom>
        </p:spPr>
      </p:pic>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700777" y="260648"/>
            <a:ext cx="1191703" cy="1080120"/>
          </a:xfrm>
          <a:prstGeom prst="rect">
            <a:avLst/>
          </a:prstGeom>
        </p:spPr>
      </p:pic>
      <p:sp>
        <p:nvSpPr>
          <p:cNvPr id="5" name="TextBox 4"/>
          <p:cNvSpPr txBox="1"/>
          <p:nvPr/>
        </p:nvSpPr>
        <p:spPr>
          <a:xfrm>
            <a:off x="301075" y="6411201"/>
            <a:ext cx="3149186" cy="276999"/>
          </a:xfrm>
          <a:prstGeom prst="rect">
            <a:avLst/>
          </a:prstGeom>
          <a:noFill/>
        </p:spPr>
        <p:txBody>
          <a:bodyPr wrap="square" rtlCol="0">
            <a:spAutoFit/>
          </a:bodyPr>
          <a:lstStyle/>
          <a:p>
            <a:r>
              <a:rPr lang="en-GB" sz="1200" b="0" i="0" u="none" strike="noStrike" kern="1200" baseline="0" dirty="0" smtClean="0">
                <a:solidFill>
                  <a:schemeClr val="bg1"/>
                </a:solidFill>
                <a:latin typeface="Arial" pitchFamily="34" charset="0"/>
                <a:ea typeface="+mn-ea"/>
                <a:cs typeface="Arial" pitchFamily="34" charset="0"/>
              </a:rPr>
              <a:t>Follow the conversation using  </a:t>
            </a:r>
            <a:r>
              <a:rPr lang="en-GB" sz="1200" b="1" i="0" u="none" strike="noStrike" kern="1200" baseline="0" dirty="0" smtClean="0">
                <a:solidFill>
                  <a:schemeClr val="bg1"/>
                </a:solidFill>
                <a:latin typeface="Arial" pitchFamily="34" charset="0"/>
                <a:ea typeface="+mn-ea"/>
                <a:cs typeface="Arial" pitchFamily="34" charset="0"/>
              </a:rPr>
              <a:t>#</a:t>
            </a:r>
            <a:r>
              <a:rPr lang="en-GB" sz="1200" b="1" i="0" u="none" strike="noStrike" kern="1200" baseline="0" dirty="0" err="1" smtClean="0">
                <a:solidFill>
                  <a:schemeClr val="bg1"/>
                </a:solidFill>
                <a:latin typeface="Arial" pitchFamily="34" charset="0"/>
                <a:ea typeface="+mn-ea"/>
                <a:cs typeface="Arial" pitchFamily="34" charset="0"/>
              </a:rPr>
              <a:t>CareCert</a:t>
            </a:r>
            <a:endParaRPr lang="en-GB" sz="1200" b="1" dirty="0">
              <a:solidFill>
                <a:schemeClr val="bg1"/>
              </a:solidFill>
              <a:latin typeface="Arial" pitchFamily="34" charset="0"/>
              <a:cs typeface="Arial" pitchFamily="34" charset="0"/>
            </a:endParaRPr>
          </a:p>
        </p:txBody>
      </p:sp>
      <p:pic>
        <p:nvPicPr>
          <p:cNvPr id="6" name="Picture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06192" y="6270138"/>
            <a:ext cx="533102" cy="533102"/>
          </a:xfrm>
          <a:prstGeom prst="rect">
            <a:avLst/>
          </a:prstGeom>
        </p:spPr>
      </p:pic>
    </p:spTree>
    <p:extLst>
      <p:ext uri="{BB962C8B-B14F-4D97-AF65-F5344CB8AC3E}">
        <p14:creationId xmlns:p14="http://schemas.microsoft.com/office/powerpoint/2010/main" val="12217580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71" r:id="rId3"/>
    <p:sldLayoutId id="2147483677" r:id="rId4"/>
    <p:sldLayoutId id="2147483678" r:id="rId5"/>
    <p:sldLayoutId id="2147483662" r:id="rId6"/>
    <p:sldLayoutId id="2147483667" r:id="rId7"/>
    <p:sldLayoutId id="2147483668" r:id="rId8"/>
    <p:sldLayoutId id="2147483669" r:id="rId9"/>
    <p:sldLayoutId id="2147483670" r:id="rId10"/>
    <p:sldLayoutId id="2147483685" r:id="rId11"/>
    <p:sldLayoutId id="2147483686"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skillsforcare.org.uk/"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www.hee.nhs.uk/" TargetMode="External"/><Relationship Id="rId4" Type="http://schemas.openxmlformats.org/officeDocument/2006/relationships/hyperlink" Target="http://www.skillsforhealth.org.u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41873" y="1355075"/>
            <a:ext cx="8659755" cy="1729648"/>
          </a:xfrm>
        </p:spPr>
        <p:txBody>
          <a:bodyPr/>
          <a:lstStyle/>
          <a:p>
            <a:r>
              <a:rPr lang="en-GB" sz="3200" i="1" dirty="0" smtClean="0">
                <a:solidFill>
                  <a:schemeClr val="tx2">
                    <a:lumMod val="60000"/>
                    <a:lumOff val="40000"/>
                  </a:schemeClr>
                </a:solidFill>
              </a:rPr>
              <a:t>NCA Conference </a:t>
            </a:r>
            <a:r>
              <a:rPr lang="en-GB" sz="3200" i="1" dirty="0" smtClean="0">
                <a:solidFill>
                  <a:schemeClr val="tx2">
                    <a:lumMod val="60000"/>
                    <a:lumOff val="40000"/>
                  </a:schemeClr>
                </a:solidFill>
              </a:rPr>
              <a:t>April 2015 </a:t>
            </a:r>
          </a:p>
          <a:p>
            <a:r>
              <a:rPr lang="en-GB" sz="3200" dirty="0" smtClean="0">
                <a:solidFill>
                  <a:schemeClr val="tx2">
                    <a:lumMod val="60000"/>
                    <a:lumOff val="40000"/>
                  </a:schemeClr>
                </a:solidFill>
              </a:rPr>
              <a:t>Andy Tilden</a:t>
            </a:r>
          </a:p>
          <a:p>
            <a:r>
              <a:rPr lang="en-GB" sz="3200" dirty="0" smtClean="0">
                <a:solidFill>
                  <a:schemeClr val="tx2">
                    <a:lumMod val="60000"/>
                    <a:lumOff val="40000"/>
                  </a:schemeClr>
                </a:solidFill>
              </a:rPr>
              <a:t>Director </a:t>
            </a:r>
            <a:r>
              <a:rPr lang="en-GB" sz="3200" dirty="0">
                <a:solidFill>
                  <a:schemeClr val="tx2">
                    <a:lumMod val="60000"/>
                    <a:lumOff val="40000"/>
                  </a:schemeClr>
                </a:solidFill>
              </a:rPr>
              <a:t>of Sector Development - Skills</a:t>
            </a:r>
          </a:p>
          <a:p>
            <a:endParaRPr lang="en-GB" sz="3200" i="1" dirty="0" smtClean="0">
              <a:solidFill>
                <a:schemeClr val="tx2">
                  <a:lumMod val="60000"/>
                  <a:lumOff val="40000"/>
                </a:schemeClr>
              </a:solidFill>
            </a:endParaRPr>
          </a:p>
        </p:txBody>
      </p:sp>
      <p:sp>
        <p:nvSpPr>
          <p:cNvPr id="2" name="Title 1"/>
          <p:cNvSpPr>
            <a:spLocks noGrp="1"/>
          </p:cNvSpPr>
          <p:nvPr>
            <p:ph type="title"/>
          </p:nvPr>
        </p:nvSpPr>
        <p:spPr>
          <a:xfrm>
            <a:off x="236860" y="495759"/>
            <a:ext cx="6152923" cy="771181"/>
          </a:xfrm>
        </p:spPr>
        <p:txBody>
          <a:bodyPr/>
          <a:lstStyle/>
          <a:p>
            <a:r>
              <a:rPr lang="en-GB" dirty="0" smtClean="0"/>
              <a:t>The Care Certificate </a:t>
            </a:r>
            <a:r>
              <a:rPr lang="en-GB" dirty="0" smtClean="0"/>
              <a:t>Update</a:t>
            </a:r>
            <a:endParaRPr lang="en-GB" dirty="0"/>
          </a:p>
        </p:txBody>
      </p:sp>
    </p:spTree>
    <p:extLst>
      <p:ext uri="{BB962C8B-B14F-4D97-AF65-F5344CB8AC3E}">
        <p14:creationId xmlns:p14="http://schemas.microsoft.com/office/powerpoint/2010/main" val="462550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assurance</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1320" y="2737690"/>
            <a:ext cx="4362680" cy="3514381"/>
          </a:xfrm>
          <a:prstGeom prst="rect">
            <a:avLst/>
          </a:prstGeom>
        </p:spPr>
      </p:pic>
      <p:sp>
        <p:nvSpPr>
          <p:cNvPr id="7" name="Text Placeholder 2"/>
          <p:cNvSpPr>
            <a:spLocks noGrp="1"/>
          </p:cNvSpPr>
          <p:nvPr>
            <p:ph type="body" sz="quarter" idx="11"/>
          </p:nvPr>
        </p:nvSpPr>
        <p:spPr>
          <a:xfrm>
            <a:off x="381268" y="1366092"/>
            <a:ext cx="7128197" cy="4764793"/>
          </a:xfrm>
        </p:spPr>
        <p:txBody>
          <a:bodyPr/>
          <a:lstStyle/>
          <a:p>
            <a:pPr marL="342900" indent="-342900">
              <a:lnSpc>
                <a:spcPct val="150000"/>
              </a:lnSpc>
              <a:buFont typeface="Arial" pitchFamily="34" charset="0"/>
              <a:buChar char="•"/>
            </a:pPr>
            <a:r>
              <a:rPr lang="en-GB" altLang="en-US" sz="2400" dirty="0" smtClean="0">
                <a:latin typeface="Frutiga"/>
              </a:rPr>
              <a:t>CQC </a:t>
            </a:r>
            <a:r>
              <a:rPr lang="en-GB" altLang="en-US" sz="2400" dirty="0">
                <a:latin typeface="Frutiga"/>
              </a:rPr>
              <a:t>may require </a:t>
            </a:r>
            <a:r>
              <a:rPr lang="en-GB" altLang="en-US" sz="2400" b="1" dirty="0">
                <a:latin typeface="Frutiga"/>
              </a:rPr>
              <a:t>evidence</a:t>
            </a:r>
            <a:r>
              <a:rPr lang="en-GB" altLang="en-US" sz="2400" dirty="0">
                <a:latin typeface="Frutiga"/>
              </a:rPr>
              <a:t> at </a:t>
            </a:r>
            <a:r>
              <a:rPr lang="en-GB" altLang="en-US" sz="2400" dirty="0" smtClean="0">
                <a:latin typeface="Frutiga"/>
              </a:rPr>
              <a:t>inspection</a:t>
            </a:r>
          </a:p>
          <a:p>
            <a:pPr marL="342900" indent="-342900">
              <a:lnSpc>
                <a:spcPct val="150000"/>
              </a:lnSpc>
              <a:buFont typeface="Arial" pitchFamily="34" charset="0"/>
              <a:buChar char="•"/>
            </a:pPr>
            <a:r>
              <a:rPr lang="en-GB" altLang="en-US" sz="2400" b="1" dirty="0">
                <a:latin typeface="Frutiga"/>
              </a:rPr>
              <a:t>Employer</a:t>
            </a:r>
            <a:r>
              <a:rPr lang="en-GB" altLang="en-US" sz="2400" dirty="0">
                <a:latin typeface="Frutiga"/>
              </a:rPr>
              <a:t> is responsible for </a:t>
            </a:r>
            <a:r>
              <a:rPr lang="en-GB" altLang="en-US" sz="2400" b="1" dirty="0">
                <a:latin typeface="Frutiga"/>
              </a:rPr>
              <a:t>assuring the </a:t>
            </a:r>
            <a:r>
              <a:rPr lang="en-GB" altLang="en-US" sz="2400" b="1" dirty="0" smtClean="0">
                <a:latin typeface="Frutiga"/>
              </a:rPr>
              <a:t>quality </a:t>
            </a:r>
            <a:r>
              <a:rPr lang="en-GB" altLang="en-US" sz="2400" dirty="0" smtClean="0">
                <a:latin typeface="Frutiga"/>
              </a:rPr>
              <a:t>of </a:t>
            </a:r>
            <a:r>
              <a:rPr lang="en-GB" altLang="en-US" sz="2400" dirty="0">
                <a:latin typeface="Frutiga"/>
              </a:rPr>
              <a:t>the teaching and assessment of the </a:t>
            </a:r>
            <a:r>
              <a:rPr lang="en-GB" altLang="en-US" sz="2400" dirty="0" smtClean="0">
                <a:latin typeface="Frutiga"/>
              </a:rPr>
              <a:t>Certificate</a:t>
            </a:r>
          </a:p>
          <a:p>
            <a:pPr marL="342900" indent="-342900">
              <a:lnSpc>
                <a:spcPct val="150000"/>
              </a:lnSpc>
              <a:buFont typeface="Arial" pitchFamily="34" charset="0"/>
              <a:buChar char="•"/>
            </a:pPr>
            <a:r>
              <a:rPr lang="en-GB" altLang="en-US" sz="2400" dirty="0" smtClean="0">
                <a:latin typeface="Frutiga"/>
              </a:rPr>
              <a:t>Recordable </a:t>
            </a:r>
            <a:r>
              <a:rPr lang="en-GB" altLang="en-US" sz="2400" dirty="0">
                <a:latin typeface="Frutiga"/>
              </a:rPr>
              <a:t>– ESR or </a:t>
            </a:r>
            <a:r>
              <a:rPr lang="en-GB" altLang="en-US" sz="2400" dirty="0" smtClean="0">
                <a:latin typeface="Frutiga"/>
              </a:rPr>
              <a:t>NMDS</a:t>
            </a:r>
          </a:p>
          <a:p>
            <a:pPr marL="342900" indent="-342900">
              <a:lnSpc>
                <a:spcPct val="150000"/>
              </a:lnSpc>
              <a:buFont typeface="Arial" pitchFamily="34" charset="0"/>
              <a:buChar char="•"/>
            </a:pPr>
            <a:r>
              <a:rPr lang="en-GB" altLang="en-US" sz="2400" dirty="0" smtClean="0">
                <a:latin typeface="Frutiga"/>
              </a:rPr>
              <a:t>Workers should be </a:t>
            </a:r>
            <a:r>
              <a:rPr lang="en-GB" altLang="en-US" sz="2400" b="1" dirty="0" smtClean="0">
                <a:latin typeface="Frutiga"/>
              </a:rPr>
              <a:t>supervised</a:t>
            </a:r>
            <a:r>
              <a:rPr lang="en-GB" altLang="en-US" sz="2400" dirty="0" smtClean="0">
                <a:latin typeface="Frutiga"/>
              </a:rPr>
              <a:t>, in </a:t>
            </a:r>
          </a:p>
          <a:p>
            <a:pPr>
              <a:lnSpc>
                <a:spcPct val="150000"/>
              </a:lnSpc>
            </a:pPr>
            <a:r>
              <a:rPr lang="en-GB" altLang="en-US" sz="2400" dirty="0" smtClean="0">
                <a:latin typeface="Frutiga"/>
              </a:rPr>
              <a:t>direct line of site until achieve standards</a:t>
            </a:r>
            <a:endParaRPr lang="en-GB" altLang="en-US" sz="2400" dirty="0">
              <a:latin typeface="Frutiga"/>
            </a:endParaRPr>
          </a:p>
          <a:p>
            <a:endParaRPr lang="en-GB" dirty="0"/>
          </a:p>
        </p:txBody>
      </p:sp>
    </p:spTree>
    <p:extLst>
      <p:ext uri="{BB962C8B-B14F-4D97-AF65-F5344CB8AC3E}">
        <p14:creationId xmlns:p14="http://schemas.microsoft.com/office/powerpoint/2010/main" val="1987215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Free Learning Resources</a:t>
            </a:r>
            <a:endParaRPr lang="en-GB" dirty="0"/>
          </a:p>
        </p:txBody>
      </p:sp>
      <p:sp>
        <p:nvSpPr>
          <p:cNvPr id="7" name="Text Placeholder 2"/>
          <p:cNvSpPr>
            <a:spLocks noGrp="1"/>
          </p:cNvSpPr>
          <p:nvPr>
            <p:ph type="body" sz="quarter" idx="11"/>
          </p:nvPr>
        </p:nvSpPr>
        <p:spPr>
          <a:xfrm>
            <a:off x="788893" y="1619480"/>
            <a:ext cx="7128197" cy="4916881"/>
          </a:xfrm>
        </p:spPr>
        <p:txBody>
          <a:bodyPr/>
          <a:lstStyle/>
          <a:p>
            <a:pPr marL="457200" indent="-457200">
              <a:lnSpc>
                <a:spcPct val="150000"/>
              </a:lnSpc>
              <a:buFont typeface="Wingdings" pitchFamily="2" charset="2"/>
              <a:buChar char="§"/>
            </a:pPr>
            <a:r>
              <a:rPr lang="en-GB" altLang="en-US" sz="2800" dirty="0" smtClean="0">
                <a:latin typeface="Frutiga"/>
              </a:rPr>
              <a:t> </a:t>
            </a:r>
            <a:r>
              <a:rPr lang="en-GB" altLang="en-US" sz="2800" b="1" dirty="0" smtClean="0">
                <a:latin typeface="Frutiga"/>
              </a:rPr>
              <a:t>On website </a:t>
            </a:r>
            <a:r>
              <a:rPr lang="en-GB" altLang="en-US" sz="2800" dirty="0" smtClean="0">
                <a:latin typeface="Frutiga"/>
              </a:rPr>
              <a:t>- Guidance </a:t>
            </a:r>
            <a:r>
              <a:rPr lang="en-GB" altLang="en-US" sz="2800" dirty="0">
                <a:latin typeface="Frutiga"/>
              </a:rPr>
              <a:t>on standards &amp; </a:t>
            </a:r>
            <a:r>
              <a:rPr lang="en-GB" altLang="en-US" sz="2800" dirty="0" smtClean="0">
                <a:latin typeface="Frutiga"/>
              </a:rPr>
              <a:t>assessment, ‘self-assessment’ tool, mapping document, and certificate of achievement </a:t>
            </a:r>
            <a:endParaRPr lang="en-GB" altLang="en-US" sz="2800" dirty="0">
              <a:latin typeface="Frutiga"/>
            </a:endParaRPr>
          </a:p>
          <a:p>
            <a:pPr marL="457200" indent="-457200">
              <a:lnSpc>
                <a:spcPct val="150000"/>
              </a:lnSpc>
              <a:buFont typeface="Wingdings" pitchFamily="2" charset="2"/>
              <a:buChar char="§"/>
            </a:pPr>
            <a:r>
              <a:rPr lang="en-GB" altLang="en-US" sz="2800" dirty="0" smtClean="0">
                <a:latin typeface="Frutiga"/>
              </a:rPr>
              <a:t> </a:t>
            </a:r>
            <a:r>
              <a:rPr lang="en-GB" altLang="en-US" sz="2800" b="1" dirty="0" smtClean="0">
                <a:latin typeface="Frutiga"/>
              </a:rPr>
              <a:t>Available soon </a:t>
            </a:r>
            <a:r>
              <a:rPr lang="en-GB" altLang="en-US" sz="2800" dirty="0" smtClean="0">
                <a:latin typeface="Frutiga"/>
              </a:rPr>
              <a:t>- Downloadable </a:t>
            </a:r>
            <a:r>
              <a:rPr lang="en-GB" altLang="en-US" sz="2800" dirty="0">
                <a:latin typeface="Frutiga"/>
              </a:rPr>
              <a:t>PDF </a:t>
            </a:r>
            <a:r>
              <a:rPr lang="en-GB" altLang="en-US" sz="2800" dirty="0" smtClean="0">
                <a:latin typeface="Frutiga"/>
              </a:rPr>
              <a:t>learner workbook, observation recording templates</a:t>
            </a:r>
            <a:endParaRPr lang="en-GB" altLang="en-US" sz="2800" dirty="0">
              <a:latin typeface="Frutiga"/>
            </a:endParaRPr>
          </a:p>
          <a:p>
            <a:endParaRPr lang="en-GB" dirty="0"/>
          </a:p>
        </p:txBody>
      </p:sp>
    </p:spTree>
    <p:extLst>
      <p:ext uri="{BB962C8B-B14F-4D97-AF65-F5344CB8AC3E}">
        <p14:creationId xmlns:p14="http://schemas.microsoft.com/office/powerpoint/2010/main" val="859306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upon care</a:t>
            </a:r>
            <a:endParaRPr lang="en-GB" dirty="0"/>
          </a:p>
        </p:txBody>
      </p:sp>
      <p:sp>
        <p:nvSpPr>
          <p:cNvPr id="7" name="Text Placeholder 2"/>
          <p:cNvSpPr>
            <a:spLocks noGrp="1"/>
          </p:cNvSpPr>
          <p:nvPr>
            <p:ph type="body" sz="quarter" idx="11"/>
          </p:nvPr>
        </p:nvSpPr>
        <p:spPr>
          <a:xfrm>
            <a:off x="601009" y="1752375"/>
            <a:ext cx="7128197" cy="4536206"/>
          </a:xfrm>
        </p:spPr>
        <p:txBody>
          <a:bodyPr/>
          <a:lstStyle/>
          <a:p>
            <a:pPr marL="342900" indent="-342900">
              <a:lnSpc>
                <a:spcPct val="150000"/>
              </a:lnSpc>
              <a:buFont typeface="Wingdings" pitchFamily="2" charset="2"/>
              <a:buChar char="§"/>
            </a:pPr>
            <a:r>
              <a:rPr lang="en-GB" altLang="en-US" sz="2400" dirty="0" smtClean="0">
                <a:latin typeface="Frutiga"/>
              </a:rPr>
              <a:t> 3 </a:t>
            </a:r>
            <a:r>
              <a:rPr lang="en-GB" altLang="en-US" sz="2400" dirty="0">
                <a:latin typeface="Frutiga"/>
              </a:rPr>
              <a:t>million care </a:t>
            </a:r>
            <a:r>
              <a:rPr lang="en-GB" altLang="en-US" sz="2400" dirty="0" smtClean="0">
                <a:latin typeface="Frutiga"/>
              </a:rPr>
              <a:t>workers</a:t>
            </a:r>
          </a:p>
          <a:p>
            <a:pPr marL="342900" indent="-342900">
              <a:buFont typeface="Wingdings" pitchFamily="2" charset="2"/>
              <a:buChar char="§"/>
            </a:pPr>
            <a:endParaRPr lang="en-GB" altLang="en-US" sz="2400" dirty="0">
              <a:latin typeface="Frutiga"/>
            </a:endParaRPr>
          </a:p>
          <a:p>
            <a:pPr marL="342900" indent="-342900">
              <a:lnSpc>
                <a:spcPct val="150000"/>
              </a:lnSpc>
              <a:buFont typeface="Wingdings" pitchFamily="2" charset="2"/>
              <a:buChar char="§"/>
            </a:pPr>
            <a:r>
              <a:rPr lang="en-GB" altLang="en-US" sz="2400" dirty="0" smtClean="0">
                <a:latin typeface="Frutiga"/>
              </a:rPr>
              <a:t> Portable </a:t>
            </a:r>
            <a:r>
              <a:rPr lang="en-GB" altLang="en-US" sz="2400" dirty="0">
                <a:latin typeface="Frutiga"/>
              </a:rPr>
              <a:t>between </a:t>
            </a:r>
            <a:r>
              <a:rPr lang="en-GB" altLang="en-US" sz="2400" dirty="0" smtClean="0">
                <a:latin typeface="Frutiga"/>
              </a:rPr>
              <a:t>sectors</a:t>
            </a:r>
          </a:p>
          <a:p>
            <a:pPr marL="342900" indent="-342900">
              <a:buFont typeface="Wingdings" pitchFamily="2" charset="2"/>
              <a:buChar char="§"/>
            </a:pPr>
            <a:endParaRPr lang="en-GB" altLang="en-US" sz="2400" dirty="0">
              <a:latin typeface="Frutiga"/>
            </a:endParaRPr>
          </a:p>
          <a:p>
            <a:pPr marL="342900" indent="-342900">
              <a:lnSpc>
                <a:spcPct val="150000"/>
              </a:lnSpc>
              <a:buFont typeface="Wingdings" pitchFamily="2" charset="2"/>
              <a:buChar char="§"/>
            </a:pPr>
            <a:r>
              <a:rPr lang="en-GB" altLang="en-US" sz="2400" dirty="0" smtClean="0">
                <a:latin typeface="Frutiga"/>
              </a:rPr>
              <a:t> A key part of the </a:t>
            </a:r>
            <a:r>
              <a:rPr lang="en-GB" altLang="en-US" sz="2400" dirty="0">
                <a:latin typeface="Frutiga"/>
              </a:rPr>
              <a:t>induction process </a:t>
            </a:r>
            <a:r>
              <a:rPr lang="en-GB" altLang="en-US" sz="2400" dirty="0" smtClean="0">
                <a:latin typeface="Frutiga"/>
              </a:rPr>
              <a:t>and the start </a:t>
            </a:r>
            <a:r>
              <a:rPr lang="en-GB" altLang="en-US" sz="2400" dirty="0">
                <a:latin typeface="Frutiga"/>
              </a:rPr>
              <a:t>of a learning </a:t>
            </a:r>
            <a:r>
              <a:rPr lang="en-GB" altLang="en-US" sz="2400" dirty="0" smtClean="0">
                <a:latin typeface="Frutiga"/>
              </a:rPr>
              <a:t>journey</a:t>
            </a:r>
            <a:endParaRPr lang="en-GB" dirty="0"/>
          </a:p>
        </p:txBody>
      </p:sp>
    </p:spTree>
    <p:extLst>
      <p:ext uri="{BB962C8B-B14F-4D97-AF65-F5344CB8AC3E}">
        <p14:creationId xmlns:p14="http://schemas.microsoft.com/office/powerpoint/2010/main" val="3982782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 out more (websites)</a:t>
            </a:r>
            <a:endParaRPr lang="en-GB" dirty="0"/>
          </a:p>
        </p:txBody>
      </p:sp>
      <p:sp>
        <p:nvSpPr>
          <p:cNvPr id="10" name="Text Placeholder 2"/>
          <p:cNvSpPr>
            <a:spLocks noGrp="1"/>
          </p:cNvSpPr>
          <p:nvPr>
            <p:ph type="body" sz="quarter" idx="11"/>
          </p:nvPr>
        </p:nvSpPr>
        <p:spPr>
          <a:xfrm>
            <a:off x="579572" y="1669648"/>
            <a:ext cx="7128197" cy="4536206"/>
          </a:xfrm>
        </p:spPr>
        <p:txBody>
          <a:bodyPr/>
          <a:lstStyle/>
          <a:p>
            <a:pPr marL="342900" indent="-342900">
              <a:lnSpc>
                <a:spcPct val="90000"/>
              </a:lnSpc>
              <a:buFont typeface="Arial" pitchFamily="34" charset="0"/>
              <a:buChar char="•"/>
            </a:pPr>
            <a:r>
              <a:rPr lang="en-GB" altLang="en-US" sz="2800" dirty="0"/>
              <a:t>Skills for </a:t>
            </a:r>
            <a:r>
              <a:rPr lang="en-GB" altLang="en-US" sz="2800" dirty="0" smtClean="0"/>
              <a:t>Care</a:t>
            </a:r>
          </a:p>
          <a:p>
            <a:pPr>
              <a:lnSpc>
                <a:spcPct val="90000"/>
              </a:lnSpc>
            </a:pPr>
            <a:endParaRPr lang="en-GB" altLang="en-US" sz="2000" u="sng" dirty="0" smtClean="0">
              <a:hlinkClick r:id="rId3"/>
            </a:endParaRPr>
          </a:p>
          <a:p>
            <a:pPr>
              <a:lnSpc>
                <a:spcPct val="90000"/>
              </a:lnSpc>
            </a:pPr>
            <a:r>
              <a:rPr lang="en-GB" altLang="en-US" sz="2000" u="sng" dirty="0" smtClean="0">
                <a:hlinkClick r:id="rId3"/>
              </a:rPr>
              <a:t>www.skillsforcare.org.uk</a:t>
            </a:r>
            <a:r>
              <a:rPr lang="en-GB" altLang="en-US" sz="2000" u="sng" dirty="0" smtClean="0"/>
              <a:t> </a:t>
            </a:r>
          </a:p>
          <a:p>
            <a:pPr marL="342900" indent="-342900">
              <a:lnSpc>
                <a:spcPct val="90000"/>
              </a:lnSpc>
              <a:buFont typeface="Arial" pitchFamily="34" charset="0"/>
              <a:buChar char="•"/>
            </a:pPr>
            <a:endParaRPr lang="en-GB" altLang="en-US" sz="2000" dirty="0"/>
          </a:p>
          <a:p>
            <a:pPr marL="342900" indent="-342900">
              <a:lnSpc>
                <a:spcPct val="90000"/>
              </a:lnSpc>
              <a:buFont typeface="Arial" pitchFamily="34" charset="0"/>
              <a:buChar char="•"/>
            </a:pPr>
            <a:r>
              <a:rPr lang="en-GB" altLang="en-US" sz="2800" dirty="0" smtClean="0"/>
              <a:t>Skills </a:t>
            </a:r>
            <a:r>
              <a:rPr lang="en-GB" altLang="en-US" sz="2800" dirty="0"/>
              <a:t>for </a:t>
            </a:r>
            <a:r>
              <a:rPr lang="en-GB" altLang="en-US" sz="2800" dirty="0" smtClean="0"/>
              <a:t>Health</a:t>
            </a:r>
          </a:p>
          <a:p>
            <a:pPr>
              <a:lnSpc>
                <a:spcPct val="90000"/>
              </a:lnSpc>
            </a:pPr>
            <a:endParaRPr lang="en-GB" altLang="en-US" sz="2000" dirty="0" smtClean="0">
              <a:hlinkClick r:id="rId4"/>
            </a:endParaRPr>
          </a:p>
          <a:p>
            <a:pPr>
              <a:lnSpc>
                <a:spcPct val="90000"/>
              </a:lnSpc>
            </a:pPr>
            <a:r>
              <a:rPr lang="en-GB" altLang="en-US" sz="2000" dirty="0" smtClean="0">
                <a:solidFill>
                  <a:schemeClr val="tx1"/>
                </a:solidFill>
                <a:hlinkClick r:id="rId4"/>
              </a:rPr>
              <a:t>www.skillsforhealth.org.uk</a:t>
            </a:r>
            <a:endParaRPr lang="en-GB" altLang="en-US" sz="2000" dirty="0" smtClean="0">
              <a:solidFill>
                <a:schemeClr val="tx1"/>
              </a:solidFill>
            </a:endParaRPr>
          </a:p>
          <a:p>
            <a:pPr marL="342900" indent="-342900">
              <a:lnSpc>
                <a:spcPct val="90000"/>
              </a:lnSpc>
              <a:buFont typeface="Arial" pitchFamily="34" charset="0"/>
              <a:buChar char="•"/>
            </a:pPr>
            <a:endParaRPr lang="en-GB" altLang="en-US" sz="2000" dirty="0"/>
          </a:p>
          <a:p>
            <a:pPr marL="342900" indent="-342900">
              <a:lnSpc>
                <a:spcPct val="90000"/>
              </a:lnSpc>
              <a:buFont typeface="Arial" pitchFamily="34" charset="0"/>
              <a:buChar char="•"/>
            </a:pPr>
            <a:r>
              <a:rPr lang="en-GB" altLang="en-US" sz="2800" dirty="0"/>
              <a:t>Health Education </a:t>
            </a:r>
            <a:r>
              <a:rPr lang="en-GB" altLang="en-US" sz="2800" dirty="0" smtClean="0"/>
              <a:t>England</a:t>
            </a:r>
          </a:p>
          <a:p>
            <a:pPr>
              <a:lnSpc>
                <a:spcPct val="90000"/>
              </a:lnSpc>
            </a:pPr>
            <a:endParaRPr lang="en-GB" altLang="en-US" sz="2000" dirty="0" smtClean="0"/>
          </a:p>
          <a:p>
            <a:pPr>
              <a:lnSpc>
                <a:spcPct val="90000"/>
              </a:lnSpc>
            </a:pPr>
            <a:r>
              <a:rPr lang="en-GB" altLang="en-US" sz="2000" u="sng" dirty="0" smtClean="0">
                <a:solidFill>
                  <a:schemeClr val="tx1"/>
                </a:solidFill>
                <a:hlinkClick r:id="rId5"/>
              </a:rPr>
              <a:t>www.hee.nhs.uk</a:t>
            </a:r>
            <a:r>
              <a:rPr lang="en-GB" altLang="en-US" sz="2000" u="sng" dirty="0" smtClean="0">
                <a:solidFill>
                  <a:schemeClr val="tx1"/>
                </a:solidFill>
              </a:rPr>
              <a:t>   </a:t>
            </a:r>
            <a:endParaRPr lang="en-GB" altLang="en-US" sz="2000" u="sng" dirty="0">
              <a:solidFill>
                <a:schemeClr val="tx1"/>
              </a:solidFill>
            </a:endParaRPr>
          </a:p>
          <a:p>
            <a:pPr marL="342900" indent="-342900">
              <a:buFont typeface="Arial" pitchFamily="34" charset="0"/>
              <a:buChar char="•"/>
            </a:pPr>
            <a:endParaRPr lang="en-GB" sz="2000" dirty="0"/>
          </a:p>
        </p:txBody>
      </p:sp>
    </p:spTree>
    <p:extLst>
      <p:ext uri="{BB962C8B-B14F-4D97-AF65-F5344CB8AC3E}">
        <p14:creationId xmlns:p14="http://schemas.microsoft.com/office/powerpoint/2010/main" val="1132449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677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8" name="Text Placeholder 2"/>
          <p:cNvSpPr>
            <a:spLocks noGrp="1"/>
          </p:cNvSpPr>
          <p:nvPr>
            <p:ph type="body" sz="quarter" idx="10"/>
          </p:nvPr>
        </p:nvSpPr>
        <p:spPr>
          <a:xfrm>
            <a:off x="327751" y="1831670"/>
            <a:ext cx="8585200" cy="4021137"/>
          </a:xfrm>
          <a:prstGeom prst="rect">
            <a:avLst/>
          </a:prstGeom>
        </p:spPr>
        <p:txBody>
          <a:bodyPr anchor="ctr"/>
          <a:lstStyle>
            <a:lvl1pPr marL="0" indent="0" algn="l" defTabSz="914400" rtl="0" eaLnBrk="1" latinLnBrk="0" hangingPunct="1">
              <a:spcBef>
                <a:spcPct val="20000"/>
              </a:spcBef>
              <a:buFont typeface="Arial" pitchFamily="34" charset="0"/>
              <a:buNone/>
              <a:defRPr sz="1800" kern="1200">
                <a:solidFill>
                  <a:srgbClr val="1C6AB4"/>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50000"/>
              </a:lnSpc>
              <a:buFont typeface="Wingdings" pitchFamily="2" charset="2"/>
              <a:buChar char="§"/>
            </a:pPr>
            <a:r>
              <a:rPr lang="en-GB" altLang="en-US" sz="2400" dirty="0" smtClean="0"/>
              <a:t>Camilla </a:t>
            </a:r>
            <a:r>
              <a:rPr lang="en-GB" altLang="en-US" sz="2400" dirty="0"/>
              <a:t>Cavendish review of healthcare assistants and </a:t>
            </a:r>
            <a:r>
              <a:rPr lang="en-GB" altLang="en-US" sz="2400" dirty="0" smtClean="0"/>
              <a:t>social care </a:t>
            </a:r>
            <a:r>
              <a:rPr lang="en-GB" altLang="en-US" sz="2400" dirty="0"/>
              <a:t>support </a:t>
            </a:r>
            <a:r>
              <a:rPr lang="en-GB" altLang="en-US" sz="2400" dirty="0" smtClean="0"/>
              <a:t>workers plus Francis enquiry</a:t>
            </a:r>
          </a:p>
          <a:p>
            <a:pPr marL="342900" indent="-342900">
              <a:lnSpc>
                <a:spcPct val="150000"/>
              </a:lnSpc>
              <a:buFont typeface="Wingdings" pitchFamily="2" charset="2"/>
              <a:buChar char="§"/>
            </a:pPr>
            <a:endParaRPr lang="en-GB" altLang="en-US" sz="2000" b="1" dirty="0"/>
          </a:p>
          <a:p>
            <a:pPr marL="342900" indent="-342900">
              <a:lnSpc>
                <a:spcPct val="150000"/>
              </a:lnSpc>
              <a:buFont typeface="Wingdings" pitchFamily="2" charset="2"/>
              <a:buChar char="§"/>
            </a:pPr>
            <a:r>
              <a:rPr lang="en-GB" altLang="en-US" sz="2400" dirty="0" smtClean="0"/>
              <a:t>Proposed </a:t>
            </a:r>
            <a:r>
              <a:rPr lang="en-GB" altLang="en-US" sz="2400" dirty="0"/>
              <a:t>a ‘Certificate of Fundamental Care’ </a:t>
            </a:r>
            <a:r>
              <a:rPr lang="en-GB" altLang="en-US" sz="2400" dirty="0" smtClean="0"/>
              <a:t>now known </a:t>
            </a:r>
            <a:r>
              <a:rPr lang="en-GB" altLang="en-US" sz="2400" dirty="0"/>
              <a:t>as </a:t>
            </a:r>
            <a:r>
              <a:rPr lang="en-GB" altLang="en-US" sz="2800" b="1" dirty="0"/>
              <a:t>Care C</a:t>
            </a:r>
            <a:r>
              <a:rPr lang="en-GB" altLang="en-US" sz="2800" b="1" dirty="0" smtClean="0"/>
              <a:t>ertificate</a:t>
            </a:r>
          </a:p>
          <a:p>
            <a:pPr marL="342900" indent="-342900">
              <a:lnSpc>
                <a:spcPct val="150000"/>
              </a:lnSpc>
              <a:buFont typeface="Wingdings" pitchFamily="2" charset="2"/>
              <a:buChar char="§"/>
            </a:pPr>
            <a:endParaRPr lang="en-GB" altLang="en-US" sz="2400" dirty="0" smtClean="0"/>
          </a:p>
          <a:p>
            <a:pPr marL="342900" indent="-342900">
              <a:lnSpc>
                <a:spcPct val="150000"/>
              </a:lnSpc>
              <a:buFont typeface="Wingdings" pitchFamily="2" charset="2"/>
              <a:buChar char="§"/>
            </a:pPr>
            <a:r>
              <a:rPr lang="en-GB" altLang="en-US" sz="2400" dirty="0" smtClean="0"/>
              <a:t>Standardised </a:t>
            </a:r>
            <a:r>
              <a:rPr lang="en-GB" altLang="en-US" sz="2400" dirty="0"/>
              <a:t>and portable training</a:t>
            </a:r>
          </a:p>
          <a:p>
            <a:endParaRPr lang="en-GB" dirty="0"/>
          </a:p>
        </p:txBody>
      </p:sp>
    </p:spTree>
    <p:extLst>
      <p:ext uri="{BB962C8B-B14F-4D97-AF65-F5344CB8AC3E}">
        <p14:creationId xmlns:p14="http://schemas.microsoft.com/office/powerpoint/2010/main" val="617995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Care Certificate</a:t>
            </a:r>
            <a:endParaRPr lang="en-GB" dirty="0"/>
          </a:p>
        </p:txBody>
      </p:sp>
      <p:sp>
        <p:nvSpPr>
          <p:cNvPr id="4" name="Text Placeholder 2"/>
          <p:cNvSpPr>
            <a:spLocks noGrp="1"/>
          </p:cNvSpPr>
          <p:nvPr>
            <p:ph type="body" sz="quarter" idx="11"/>
          </p:nvPr>
        </p:nvSpPr>
        <p:spPr>
          <a:xfrm>
            <a:off x="546520" y="1938968"/>
            <a:ext cx="7128197" cy="4255869"/>
          </a:xfrm>
        </p:spPr>
        <p:txBody>
          <a:bodyPr/>
          <a:lstStyle/>
          <a:p>
            <a:pPr marL="342900" indent="-342900">
              <a:lnSpc>
                <a:spcPct val="150000"/>
              </a:lnSpc>
              <a:buFont typeface="Wingdings" pitchFamily="2" charset="2"/>
              <a:buChar char="§"/>
            </a:pPr>
            <a:r>
              <a:rPr lang="en-GB" altLang="en-US" sz="2400" dirty="0" smtClean="0"/>
              <a:t> A </a:t>
            </a:r>
            <a:r>
              <a:rPr lang="en-GB" altLang="en-US" sz="2400" dirty="0"/>
              <a:t>key part of induction </a:t>
            </a:r>
          </a:p>
          <a:p>
            <a:pPr marL="342900" indent="-342900">
              <a:lnSpc>
                <a:spcPct val="150000"/>
              </a:lnSpc>
              <a:buFont typeface="Wingdings" pitchFamily="2" charset="2"/>
              <a:buChar char="§"/>
            </a:pPr>
            <a:r>
              <a:rPr lang="en-GB" altLang="en-US" sz="2400" dirty="0" smtClean="0"/>
              <a:t> A </a:t>
            </a:r>
            <a:r>
              <a:rPr lang="en-GB" altLang="en-US" sz="2400" dirty="0"/>
              <a:t>step towards meeting the standards required by Care Quality </a:t>
            </a:r>
            <a:r>
              <a:rPr lang="en-GB" altLang="en-US" sz="2400" dirty="0" smtClean="0"/>
              <a:t>Commission</a:t>
            </a:r>
            <a:endParaRPr lang="en-GB" altLang="en-US" sz="2400" dirty="0"/>
          </a:p>
          <a:p>
            <a:pPr marL="342900" indent="-342900">
              <a:lnSpc>
                <a:spcPct val="150000"/>
              </a:lnSpc>
              <a:buFont typeface="Wingdings" pitchFamily="2" charset="2"/>
              <a:buChar char="§"/>
            </a:pPr>
            <a:r>
              <a:rPr lang="en-GB" altLang="en-US" sz="2400" dirty="0" smtClean="0"/>
              <a:t>Introduced </a:t>
            </a:r>
            <a:r>
              <a:rPr lang="en-GB" altLang="en-US" sz="2400" dirty="0"/>
              <a:t>in </a:t>
            </a:r>
            <a:r>
              <a:rPr lang="en-GB" altLang="en-US" sz="2400" b="1" dirty="0"/>
              <a:t>April </a:t>
            </a:r>
            <a:r>
              <a:rPr lang="en-GB" altLang="en-US" sz="2400" b="1" dirty="0" smtClean="0"/>
              <a:t>2015</a:t>
            </a:r>
          </a:p>
          <a:p>
            <a:pPr marL="342900" indent="-342900">
              <a:lnSpc>
                <a:spcPct val="150000"/>
              </a:lnSpc>
              <a:buFont typeface="Wingdings" pitchFamily="2" charset="2"/>
              <a:buChar char="§"/>
            </a:pPr>
            <a:r>
              <a:rPr lang="en-GB" altLang="en-US" sz="2400" dirty="0" smtClean="0"/>
              <a:t>Is for </a:t>
            </a:r>
            <a:r>
              <a:rPr lang="en-GB" altLang="en-US" sz="2400" b="1" dirty="0" smtClean="0"/>
              <a:t>new workers </a:t>
            </a:r>
            <a:r>
              <a:rPr lang="en-GB" altLang="en-US" sz="2400" dirty="0" smtClean="0"/>
              <a:t>who are </a:t>
            </a:r>
            <a:r>
              <a:rPr lang="en-GB" altLang="en-US" sz="2400" b="1" dirty="0" smtClean="0"/>
              <a:t>new to care</a:t>
            </a:r>
            <a:endParaRPr lang="en-GB" altLang="en-US" sz="2400" b="1" dirty="0"/>
          </a:p>
          <a:p>
            <a:endParaRPr lang="en-GB" dirty="0"/>
          </a:p>
        </p:txBody>
      </p:sp>
    </p:spTree>
    <p:extLst>
      <p:ext uri="{BB962C8B-B14F-4D97-AF65-F5344CB8AC3E}">
        <p14:creationId xmlns:p14="http://schemas.microsoft.com/office/powerpoint/2010/main" val="813948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Principles</a:t>
            </a:r>
            <a:endParaRPr lang="en-GB" dirty="0"/>
          </a:p>
        </p:txBody>
      </p:sp>
      <p:sp>
        <p:nvSpPr>
          <p:cNvPr id="8" name="Text Placeholder 2"/>
          <p:cNvSpPr>
            <a:spLocks noGrp="1"/>
          </p:cNvSpPr>
          <p:nvPr>
            <p:ph type="body" sz="quarter" idx="11"/>
          </p:nvPr>
        </p:nvSpPr>
        <p:spPr>
          <a:xfrm>
            <a:off x="480419" y="1580419"/>
            <a:ext cx="7128197" cy="4680520"/>
          </a:xfrm>
        </p:spPr>
        <p:txBody>
          <a:bodyPr/>
          <a:lstStyle/>
          <a:p>
            <a:pPr marL="342900" indent="-342900">
              <a:lnSpc>
                <a:spcPct val="150000"/>
              </a:lnSpc>
              <a:buFont typeface="Wingdings" pitchFamily="2" charset="2"/>
              <a:buChar char="§"/>
            </a:pPr>
            <a:r>
              <a:rPr lang="en-GB" altLang="en-US" sz="2000" dirty="0" smtClean="0"/>
              <a:t> </a:t>
            </a:r>
            <a:r>
              <a:rPr lang="en-GB" altLang="en-US" sz="2400" dirty="0" smtClean="0"/>
              <a:t>Applicable </a:t>
            </a:r>
            <a:r>
              <a:rPr lang="en-GB" altLang="en-US" sz="2400" dirty="0"/>
              <a:t>across health and social care </a:t>
            </a:r>
          </a:p>
          <a:p>
            <a:pPr marL="342900" indent="-342900">
              <a:lnSpc>
                <a:spcPct val="150000"/>
              </a:lnSpc>
              <a:buFont typeface="Wingdings" pitchFamily="2" charset="2"/>
              <a:buChar char="§"/>
            </a:pPr>
            <a:r>
              <a:rPr lang="en-GB" altLang="en-US" sz="2400" dirty="0" smtClean="0"/>
              <a:t> Portable/transferable </a:t>
            </a:r>
            <a:endParaRPr lang="en-GB" altLang="en-US" sz="2400" dirty="0"/>
          </a:p>
          <a:p>
            <a:pPr marL="342900" indent="-342900">
              <a:lnSpc>
                <a:spcPct val="150000"/>
              </a:lnSpc>
              <a:buFont typeface="Wingdings" pitchFamily="2" charset="2"/>
              <a:buChar char="§"/>
            </a:pPr>
            <a:r>
              <a:rPr lang="en-GB" altLang="en-US" sz="2400" dirty="0" smtClean="0"/>
              <a:t> Based </a:t>
            </a:r>
            <a:r>
              <a:rPr lang="en-GB" altLang="en-US" sz="2400" dirty="0"/>
              <a:t>on competences</a:t>
            </a:r>
          </a:p>
          <a:p>
            <a:pPr marL="342900" indent="-342900">
              <a:lnSpc>
                <a:spcPct val="150000"/>
              </a:lnSpc>
              <a:buFont typeface="Wingdings" pitchFamily="2" charset="2"/>
              <a:buChar char="§"/>
            </a:pPr>
            <a:r>
              <a:rPr lang="en-GB" altLang="en-US" sz="2400" dirty="0" smtClean="0"/>
              <a:t> Builds </a:t>
            </a:r>
            <a:r>
              <a:rPr lang="en-GB" altLang="en-US" sz="2400" dirty="0"/>
              <a:t>on existing induction standards</a:t>
            </a:r>
          </a:p>
          <a:p>
            <a:pPr marL="342900" indent="-342900">
              <a:lnSpc>
                <a:spcPct val="150000"/>
              </a:lnSpc>
              <a:buFont typeface="Wingdings" pitchFamily="2" charset="2"/>
              <a:buChar char="§"/>
            </a:pPr>
            <a:r>
              <a:rPr lang="en-GB" altLang="en-US" sz="2400" dirty="0" smtClean="0"/>
              <a:t> Mapped </a:t>
            </a:r>
            <a:r>
              <a:rPr lang="en-GB" altLang="en-US" sz="2400" dirty="0"/>
              <a:t>to existing qualifications </a:t>
            </a:r>
          </a:p>
          <a:p>
            <a:pPr marL="342900" indent="-342900">
              <a:lnSpc>
                <a:spcPct val="150000"/>
              </a:lnSpc>
              <a:buFont typeface="Wingdings" pitchFamily="2" charset="2"/>
              <a:buChar char="§"/>
            </a:pPr>
            <a:r>
              <a:rPr lang="en-GB" altLang="en-US" sz="2400" dirty="0" smtClean="0"/>
              <a:t> Trains </a:t>
            </a:r>
            <a:r>
              <a:rPr lang="en-GB" altLang="en-US" sz="2400" dirty="0"/>
              <a:t>people to be caring, and equips them with the skills to be able to provide quality care</a:t>
            </a:r>
          </a:p>
          <a:p>
            <a:endParaRPr lang="en-GB" dirty="0"/>
          </a:p>
        </p:txBody>
      </p:sp>
    </p:spTree>
    <p:extLst>
      <p:ext uri="{BB962C8B-B14F-4D97-AF65-F5344CB8AC3E}">
        <p14:creationId xmlns:p14="http://schemas.microsoft.com/office/powerpoint/2010/main" val="3188623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Standards</a:t>
            </a:r>
            <a:endParaRPr lang="en-GB" dirty="0"/>
          </a:p>
        </p:txBody>
      </p:sp>
      <p:sp>
        <p:nvSpPr>
          <p:cNvPr id="5" name="Text Placeholder 2"/>
          <p:cNvSpPr txBox="1">
            <a:spLocks/>
          </p:cNvSpPr>
          <p:nvPr/>
        </p:nvSpPr>
        <p:spPr>
          <a:xfrm>
            <a:off x="579571" y="1702699"/>
            <a:ext cx="7661046" cy="4536206"/>
          </a:xfrm>
          <a:prstGeom prst="rect">
            <a:avLst/>
          </a:prstGeom>
        </p:spPr>
        <p:txBody>
          <a:bodyPr/>
          <a:lstStyle>
            <a:lvl1pPr marL="0" indent="0" algn="l" defTabSz="914400" rtl="0" eaLnBrk="1" latinLnBrk="0" hangingPunct="1">
              <a:spcBef>
                <a:spcPct val="20000"/>
              </a:spcBef>
              <a:buFontTx/>
              <a:buNone/>
              <a:defRPr sz="2800" kern="1200">
                <a:solidFill>
                  <a:srgbClr val="0079C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50000"/>
              </a:lnSpc>
              <a:buFont typeface="Wingdings" pitchFamily="2" charset="2"/>
              <a:buChar char="§"/>
            </a:pPr>
            <a:r>
              <a:rPr lang="en-GB" altLang="en-US" sz="2400" dirty="0" smtClean="0"/>
              <a:t> Based on competences</a:t>
            </a:r>
          </a:p>
          <a:p>
            <a:pPr marL="342900" indent="-342900">
              <a:lnSpc>
                <a:spcPct val="150000"/>
              </a:lnSpc>
              <a:buFont typeface="Wingdings" pitchFamily="2" charset="2"/>
              <a:buChar char="§"/>
            </a:pPr>
            <a:r>
              <a:rPr lang="en-GB" altLang="en-US" sz="2400" dirty="0" smtClean="0"/>
              <a:t> All standards = </a:t>
            </a:r>
            <a:r>
              <a:rPr lang="en-GB" altLang="en-US" sz="2400" b="1" dirty="0" smtClean="0"/>
              <a:t>Care Certificate</a:t>
            </a:r>
          </a:p>
          <a:p>
            <a:pPr marL="342900" indent="-342900">
              <a:lnSpc>
                <a:spcPct val="150000"/>
              </a:lnSpc>
              <a:buFont typeface="Wingdings" pitchFamily="2" charset="2"/>
              <a:buChar char="§"/>
            </a:pPr>
            <a:r>
              <a:rPr lang="en-GB" altLang="en-US" sz="2400" dirty="0" smtClean="0"/>
              <a:t> May be used as “standalone” competences for other staff</a:t>
            </a:r>
          </a:p>
          <a:p>
            <a:pPr marL="342900" indent="-342900">
              <a:lnSpc>
                <a:spcPct val="150000"/>
              </a:lnSpc>
              <a:buFont typeface="Wingdings" pitchFamily="2" charset="2"/>
              <a:buChar char="§"/>
            </a:pPr>
            <a:r>
              <a:rPr lang="en-GB" altLang="en-US" sz="2400" dirty="0" smtClean="0"/>
              <a:t> Content builds on the existing and tested Common Induction Standards (CIS) and National Minimum Training Standards (NMTS)</a:t>
            </a:r>
          </a:p>
          <a:p>
            <a:endParaRPr lang="en-GB" dirty="0"/>
          </a:p>
        </p:txBody>
      </p:sp>
    </p:spTree>
    <p:extLst>
      <p:ext uri="{BB962C8B-B14F-4D97-AF65-F5344CB8AC3E}">
        <p14:creationId xmlns:p14="http://schemas.microsoft.com/office/powerpoint/2010/main" val="1581470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Standards</a:t>
            </a:r>
          </a:p>
        </p:txBody>
      </p:sp>
      <p:sp>
        <p:nvSpPr>
          <p:cNvPr id="5" name="Content Placeholder 2"/>
          <p:cNvSpPr txBox="1">
            <a:spLocks noGrp="1"/>
          </p:cNvSpPr>
          <p:nvPr>
            <p:ph type="body" sz="quarter" idx="10"/>
          </p:nvPr>
        </p:nvSpPr>
        <p:spPr>
          <a:xfrm>
            <a:off x="229134" y="1894902"/>
            <a:ext cx="8584359" cy="408725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nSpc>
                <a:spcPct val="150000"/>
              </a:lnSpc>
              <a:buFontTx/>
              <a:buAutoNum type="arabicPeriod"/>
            </a:pPr>
            <a:r>
              <a:rPr lang="en-GB" altLang="en-US" sz="2800" dirty="0" smtClean="0">
                <a:solidFill>
                  <a:srgbClr val="0079C2"/>
                </a:solidFill>
                <a:latin typeface="Arial" pitchFamily="34" charset="0"/>
                <a:cs typeface="Arial" pitchFamily="34" charset="0"/>
              </a:rPr>
              <a:t> </a:t>
            </a:r>
            <a:r>
              <a:rPr lang="en-GB" altLang="en-US" sz="2800" dirty="0" smtClean="0">
                <a:latin typeface="Arial" pitchFamily="34" charset="0"/>
                <a:cs typeface="Arial" pitchFamily="34" charset="0"/>
              </a:rPr>
              <a:t>Understand your role</a:t>
            </a:r>
          </a:p>
          <a:p>
            <a:pPr marL="514350" indent="-514350">
              <a:lnSpc>
                <a:spcPct val="150000"/>
              </a:lnSpc>
              <a:buFontTx/>
              <a:buAutoNum type="arabicPeriod"/>
            </a:pPr>
            <a:r>
              <a:rPr lang="en-GB" altLang="en-US" sz="2800" dirty="0" smtClean="0">
                <a:solidFill>
                  <a:srgbClr val="0079C2"/>
                </a:solidFill>
                <a:latin typeface="Arial" pitchFamily="34" charset="0"/>
                <a:cs typeface="Arial" pitchFamily="34" charset="0"/>
              </a:rPr>
              <a:t> </a:t>
            </a:r>
            <a:r>
              <a:rPr lang="en-GB" altLang="en-US" sz="2800" dirty="0" smtClean="0">
                <a:latin typeface="Arial" pitchFamily="34" charset="0"/>
                <a:cs typeface="Arial" pitchFamily="34" charset="0"/>
              </a:rPr>
              <a:t>Your personal development</a:t>
            </a:r>
          </a:p>
          <a:p>
            <a:pPr marL="514350" indent="-514350">
              <a:lnSpc>
                <a:spcPct val="150000"/>
              </a:lnSpc>
              <a:buFontTx/>
              <a:buAutoNum type="arabicPeriod"/>
            </a:pPr>
            <a:r>
              <a:rPr lang="en-GB" altLang="en-US" sz="2800" dirty="0" smtClean="0">
                <a:solidFill>
                  <a:srgbClr val="0079C2"/>
                </a:solidFill>
                <a:latin typeface="Arial" pitchFamily="34" charset="0"/>
                <a:cs typeface="Arial" pitchFamily="34" charset="0"/>
              </a:rPr>
              <a:t> </a:t>
            </a:r>
            <a:r>
              <a:rPr lang="en-GB" altLang="en-US" sz="2800" dirty="0" smtClean="0">
                <a:latin typeface="Arial" pitchFamily="34" charset="0"/>
                <a:cs typeface="Arial" pitchFamily="34" charset="0"/>
              </a:rPr>
              <a:t>Duty of care</a:t>
            </a:r>
          </a:p>
          <a:p>
            <a:pPr marL="514350" indent="-514350">
              <a:lnSpc>
                <a:spcPct val="150000"/>
              </a:lnSpc>
              <a:buFontTx/>
              <a:buAutoNum type="arabicPeriod"/>
            </a:pPr>
            <a:r>
              <a:rPr lang="en-GB" altLang="en-US" sz="2800" dirty="0" smtClean="0">
                <a:solidFill>
                  <a:srgbClr val="0079C2"/>
                </a:solidFill>
                <a:latin typeface="Arial" pitchFamily="34" charset="0"/>
                <a:cs typeface="Arial" pitchFamily="34" charset="0"/>
              </a:rPr>
              <a:t> </a:t>
            </a:r>
            <a:r>
              <a:rPr lang="en-GB" altLang="en-US" sz="2800" dirty="0" smtClean="0">
                <a:latin typeface="Arial" pitchFamily="34" charset="0"/>
                <a:cs typeface="Arial" pitchFamily="34" charset="0"/>
              </a:rPr>
              <a:t>Equality and diversity</a:t>
            </a:r>
          </a:p>
          <a:p>
            <a:pPr marL="514350" indent="-514350">
              <a:lnSpc>
                <a:spcPct val="150000"/>
              </a:lnSpc>
              <a:buFontTx/>
              <a:buAutoNum type="arabicPeriod"/>
            </a:pPr>
            <a:r>
              <a:rPr lang="en-GB" altLang="en-US" sz="2800" dirty="0" smtClean="0">
                <a:solidFill>
                  <a:srgbClr val="0079C2"/>
                </a:solidFill>
                <a:latin typeface="Arial" pitchFamily="34" charset="0"/>
                <a:cs typeface="Arial" pitchFamily="34" charset="0"/>
              </a:rPr>
              <a:t> </a:t>
            </a:r>
            <a:r>
              <a:rPr lang="en-GB" altLang="en-US" sz="2800" dirty="0" smtClean="0">
                <a:latin typeface="Arial" pitchFamily="34" charset="0"/>
                <a:cs typeface="Arial" pitchFamily="34" charset="0"/>
              </a:rPr>
              <a:t>Work in a person centred way</a:t>
            </a:r>
          </a:p>
          <a:p>
            <a:pPr marL="514350" indent="-514350">
              <a:buFontTx/>
              <a:buNone/>
            </a:pPr>
            <a:endParaRPr lang="en-GB" alt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3533" y="1323172"/>
            <a:ext cx="3171825" cy="4762500"/>
          </a:xfrm>
          <a:prstGeom prst="rect">
            <a:avLst/>
          </a:prstGeom>
        </p:spPr>
      </p:pic>
    </p:spTree>
    <p:extLst>
      <p:ext uri="{BB962C8B-B14F-4D97-AF65-F5344CB8AC3E}">
        <p14:creationId xmlns:p14="http://schemas.microsoft.com/office/powerpoint/2010/main" val="212426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Standards continued…</a:t>
            </a:r>
            <a:endParaRPr lang="en-GB" dirty="0"/>
          </a:p>
        </p:txBody>
      </p:sp>
      <p:sp>
        <p:nvSpPr>
          <p:cNvPr id="5" name="Rectangle 3"/>
          <p:cNvSpPr txBox="1">
            <a:spLocks noGrp="1" noChangeArrowheads="1"/>
          </p:cNvSpPr>
          <p:nvPr>
            <p:ph type="body" sz="quarter" idx="10"/>
          </p:nvPr>
        </p:nvSpPr>
        <p:spPr>
          <a:xfrm>
            <a:off x="228600" y="1619481"/>
            <a:ext cx="8585200" cy="43622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Tx/>
              <a:buNone/>
            </a:pPr>
            <a:r>
              <a:rPr lang="en-GB" altLang="en-US" sz="2800" dirty="0" smtClean="0">
                <a:solidFill>
                  <a:srgbClr val="0079C2"/>
                </a:solidFill>
                <a:latin typeface="Arial" pitchFamily="34" charset="0"/>
                <a:cs typeface="Arial" pitchFamily="34" charset="0"/>
              </a:rPr>
              <a:t>6.   </a:t>
            </a:r>
            <a:r>
              <a:rPr lang="en-GB" altLang="en-US" sz="2800" dirty="0" smtClean="0">
                <a:latin typeface="Arial" pitchFamily="34" charset="0"/>
                <a:cs typeface="Arial" pitchFamily="34" charset="0"/>
              </a:rPr>
              <a:t>Communication</a:t>
            </a:r>
          </a:p>
          <a:p>
            <a:pPr marL="0" indent="0">
              <a:lnSpc>
                <a:spcPct val="150000"/>
              </a:lnSpc>
              <a:buFontTx/>
              <a:buNone/>
            </a:pPr>
            <a:r>
              <a:rPr lang="en-GB" altLang="en-US" sz="2800" dirty="0" smtClean="0">
                <a:solidFill>
                  <a:srgbClr val="0079C2"/>
                </a:solidFill>
                <a:latin typeface="Arial" pitchFamily="34" charset="0"/>
                <a:cs typeface="Arial" pitchFamily="34" charset="0"/>
              </a:rPr>
              <a:t>7.   </a:t>
            </a:r>
            <a:r>
              <a:rPr lang="en-GB" altLang="en-US" sz="2800" dirty="0" smtClean="0">
                <a:latin typeface="Arial" pitchFamily="34" charset="0"/>
                <a:cs typeface="Arial" pitchFamily="34" charset="0"/>
              </a:rPr>
              <a:t>Privacy and dignity</a:t>
            </a:r>
          </a:p>
          <a:p>
            <a:pPr marL="0" indent="0">
              <a:lnSpc>
                <a:spcPct val="150000"/>
              </a:lnSpc>
              <a:buFontTx/>
              <a:buNone/>
            </a:pPr>
            <a:r>
              <a:rPr lang="en-GB" altLang="en-US" sz="2800" dirty="0" smtClean="0">
                <a:solidFill>
                  <a:srgbClr val="0079C2"/>
                </a:solidFill>
                <a:latin typeface="Arial" pitchFamily="34" charset="0"/>
                <a:cs typeface="Arial" pitchFamily="34" charset="0"/>
              </a:rPr>
              <a:t>8.   </a:t>
            </a:r>
            <a:r>
              <a:rPr lang="en-GB" altLang="en-US" sz="2800" dirty="0" smtClean="0">
                <a:latin typeface="Arial" pitchFamily="34" charset="0"/>
                <a:cs typeface="Arial" pitchFamily="34" charset="0"/>
              </a:rPr>
              <a:t>Fluids and nutrition</a:t>
            </a:r>
          </a:p>
          <a:p>
            <a:pPr marL="0" indent="0">
              <a:lnSpc>
                <a:spcPct val="150000"/>
              </a:lnSpc>
              <a:buFontTx/>
              <a:buNone/>
            </a:pPr>
            <a:r>
              <a:rPr lang="en-GB" altLang="en-US" sz="2800" dirty="0" smtClean="0">
                <a:solidFill>
                  <a:srgbClr val="0079C2"/>
                </a:solidFill>
                <a:latin typeface="Arial" pitchFamily="34" charset="0"/>
                <a:cs typeface="Arial" pitchFamily="34" charset="0"/>
              </a:rPr>
              <a:t>9.  </a:t>
            </a:r>
            <a:r>
              <a:rPr lang="en-GB" altLang="en-US" sz="2800" dirty="0" smtClean="0">
                <a:latin typeface="Arial" pitchFamily="34" charset="0"/>
                <a:cs typeface="Arial" pitchFamily="34" charset="0"/>
              </a:rPr>
              <a:t>Awareness </a:t>
            </a:r>
            <a:r>
              <a:rPr lang="en-GB" altLang="en-US" sz="2800" dirty="0">
                <a:latin typeface="Arial" pitchFamily="34" charset="0"/>
                <a:cs typeface="Arial" pitchFamily="34" charset="0"/>
              </a:rPr>
              <a:t>of mental health, </a:t>
            </a:r>
            <a:r>
              <a:rPr lang="en-GB" altLang="en-US" sz="2800" dirty="0" smtClean="0">
                <a:latin typeface="Arial" pitchFamily="34" charset="0"/>
                <a:cs typeface="Arial" pitchFamily="34" charset="0"/>
              </a:rPr>
              <a:t>dementia</a:t>
            </a:r>
          </a:p>
          <a:p>
            <a:pPr marL="0" indent="0">
              <a:lnSpc>
                <a:spcPct val="150000"/>
              </a:lnSpc>
              <a:buFontTx/>
              <a:buNone/>
            </a:pPr>
            <a:r>
              <a:rPr lang="en-GB" altLang="en-US" sz="2800" dirty="0" smtClean="0">
                <a:latin typeface="Arial" pitchFamily="34" charset="0"/>
                <a:cs typeface="Arial" pitchFamily="34" charset="0"/>
              </a:rPr>
              <a:t>     </a:t>
            </a:r>
            <a:r>
              <a:rPr lang="en-GB" altLang="en-US" sz="2800" dirty="0">
                <a:latin typeface="Arial" pitchFamily="34" charset="0"/>
                <a:cs typeface="Arial" pitchFamily="34" charset="0"/>
              </a:rPr>
              <a:t>and </a:t>
            </a:r>
            <a:r>
              <a:rPr lang="en-GB" altLang="en-US" sz="2800" dirty="0" smtClean="0">
                <a:latin typeface="Arial" pitchFamily="34" charset="0"/>
                <a:cs typeface="Arial" pitchFamily="34" charset="0"/>
              </a:rPr>
              <a:t>learning disability</a:t>
            </a:r>
          </a:p>
          <a:p>
            <a:pPr marL="0" indent="0">
              <a:lnSpc>
                <a:spcPct val="150000"/>
              </a:lnSpc>
              <a:buFontTx/>
              <a:buNone/>
            </a:pPr>
            <a:r>
              <a:rPr lang="en-GB" altLang="en-US" sz="2800" dirty="0" smtClean="0">
                <a:solidFill>
                  <a:srgbClr val="0079C2"/>
                </a:solidFill>
                <a:latin typeface="Arial" pitchFamily="34" charset="0"/>
                <a:cs typeface="Arial" pitchFamily="34" charset="0"/>
              </a:rPr>
              <a:t>10. </a:t>
            </a:r>
            <a:r>
              <a:rPr lang="en-GB" altLang="en-US" sz="2800" dirty="0" smtClean="0">
                <a:latin typeface="Arial" pitchFamily="34" charset="0"/>
                <a:cs typeface="Arial" pitchFamily="34" charset="0"/>
              </a:rPr>
              <a:t>Safeguarding adults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040" y="1235037"/>
            <a:ext cx="3171825" cy="4762500"/>
          </a:xfrm>
          <a:prstGeom prst="rect">
            <a:avLst/>
          </a:prstGeom>
        </p:spPr>
      </p:pic>
    </p:spTree>
    <p:extLst>
      <p:ext uri="{BB962C8B-B14F-4D97-AF65-F5344CB8AC3E}">
        <p14:creationId xmlns:p14="http://schemas.microsoft.com/office/powerpoint/2010/main" val="394988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Standards continued…</a:t>
            </a:r>
            <a:endParaRPr lang="en-GB" dirty="0"/>
          </a:p>
        </p:txBody>
      </p:sp>
      <p:sp>
        <p:nvSpPr>
          <p:cNvPr id="5" name="Rectangle 3"/>
          <p:cNvSpPr txBox="1">
            <a:spLocks noGrp="1" noChangeArrowheads="1"/>
          </p:cNvSpPr>
          <p:nvPr>
            <p:ph type="body" sz="quarter" idx="10"/>
          </p:nvPr>
        </p:nvSpPr>
        <p:spPr>
          <a:xfrm>
            <a:off x="228600" y="1784350"/>
            <a:ext cx="8585200" cy="41973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Tx/>
              <a:buNone/>
            </a:pPr>
            <a:r>
              <a:rPr lang="en-GB" altLang="en-US" sz="2800" dirty="0" smtClean="0">
                <a:solidFill>
                  <a:srgbClr val="0079C2"/>
                </a:solidFill>
                <a:latin typeface="Arial" pitchFamily="34" charset="0"/>
                <a:cs typeface="Arial" pitchFamily="34" charset="0"/>
              </a:rPr>
              <a:t>11.  </a:t>
            </a:r>
            <a:r>
              <a:rPr lang="en-GB" altLang="en-US" sz="2800" dirty="0" smtClean="0">
                <a:latin typeface="Arial" pitchFamily="34" charset="0"/>
                <a:cs typeface="Arial" pitchFamily="34" charset="0"/>
              </a:rPr>
              <a:t>Safeguarding children</a:t>
            </a:r>
          </a:p>
          <a:p>
            <a:pPr marL="0" indent="0">
              <a:lnSpc>
                <a:spcPct val="150000"/>
              </a:lnSpc>
              <a:buFontTx/>
              <a:buNone/>
            </a:pPr>
            <a:r>
              <a:rPr lang="en-GB" altLang="en-US" sz="2800" dirty="0" smtClean="0">
                <a:solidFill>
                  <a:srgbClr val="0079C2"/>
                </a:solidFill>
                <a:latin typeface="Arial" pitchFamily="34" charset="0"/>
                <a:cs typeface="Arial" pitchFamily="34" charset="0"/>
              </a:rPr>
              <a:t>12.  </a:t>
            </a:r>
            <a:r>
              <a:rPr lang="en-GB" altLang="en-US" sz="2800" dirty="0" smtClean="0">
                <a:latin typeface="Arial" pitchFamily="34" charset="0"/>
                <a:cs typeface="Arial" pitchFamily="34" charset="0"/>
              </a:rPr>
              <a:t>Basic life support</a:t>
            </a:r>
          </a:p>
          <a:p>
            <a:pPr marL="0" indent="0">
              <a:lnSpc>
                <a:spcPct val="150000"/>
              </a:lnSpc>
              <a:buFontTx/>
              <a:buNone/>
            </a:pPr>
            <a:r>
              <a:rPr lang="en-GB" altLang="en-US" sz="2800" dirty="0" smtClean="0">
                <a:solidFill>
                  <a:srgbClr val="0079C2"/>
                </a:solidFill>
                <a:latin typeface="Arial" pitchFamily="34" charset="0"/>
                <a:cs typeface="Arial" pitchFamily="34" charset="0"/>
              </a:rPr>
              <a:t>13.  </a:t>
            </a:r>
            <a:r>
              <a:rPr lang="en-GB" altLang="en-US" sz="2800" dirty="0" smtClean="0">
                <a:latin typeface="Arial" pitchFamily="34" charset="0"/>
                <a:cs typeface="Arial" pitchFamily="34" charset="0"/>
              </a:rPr>
              <a:t>Health and safety</a:t>
            </a:r>
          </a:p>
          <a:p>
            <a:pPr marL="0" indent="0">
              <a:lnSpc>
                <a:spcPct val="150000"/>
              </a:lnSpc>
              <a:buFontTx/>
              <a:buNone/>
            </a:pPr>
            <a:r>
              <a:rPr lang="en-GB" altLang="en-US" sz="2800" dirty="0" smtClean="0">
                <a:solidFill>
                  <a:srgbClr val="0079C2"/>
                </a:solidFill>
                <a:latin typeface="Arial" pitchFamily="34" charset="0"/>
                <a:cs typeface="Arial" pitchFamily="34" charset="0"/>
              </a:rPr>
              <a:t>14.  </a:t>
            </a:r>
            <a:r>
              <a:rPr lang="en-GB" altLang="en-US" sz="2800" dirty="0" smtClean="0">
                <a:latin typeface="Arial" pitchFamily="34" charset="0"/>
                <a:cs typeface="Arial" pitchFamily="34" charset="0"/>
              </a:rPr>
              <a:t>Handling information</a:t>
            </a:r>
          </a:p>
          <a:p>
            <a:pPr marL="0" indent="0">
              <a:lnSpc>
                <a:spcPct val="150000"/>
              </a:lnSpc>
              <a:buFontTx/>
              <a:buNone/>
            </a:pPr>
            <a:r>
              <a:rPr lang="en-GB" altLang="en-US" sz="2800" dirty="0" smtClean="0">
                <a:solidFill>
                  <a:srgbClr val="0079C2"/>
                </a:solidFill>
                <a:latin typeface="Arial" pitchFamily="34" charset="0"/>
                <a:cs typeface="Arial" pitchFamily="34" charset="0"/>
              </a:rPr>
              <a:t>15.  </a:t>
            </a:r>
            <a:r>
              <a:rPr lang="en-GB" altLang="en-US" sz="2800" dirty="0" smtClean="0">
                <a:latin typeface="Arial" pitchFamily="34" charset="0"/>
                <a:cs typeface="Arial" pitchFamily="34" charset="0"/>
              </a:rPr>
              <a:t>Infection prevention and control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601" y="1334189"/>
            <a:ext cx="3171825" cy="4762500"/>
          </a:xfrm>
          <a:prstGeom prst="rect">
            <a:avLst/>
          </a:prstGeom>
        </p:spPr>
      </p:pic>
    </p:spTree>
    <p:extLst>
      <p:ext uri="{BB962C8B-B14F-4D97-AF65-F5344CB8AC3E}">
        <p14:creationId xmlns:p14="http://schemas.microsoft.com/office/powerpoint/2010/main" val="12208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must…</a:t>
            </a:r>
            <a:endParaRPr lang="en-GB" dirty="0"/>
          </a:p>
        </p:txBody>
      </p:sp>
      <p:sp>
        <p:nvSpPr>
          <p:cNvPr id="7" name="Text Placeholder 2"/>
          <p:cNvSpPr txBox="1">
            <a:spLocks/>
          </p:cNvSpPr>
          <p:nvPr/>
        </p:nvSpPr>
        <p:spPr>
          <a:xfrm>
            <a:off x="578976" y="1586326"/>
            <a:ext cx="7128197" cy="4536206"/>
          </a:xfrm>
          <a:prstGeom prst="rect">
            <a:avLst/>
          </a:prstGeom>
        </p:spPr>
        <p:txBody>
          <a:bodyPr/>
          <a:lstStyle>
            <a:lvl1pPr marL="0" indent="0" algn="l" defTabSz="914400" rtl="0" eaLnBrk="1" latinLnBrk="0" hangingPunct="1">
              <a:spcBef>
                <a:spcPct val="20000"/>
              </a:spcBef>
              <a:buFontTx/>
              <a:buNone/>
              <a:defRPr sz="2800" kern="1200">
                <a:solidFill>
                  <a:srgbClr val="0079C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50000"/>
              </a:lnSpc>
              <a:buFont typeface="Wingdings" pitchFamily="2" charset="2"/>
              <a:buChar char="§"/>
            </a:pPr>
            <a:r>
              <a:rPr lang="en-GB" altLang="en-US" sz="2400" dirty="0" smtClean="0">
                <a:latin typeface="Frutiga"/>
              </a:rPr>
              <a:t> Be within a care setting</a:t>
            </a:r>
          </a:p>
          <a:p>
            <a:pPr marL="342900" indent="-342900">
              <a:buFont typeface="Wingdings" pitchFamily="2" charset="2"/>
              <a:buChar char="§"/>
            </a:pPr>
            <a:endParaRPr lang="en-GB" altLang="en-US" sz="2400" dirty="0" smtClean="0">
              <a:latin typeface="Frutiga"/>
            </a:endParaRPr>
          </a:p>
          <a:p>
            <a:pPr marL="342900" indent="-342900">
              <a:lnSpc>
                <a:spcPct val="150000"/>
              </a:lnSpc>
              <a:buFont typeface="Wingdings" pitchFamily="2" charset="2"/>
              <a:buChar char="§"/>
            </a:pPr>
            <a:r>
              <a:rPr lang="en-GB" altLang="en-US" sz="2400" dirty="0" smtClean="0">
                <a:latin typeface="Frutiga"/>
              </a:rPr>
              <a:t> Be in practice </a:t>
            </a:r>
          </a:p>
          <a:p>
            <a:pPr marL="342900" indent="-342900">
              <a:buFont typeface="Wingdings" pitchFamily="2" charset="2"/>
              <a:buChar char="§"/>
            </a:pPr>
            <a:endParaRPr lang="en-GB" altLang="en-US" sz="2400" dirty="0" smtClean="0">
              <a:latin typeface="Frutiga"/>
            </a:endParaRPr>
          </a:p>
          <a:p>
            <a:pPr marL="342900" indent="-342900">
              <a:lnSpc>
                <a:spcPct val="150000"/>
              </a:lnSpc>
              <a:buFont typeface="Wingdings" pitchFamily="2" charset="2"/>
              <a:buChar char="§"/>
            </a:pPr>
            <a:r>
              <a:rPr lang="en-GB" altLang="en-US" sz="2400" dirty="0" smtClean="0">
                <a:latin typeface="Frutiga"/>
              </a:rPr>
              <a:t> Involve people who use services, patients</a:t>
            </a:r>
          </a:p>
          <a:p>
            <a:pPr marL="342900" indent="-342900">
              <a:buFont typeface="Wingdings" pitchFamily="2" charset="2"/>
              <a:buChar char="§"/>
            </a:pPr>
            <a:endParaRPr lang="en-GB" altLang="en-US" sz="2400" dirty="0" smtClean="0">
              <a:latin typeface="Frutiga"/>
            </a:endParaRPr>
          </a:p>
          <a:p>
            <a:pPr marL="342900" indent="-342900">
              <a:lnSpc>
                <a:spcPct val="150000"/>
              </a:lnSpc>
              <a:buFont typeface="Wingdings" pitchFamily="2" charset="2"/>
              <a:buChar char="§"/>
            </a:pPr>
            <a:r>
              <a:rPr lang="en-GB" altLang="en-US" sz="2400" dirty="0" smtClean="0">
                <a:latin typeface="Frutiga"/>
              </a:rPr>
              <a:t> Be completed, face to face by an occupationally competent person </a:t>
            </a:r>
          </a:p>
          <a:p>
            <a:endParaRPr lang="en-GB" sz="2000" dirty="0"/>
          </a:p>
        </p:txBody>
      </p:sp>
    </p:spTree>
    <p:extLst>
      <p:ext uri="{BB962C8B-B14F-4D97-AF65-F5344CB8AC3E}">
        <p14:creationId xmlns:p14="http://schemas.microsoft.com/office/powerpoint/2010/main" val="2516078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Skills for Care - Cert Certificat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Skills for Care - Cert Certificate Template</Template>
  <TotalTime>4</TotalTime>
  <Words>665</Words>
  <Application>Microsoft Office PowerPoint</Application>
  <PresentationFormat>On-screen Show (4:3)</PresentationFormat>
  <Paragraphs>99</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Skills for Care - Cert Certificate Template</vt:lpstr>
      <vt:lpstr>The Care Certificate Update</vt:lpstr>
      <vt:lpstr>Background</vt:lpstr>
      <vt:lpstr>The Care Certificate</vt:lpstr>
      <vt:lpstr>Principles</vt:lpstr>
      <vt:lpstr>Standards</vt:lpstr>
      <vt:lpstr>Standards</vt:lpstr>
      <vt:lpstr>Standards continued…</vt:lpstr>
      <vt:lpstr>Standards continued…</vt:lpstr>
      <vt:lpstr>Assessment must…</vt:lpstr>
      <vt:lpstr>Quality assurance</vt:lpstr>
      <vt:lpstr>Free Learning Resources</vt:lpstr>
      <vt:lpstr>Impact upon care</vt:lpstr>
      <vt:lpstr>Find out more (websites)</vt:lpstr>
      <vt:lpstr>PowerPoint Presentation</vt:lpstr>
    </vt:vector>
  </TitlesOfParts>
  <Company>Skills for Care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Dunwell</dc:creator>
  <cp:lastModifiedBy>Helen Webster</cp:lastModifiedBy>
  <cp:revision>39</cp:revision>
  <dcterms:created xsi:type="dcterms:W3CDTF">2015-01-28T08:40:33Z</dcterms:created>
  <dcterms:modified xsi:type="dcterms:W3CDTF">2015-03-16T10:31:13Z</dcterms:modified>
</cp:coreProperties>
</file>