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9" r:id="rId4"/>
    <p:sldMasterId id="2147483704" r:id="rId5"/>
    <p:sldMasterId id="2147483718" r:id="rId6"/>
    <p:sldMasterId id="2147483761" r:id="rId7"/>
    <p:sldMasterId id="2147483777" r:id="rId8"/>
    <p:sldMasterId id="2147483789" r:id="rId9"/>
    <p:sldMasterId id="2147483832" r:id="rId10"/>
  </p:sldMasterIdLst>
  <p:notesMasterIdLst>
    <p:notesMasterId r:id="rId38"/>
  </p:notesMasterIdLst>
  <p:handoutMasterIdLst>
    <p:handoutMasterId r:id="rId39"/>
  </p:handoutMasterIdLst>
  <p:sldIdLst>
    <p:sldId id="256" r:id="rId11"/>
    <p:sldId id="298" r:id="rId12"/>
    <p:sldId id="259" r:id="rId13"/>
    <p:sldId id="263" r:id="rId14"/>
    <p:sldId id="265" r:id="rId15"/>
    <p:sldId id="267" r:id="rId16"/>
    <p:sldId id="268" r:id="rId17"/>
    <p:sldId id="269" r:id="rId18"/>
    <p:sldId id="270" r:id="rId19"/>
    <p:sldId id="271" r:id="rId20"/>
    <p:sldId id="273" r:id="rId21"/>
    <p:sldId id="283" r:id="rId22"/>
    <p:sldId id="284" r:id="rId23"/>
    <p:sldId id="285" r:id="rId24"/>
    <p:sldId id="286" r:id="rId25"/>
    <p:sldId id="309" r:id="rId26"/>
    <p:sldId id="303" r:id="rId27"/>
    <p:sldId id="304" r:id="rId28"/>
    <p:sldId id="305" r:id="rId29"/>
    <p:sldId id="306" r:id="rId30"/>
    <p:sldId id="292" r:id="rId31"/>
    <p:sldId id="310" r:id="rId32"/>
    <p:sldId id="311" r:id="rId33"/>
    <p:sldId id="294" r:id="rId34"/>
    <p:sldId id="295" r:id="rId35"/>
    <p:sldId id="297" r:id="rId36"/>
    <p:sldId id="275" r:id="rId37"/>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8D0"/>
    <a:srgbClr val="FDE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9731" autoAdjust="0"/>
  </p:normalViewPr>
  <p:slideViewPr>
    <p:cSldViewPr>
      <p:cViewPr>
        <p:scale>
          <a:sx n="93" d="100"/>
          <a:sy n="93" d="100"/>
        </p:scale>
        <p:origin x="-696" y="13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FAEBE-C102-45DD-998A-04DE854CF19E}"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GB"/>
        </a:p>
      </dgm:t>
    </dgm:pt>
    <dgm:pt modelId="{31D07629-5EA1-4E3E-B4FF-CC9ED8233951}">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smtClean="0">
              <a:solidFill>
                <a:schemeClr val="bg1"/>
              </a:solidFill>
            </a:rPr>
            <a:t>New directorates </a:t>
          </a:r>
          <a:r>
            <a:rPr lang="en-GB" sz="1600" dirty="0" smtClean="0">
              <a:solidFill>
                <a:schemeClr val="bg1"/>
              </a:solidFill>
            </a:rPr>
            <a:t>create</a:t>
          </a:r>
        </a:p>
        <a:p>
          <a:pPr rtl="0"/>
          <a:r>
            <a:rPr lang="en-GB" sz="1600" dirty="0" smtClean="0">
              <a:solidFill>
                <a:schemeClr val="bg1"/>
              </a:solidFill>
            </a:rPr>
            <a:t>April 2014</a:t>
          </a:r>
          <a:endParaRPr lang="en-GB" sz="1600" dirty="0">
            <a:solidFill>
              <a:schemeClr val="bg1"/>
            </a:solidFill>
          </a:endParaRPr>
        </a:p>
      </dgm:t>
    </dgm:pt>
    <dgm:pt modelId="{2F13D0FF-5135-42A4-B4DB-DF6F5DACC83D}" type="parTrans" cxnId="{66E0255B-CD38-42F7-B4F0-5517084CAB52}">
      <dgm:prSet/>
      <dgm:spPr/>
      <dgm:t>
        <a:bodyPr/>
        <a:lstStyle/>
        <a:p>
          <a:endParaRPr lang="en-GB"/>
        </a:p>
      </dgm:t>
    </dgm:pt>
    <dgm:pt modelId="{F7A38DDB-4558-4F1B-AA04-0862F0191AE1}" type="sibTrans" cxnId="{66E0255B-CD38-42F7-B4F0-5517084CAB52}">
      <dgm:prSet/>
      <dgm:spPr/>
      <dgm:t>
        <a:bodyPr/>
        <a:lstStyle/>
        <a:p>
          <a:endParaRPr lang="en-GB"/>
        </a:p>
      </dgm:t>
    </dgm:pt>
    <dgm:pt modelId="{C879D7EE-12F8-4C8D-BACC-6250FB6991FE}">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Wave inspections</a:t>
          </a:r>
        </a:p>
        <a:p>
          <a:pPr rtl="0"/>
          <a:r>
            <a:rPr lang="en-GB" sz="1600" dirty="0" smtClean="0">
              <a:solidFill>
                <a:schemeClr val="bg1"/>
              </a:solidFill>
            </a:rPr>
            <a:t>***</a:t>
          </a:r>
        </a:p>
        <a:p>
          <a:pPr rtl="0"/>
          <a:r>
            <a:rPr lang="en-GB" sz="1600" dirty="0" smtClean="0">
              <a:solidFill>
                <a:schemeClr val="bg1"/>
              </a:solidFill>
            </a:rPr>
            <a:t>Co-production groups/ task and finish groups/ roundtable groups</a:t>
          </a:r>
        </a:p>
        <a:p>
          <a:pPr rtl="0"/>
          <a:r>
            <a:rPr lang="en-GB" sz="1600" dirty="0" smtClean="0">
              <a:solidFill>
                <a:schemeClr val="bg1"/>
              </a:solidFill>
            </a:rPr>
            <a:t>***</a:t>
          </a:r>
        </a:p>
        <a:p>
          <a:pPr rtl="0"/>
          <a:r>
            <a:rPr lang="en-GB" sz="1600" dirty="0" smtClean="0">
              <a:solidFill>
                <a:schemeClr val="bg1"/>
              </a:solidFill>
            </a:rPr>
            <a:t>Public steering groups/focus groups</a:t>
          </a:r>
        </a:p>
        <a:p>
          <a:pPr rtl="0"/>
          <a:r>
            <a:rPr lang="en-GB" sz="1600" dirty="0" smtClean="0">
              <a:solidFill>
                <a:schemeClr val="bg1"/>
              </a:solidFill>
            </a:rPr>
            <a:t>***</a:t>
          </a:r>
        </a:p>
        <a:p>
          <a:pPr rtl="0"/>
          <a:r>
            <a:rPr lang="en-GB" sz="1600" dirty="0" smtClean="0">
              <a:solidFill>
                <a:schemeClr val="bg1"/>
              </a:solidFill>
            </a:rPr>
            <a:t>Provider and public online communities</a:t>
          </a:r>
        </a:p>
      </dgm:t>
    </dgm:pt>
    <dgm:pt modelId="{061EC358-2239-472B-B16E-2CC4C5CA73E8}" type="parTrans" cxnId="{621CCD31-120A-4F33-BE03-CB4167B113C3}">
      <dgm:prSet/>
      <dgm:spPr/>
      <dgm:t>
        <a:bodyPr/>
        <a:lstStyle/>
        <a:p>
          <a:endParaRPr lang="en-GB"/>
        </a:p>
      </dgm:t>
    </dgm:pt>
    <dgm:pt modelId="{3F05760F-9BCE-43B8-BE6F-AB6B877B61FE}" type="sibTrans" cxnId="{621CCD31-120A-4F33-BE03-CB4167B113C3}">
      <dgm:prSet/>
      <dgm:spPr/>
      <dgm:t>
        <a:bodyPr/>
        <a:lstStyle/>
        <a:p>
          <a:endParaRPr lang="en-GB"/>
        </a:p>
      </dgm:t>
    </dgm:pt>
    <dgm:pt modelId="{75E7228F-590F-4705-9612-42718D987367}">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Provider handbook consultations</a:t>
          </a:r>
          <a:endParaRPr lang="en-GB" sz="1600" dirty="0">
            <a:solidFill>
              <a:schemeClr val="bg1"/>
            </a:solidFill>
          </a:endParaRPr>
        </a:p>
      </dgm:t>
    </dgm:pt>
    <dgm:pt modelId="{9045FDF0-7C35-43B9-BD30-8A4065435883}" type="parTrans" cxnId="{82F6575D-EFF0-455F-9F92-165717A04D06}">
      <dgm:prSet/>
      <dgm:spPr/>
      <dgm:t>
        <a:bodyPr/>
        <a:lstStyle/>
        <a:p>
          <a:endParaRPr lang="en-GB"/>
        </a:p>
      </dgm:t>
    </dgm:pt>
    <dgm:pt modelId="{45D215B7-E717-480C-848B-1A847EC14F7A}" type="sibTrans" cxnId="{82F6575D-EFF0-455F-9F92-165717A04D06}">
      <dgm:prSet/>
      <dgm:spPr/>
      <dgm:t>
        <a:bodyPr/>
        <a:lstStyle/>
        <a:p>
          <a:endParaRPr lang="en-GB"/>
        </a:p>
      </dgm:t>
    </dgm:pt>
    <dgm:pt modelId="{0BD5DB97-317B-4E55-BBA3-E6ED3B46EBC8}">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i="1" dirty="0" smtClean="0">
              <a:solidFill>
                <a:schemeClr val="bg1"/>
              </a:solidFill>
            </a:rPr>
            <a:t>A New Start </a:t>
          </a:r>
        </a:p>
        <a:p>
          <a:pPr rtl="0"/>
          <a:r>
            <a:rPr lang="en-GB" sz="1600" dirty="0" smtClean="0">
              <a:solidFill>
                <a:schemeClr val="bg1"/>
              </a:solidFill>
            </a:rPr>
            <a:t>June 2013</a:t>
          </a:r>
          <a:endParaRPr lang="en-GB" sz="1600" dirty="0">
            <a:solidFill>
              <a:schemeClr val="bg1"/>
            </a:solidFill>
          </a:endParaRPr>
        </a:p>
      </dgm:t>
    </dgm:pt>
    <dgm:pt modelId="{AD5040D3-8B23-4F6F-8436-079EBEC1EA5F}" type="parTrans" cxnId="{3B3E6F82-64D8-4924-92B5-DEFAACDD35D1}">
      <dgm:prSet/>
      <dgm:spPr/>
      <dgm:t>
        <a:bodyPr/>
        <a:lstStyle/>
        <a:p>
          <a:endParaRPr lang="en-GB"/>
        </a:p>
      </dgm:t>
    </dgm:pt>
    <dgm:pt modelId="{F7189BC7-6099-4473-ADF8-DF6D844C1591}" type="sibTrans" cxnId="{3B3E6F82-64D8-4924-92B5-DEFAACDD35D1}">
      <dgm:prSet/>
      <dgm:spPr/>
      <dgm:t>
        <a:bodyPr/>
        <a:lstStyle/>
        <a:p>
          <a:endParaRPr lang="en-GB"/>
        </a:p>
      </dgm:t>
    </dgm:pt>
    <dgm:pt modelId="{18F5B774-78A2-453A-ACED-FFFEE53307FA}">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Signposting documents</a:t>
          </a:r>
          <a:endParaRPr lang="en-GB" sz="1600" dirty="0">
            <a:solidFill>
              <a:schemeClr val="bg1"/>
            </a:solidFill>
          </a:endParaRPr>
        </a:p>
      </dgm:t>
    </dgm:pt>
    <dgm:pt modelId="{08449179-039E-4BB7-921F-0A95766A5DEE}" type="parTrans" cxnId="{B8C9E152-4240-4154-8527-8B88E29752E9}">
      <dgm:prSet/>
      <dgm:spPr/>
      <dgm:t>
        <a:bodyPr/>
        <a:lstStyle/>
        <a:p>
          <a:endParaRPr lang="en-GB"/>
        </a:p>
      </dgm:t>
    </dgm:pt>
    <dgm:pt modelId="{0D8208AC-C3C5-40EA-BE55-EE92C7FB6458}" type="sibTrans" cxnId="{B8C9E152-4240-4154-8527-8B88E29752E9}">
      <dgm:prSet/>
      <dgm:spPr/>
      <dgm:t>
        <a:bodyPr/>
        <a:lstStyle/>
        <a:p>
          <a:endParaRPr lang="en-GB"/>
        </a:p>
      </dgm:t>
    </dgm:pt>
    <dgm:pt modelId="{771D56E6-C51E-466C-BB55-E9B09A3EB8D1}" type="pres">
      <dgm:prSet presAssocID="{C80FAEBE-C102-45DD-998A-04DE854CF19E}" presName="CompostProcess" presStyleCnt="0">
        <dgm:presLayoutVars>
          <dgm:dir/>
          <dgm:resizeHandles val="exact"/>
        </dgm:presLayoutVars>
      </dgm:prSet>
      <dgm:spPr/>
      <dgm:t>
        <a:bodyPr/>
        <a:lstStyle/>
        <a:p>
          <a:endParaRPr lang="en-GB"/>
        </a:p>
      </dgm:t>
    </dgm:pt>
    <dgm:pt modelId="{3D717E20-805E-48CA-B87E-94F54357999D}" type="pres">
      <dgm:prSet presAssocID="{C80FAEBE-C102-45DD-998A-04DE854CF19E}" presName="arrow" presStyleLbl="bgShp" presStyleIdx="0" presStyleCnt="1"/>
      <dgm:spPr>
        <a:solidFill>
          <a:schemeClr val="bg1">
            <a:lumMod val="50000"/>
          </a:schemeClr>
        </a:solidFill>
      </dgm:spPr>
    </dgm:pt>
    <dgm:pt modelId="{23420F17-C8F4-4D38-8D5A-C64997E28045}" type="pres">
      <dgm:prSet presAssocID="{C80FAEBE-C102-45DD-998A-04DE854CF19E}" presName="linearProcess" presStyleCnt="0"/>
      <dgm:spPr/>
    </dgm:pt>
    <dgm:pt modelId="{00D7B340-1295-44C8-B5C3-4AD6783D9B8F}" type="pres">
      <dgm:prSet presAssocID="{0BD5DB97-317B-4E55-BBA3-E6ED3B46EBC8}" presName="textNode" presStyleLbl="node1" presStyleIdx="0" presStyleCnt="5" custScaleX="70428" custLinFactX="1418" custLinFactNeighborX="100000" custLinFactNeighborY="-1915">
        <dgm:presLayoutVars>
          <dgm:bulletEnabled val="1"/>
        </dgm:presLayoutVars>
      </dgm:prSet>
      <dgm:spPr/>
      <dgm:t>
        <a:bodyPr/>
        <a:lstStyle/>
        <a:p>
          <a:endParaRPr lang="en-GB"/>
        </a:p>
      </dgm:t>
    </dgm:pt>
    <dgm:pt modelId="{296BEAF4-B2F3-422C-A9D1-BA205DCD4446}" type="pres">
      <dgm:prSet presAssocID="{F7189BC7-6099-4473-ADF8-DF6D844C1591}" presName="sibTrans" presStyleCnt="0"/>
      <dgm:spPr/>
    </dgm:pt>
    <dgm:pt modelId="{28124234-0C85-4ED6-8D6B-72590E70CA75}" type="pres">
      <dgm:prSet presAssocID="{18F5B774-78A2-453A-ACED-FFFEE53307FA}" presName="textNode" presStyleLbl="node1" presStyleIdx="1" presStyleCnt="5" custScaleX="85994" custLinFactX="430" custLinFactNeighborX="100000" custLinFactNeighborY="-1915">
        <dgm:presLayoutVars>
          <dgm:bulletEnabled val="1"/>
        </dgm:presLayoutVars>
      </dgm:prSet>
      <dgm:spPr/>
      <dgm:t>
        <a:bodyPr/>
        <a:lstStyle/>
        <a:p>
          <a:endParaRPr lang="en-GB"/>
        </a:p>
      </dgm:t>
    </dgm:pt>
    <dgm:pt modelId="{04329702-B01E-422E-9F4C-3B118EE6B9EB}" type="pres">
      <dgm:prSet presAssocID="{0D8208AC-C3C5-40EA-BE55-EE92C7FB6458}" presName="sibTrans" presStyleCnt="0"/>
      <dgm:spPr/>
    </dgm:pt>
    <dgm:pt modelId="{9B4FE81E-91F0-40D9-91D2-3158B58DE4CF}" type="pres">
      <dgm:prSet presAssocID="{31D07629-5EA1-4E3E-B4FF-CC9ED8233951}" presName="textNode" presStyleLbl="node1" presStyleIdx="2" presStyleCnt="5" custScaleX="89697" custLinFactX="1440" custLinFactNeighborX="100000" custLinFactNeighborY="-1915">
        <dgm:presLayoutVars>
          <dgm:bulletEnabled val="1"/>
        </dgm:presLayoutVars>
      </dgm:prSet>
      <dgm:spPr/>
      <dgm:t>
        <a:bodyPr/>
        <a:lstStyle/>
        <a:p>
          <a:endParaRPr lang="en-GB"/>
        </a:p>
      </dgm:t>
    </dgm:pt>
    <dgm:pt modelId="{4ABF978D-29A9-4848-A0BD-15994BED13A5}" type="pres">
      <dgm:prSet presAssocID="{F7A38DDB-4558-4F1B-AA04-0862F0191AE1}" presName="sibTrans" presStyleCnt="0"/>
      <dgm:spPr/>
    </dgm:pt>
    <dgm:pt modelId="{F225E1C2-7498-4F5D-AE38-2A6E2A79F94F}" type="pres">
      <dgm:prSet presAssocID="{C879D7EE-12F8-4C8D-BACC-6250FB6991FE}" presName="textNode" presStyleLbl="node1" presStyleIdx="3" presStyleCnt="5" custScaleX="140917" custScaleY="204608" custLinFactNeighborX="62066" custLinFactNeighborY="-1205">
        <dgm:presLayoutVars>
          <dgm:bulletEnabled val="1"/>
        </dgm:presLayoutVars>
      </dgm:prSet>
      <dgm:spPr/>
      <dgm:t>
        <a:bodyPr/>
        <a:lstStyle/>
        <a:p>
          <a:endParaRPr lang="en-GB"/>
        </a:p>
      </dgm:t>
    </dgm:pt>
    <dgm:pt modelId="{CB077A70-5340-4A34-88A2-0EBA09A705B5}" type="pres">
      <dgm:prSet presAssocID="{3F05760F-9BCE-43B8-BE6F-AB6B877B61FE}" presName="sibTrans" presStyleCnt="0"/>
      <dgm:spPr/>
    </dgm:pt>
    <dgm:pt modelId="{95C56BDF-08E7-417F-81AE-1E19AAFF7748}" type="pres">
      <dgm:prSet presAssocID="{75E7228F-590F-4705-9612-42718D987367}" presName="textNode" presStyleLbl="node1" presStyleIdx="4" presStyleCnt="5" custScaleX="95957" custLinFactNeighborX="12489" custLinFactNeighborY="-1598">
        <dgm:presLayoutVars>
          <dgm:bulletEnabled val="1"/>
        </dgm:presLayoutVars>
      </dgm:prSet>
      <dgm:spPr/>
      <dgm:t>
        <a:bodyPr/>
        <a:lstStyle/>
        <a:p>
          <a:endParaRPr lang="en-GB"/>
        </a:p>
      </dgm:t>
    </dgm:pt>
  </dgm:ptLst>
  <dgm:cxnLst>
    <dgm:cxn modelId="{FCACEC52-E382-4251-9C81-4007287DADB0}" type="presOf" srcId="{75E7228F-590F-4705-9612-42718D987367}" destId="{95C56BDF-08E7-417F-81AE-1E19AAFF7748}" srcOrd="0" destOrd="0" presId="urn:microsoft.com/office/officeart/2005/8/layout/hProcess9"/>
    <dgm:cxn modelId="{66E0255B-CD38-42F7-B4F0-5517084CAB52}" srcId="{C80FAEBE-C102-45DD-998A-04DE854CF19E}" destId="{31D07629-5EA1-4E3E-B4FF-CC9ED8233951}" srcOrd="2" destOrd="0" parTransId="{2F13D0FF-5135-42A4-B4DB-DF6F5DACC83D}" sibTransId="{F7A38DDB-4558-4F1B-AA04-0862F0191AE1}"/>
    <dgm:cxn modelId="{9560D186-0E7A-4944-A6B9-6F5B2F338440}" type="presOf" srcId="{C879D7EE-12F8-4C8D-BACC-6250FB6991FE}" destId="{F225E1C2-7498-4F5D-AE38-2A6E2A79F94F}" srcOrd="0" destOrd="0" presId="urn:microsoft.com/office/officeart/2005/8/layout/hProcess9"/>
    <dgm:cxn modelId="{6715EBCD-797A-4DD7-AE84-F5B3CA8852CF}" type="presOf" srcId="{0BD5DB97-317B-4E55-BBA3-E6ED3B46EBC8}" destId="{00D7B340-1295-44C8-B5C3-4AD6783D9B8F}" srcOrd="0" destOrd="0" presId="urn:microsoft.com/office/officeart/2005/8/layout/hProcess9"/>
    <dgm:cxn modelId="{3B3E6F82-64D8-4924-92B5-DEFAACDD35D1}" srcId="{C80FAEBE-C102-45DD-998A-04DE854CF19E}" destId="{0BD5DB97-317B-4E55-BBA3-E6ED3B46EBC8}" srcOrd="0" destOrd="0" parTransId="{AD5040D3-8B23-4F6F-8436-079EBEC1EA5F}" sibTransId="{F7189BC7-6099-4473-ADF8-DF6D844C1591}"/>
    <dgm:cxn modelId="{007C80DD-0D17-4A3A-AA36-7B04790F9874}" type="presOf" srcId="{31D07629-5EA1-4E3E-B4FF-CC9ED8233951}" destId="{9B4FE81E-91F0-40D9-91D2-3158B58DE4CF}" srcOrd="0" destOrd="0" presId="urn:microsoft.com/office/officeart/2005/8/layout/hProcess9"/>
    <dgm:cxn modelId="{82F6575D-EFF0-455F-9F92-165717A04D06}" srcId="{C80FAEBE-C102-45DD-998A-04DE854CF19E}" destId="{75E7228F-590F-4705-9612-42718D987367}" srcOrd="4" destOrd="0" parTransId="{9045FDF0-7C35-43B9-BD30-8A4065435883}" sibTransId="{45D215B7-E717-480C-848B-1A847EC14F7A}"/>
    <dgm:cxn modelId="{E1C33329-3024-477D-ABD4-34B21FD910DF}" type="presOf" srcId="{18F5B774-78A2-453A-ACED-FFFEE53307FA}" destId="{28124234-0C85-4ED6-8D6B-72590E70CA75}" srcOrd="0" destOrd="0" presId="urn:microsoft.com/office/officeart/2005/8/layout/hProcess9"/>
    <dgm:cxn modelId="{B8C9E152-4240-4154-8527-8B88E29752E9}" srcId="{C80FAEBE-C102-45DD-998A-04DE854CF19E}" destId="{18F5B774-78A2-453A-ACED-FFFEE53307FA}" srcOrd="1" destOrd="0" parTransId="{08449179-039E-4BB7-921F-0A95766A5DEE}" sibTransId="{0D8208AC-C3C5-40EA-BE55-EE92C7FB6458}"/>
    <dgm:cxn modelId="{64A58AC6-B772-4790-97F0-24B131E93E4D}" type="presOf" srcId="{C80FAEBE-C102-45DD-998A-04DE854CF19E}" destId="{771D56E6-C51E-466C-BB55-E9B09A3EB8D1}" srcOrd="0" destOrd="0" presId="urn:microsoft.com/office/officeart/2005/8/layout/hProcess9"/>
    <dgm:cxn modelId="{621CCD31-120A-4F33-BE03-CB4167B113C3}" srcId="{C80FAEBE-C102-45DD-998A-04DE854CF19E}" destId="{C879D7EE-12F8-4C8D-BACC-6250FB6991FE}" srcOrd="3" destOrd="0" parTransId="{061EC358-2239-472B-B16E-2CC4C5CA73E8}" sibTransId="{3F05760F-9BCE-43B8-BE6F-AB6B877B61FE}"/>
    <dgm:cxn modelId="{CD1A7095-AC15-4E13-A902-0A8DDFB20AC8}" type="presParOf" srcId="{771D56E6-C51E-466C-BB55-E9B09A3EB8D1}" destId="{3D717E20-805E-48CA-B87E-94F54357999D}" srcOrd="0" destOrd="0" presId="urn:microsoft.com/office/officeart/2005/8/layout/hProcess9"/>
    <dgm:cxn modelId="{03C6BB68-C53A-4C77-9167-F2A00AACBB2A}" type="presParOf" srcId="{771D56E6-C51E-466C-BB55-E9B09A3EB8D1}" destId="{23420F17-C8F4-4D38-8D5A-C64997E28045}" srcOrd="1" destOrd="0" presId="urn:microsoft.com/office/officeart/2005/8/layout/hProcess9"/>
    <dgm:cxn modelId="{BD4F5EA5-3B7B-44A8-B240-BFC078F110B7}" type="presParOf" srcId="{23420F17-C8F4-4D38-8D5A-C64997E28045}" destId="{00D7B340-1295-44C8-B5C3-4AD6783D9B8F}" srcOrd="0" destOrd="0" presId="urn:microsoft.com/office/officeart/2005/8/layout/hProcess9"/>
    <dgm:cxn modelId="{D7042B32-B01D-4593-ACCA-9CF6F35C1A4E}" type="presParOf" srcId="{23420F17-C8F4-4D38-8D5A-C64997E28045}" destId="{296BEAF4-B2F3-422C-A9D1-BA205DCD4446}" srcOrd="1" destOrd="0" presId="urn:microsoft.com/office/officeart/2005/8/layout/hProcess9"/>
    <dgm:cxn modelId="{EA110C78-0643-48C1-A830-170E18EB2CBC}" type="presParOf" srcId="{23420F17-C8F4-4D38-8D5A-C64997E28045}" destId="{28124234-0C85-4ED6-8D6B-72590E70CA75}" srcOrd="2" destOrd="0" presId="urn:microsoft.com/office/officeart/2005/8/layout/hProcess9"/>
    <dgm:cxn modelId="{AED0AD23-64B8-4B6D-AED9-A6E84CFBCD1F}" type="presParOf" srcId="{23420F17-C8F4-4D38-8D5A-C64997E28045}" destId="{04329702-B01E-422E-9F4C-3B118EE6B9EB}" srcOrd="3" destOrd="0" presId="urn:microsoft.com/office/officeart/2005/8/layout/hProcess9"/>
    <dgm:cxn modelId="{9165AF63-7FD3-4A65-8F69-27D7E007ACA2}" type="presParOf" srcId="{23420F17-C8F4-4D38-8D5A-C64997E28045}" destId="{9B4FE81E-91F0-40D9-91D2-3158B58DE4CF}" srcOrd="4" destOrd="0" presId="urn:microsoft.com/office/officeart/2005/8/layout/hProcess9"/>
    <dgm:cxn modelId="{C145CE85-6D84-4344-8241-9993BC430406}" type="presParOf" srcId="{23420F17-C8F4-4D38-8D5A-C64997E28045}" destId="{4ABF978D-29A9-4848-A0BD-15994BED13A5}" srcOrd="5" destOrd="0" presId="urn:microsoft.com/office/officeart/2005/8/layout/hProcess9"/>
    <dgm:cxn modelId="{118C39B7-EF6D-48A7-BA76-A1E5CB1FEB6B}" type="presParOf" srcId="{23420F17-C8F4-4D38-8D5A-C64997E28045}" destId="{F225E1C2-7498-4F5D-AE38-2A6E2A79F94F}" srcOrd="6" destOrd="0" presId="urn:microsoft.com/office/officeart/2005/8/layout/hProcess9"/>
    <dgm:cxn modelId="{7B3096F4-1578-4AA8-B4CA-824E93BFD7CB}" type="presParOf" srcId="{23420F17-C8F4-4D38-8D5A-C64997E28045}" destId="{CB077A70-5340-4A34-88A2-0EBA09A705B5}" srcOrd="7" destOrd="0" presId="urn:microsoft.com/office/officeart/2005/8/layout/hProcess9"/>
    <dgm:cxn modelId="{2C838265-AEB9-46D0-A912-D5E2342C7A14}" type="presParOf" srcId="{23420F17-C8F4-4D38-8D5A-C64997E28045}" destId="{95C56BDF-08E7-417F-81AE-1E19AAFF77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80FAEBE-C102-45DD-998A-04DE854CF19E}"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GB"/>
        </a:p>
      </dgm:t>
    </dgm:pt>
    <dgm:pt modelId="{1F61E454-E3A7-42CD-AB14-585EC39F4F49}">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KLOES and Ratings published</a:t>
          </a:r>
          <a:endParaRPr lang="en-GB" sz="1600" dirty="0">
            <a:solidFill>
              <a:schemeClr val="bg1"/>
            </a:solidFill>
          </a:endParaRPr>
        </a:p>
      </dgm:t>
    </dgm:pt>
    <dgm:pt modelId="{BC78EFF2-3D93-43AE-A574-535C601350C8}" type="parTrans" cxnId="{4E7BB062-D64B-40EF-A5DD-EF7ED3142D38}">
      <dgm:prSet/>
      <dgm:spPr/>
      <dgm:t>
        <a:bodyPr/>
        <a:lstStyle/>
        <a:p>
          <a:endParaRPr lang="en-GB"/>
        </a:p>
      </dgm:t>
    </dgm:pt>
    <dgm:pt modelId="{1C89B3BE-2C5F-4974-B00B-F6507F046FE5}" type="sibTrans" cxnId="{4E7BB062-D64B-40EF-A5DD-EF7ED3142D38}">
      <dgm:prSet/>
      <dgm:spPr/>
      <dgm:t>
        <a:bodyPr/>
        <a:lstStyle/>
        <a:p>
          <a:endParaRPr lang="en-GB"/>
        </a:p>
      </dgm:t>
    </dgm:pt>
    <dgm:pt modelId="{31D07629-5EA1-4E3E-B4FF-CC9ED8233951}">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New approach inspections rolled out</a:t>
          </a:r>
          <a:endParaRPr lang="en-GB" sz="1600" dirty="0">
            <a:solidFill>
              <a:schemeClr val="bg1"/>
            </a:solidFill>
          </a:endParaRPr>
        </a:p>
      </dgm:t>
    </dgm:pt>
    <dgm:pt modelId="{2F13D0FF-5135-42A4-B4DB-DF6F5DACC83D}" type="parTrans" cxnId="{66E0255B-CD38-42F7-B4F0-5517084CAB52}">
      <dgm:prSet/>
      <dgm:spPr/>
      <dgm:t>
        <a:bodyPr/>
        <a:lstStyle/>
        <a:p>
          <a:endParaRPr lang="en-GB"/>
        </a:p>
      </dgm:t>
    </dgm:pt>
    <dgm:pt modelId="{F7A38DDB-4558-4F1B-AA04-0862F0191AE1}" type="sibTrans" cxnId="{66E0255B-CD38-42F7-B4F0-5517084CAB52}">
      <dgm:prSet/>
      <dgm:spPr/>
      <dgm:t>
        <a:bodyPr/>
        <a:lstStyle/>
        <a:p>
          <a:endParaRPr lang="en-GB"/>
        </a:p>
      </dgm:t>
    </dgm:pt>
    <dgm:pt modelId="{C879D7EE-12F8-4C8D-BACC-6250FB6991FE}">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New regulations including Fit and Proper Person and</a:t>
          </a:r>
        </a:p>
        <a:p>
          <a:pPr rtl="0"/>
          <a:r>
            <a:rPr lang="en-GB" sz="1600" dirty="0" smtClean="0">
              <a:solidFill>
                <a:schemeClr val="bg1"/>
              </a:solidFill>
            </a:rPr>
            <a:t>Duty of Candour</a:t>
          </a:r>
        </a:p>
        <a:p>
          <a:pPr rtl="0"/>
          <a:r>
            <a:rPr lang="en-GB" sz="1600" dirty="0" smtClean="0">
              <a:solidFill>
                <a:schemeClr val="bg1"/>
              </a:solidFill>
            </a:rPr>
            <a:t>introduced</a:t>
          </a:r>
        </a:p>
        <a:p>
          <a:pPr rtl="0"/>
          <a:r>
            <a:rPr lang="en-GB" sz="1600" dirty="0" smtClean="0">
              <a:solidFill>
                <a:schemeClr val="bg1"/>
              </a:solidFill>
            </a:rPr>
            <a:t> April 2015</a:t>
          </a:r>
        </a:p>
      </dgm:t>
    </dgm:pt>
    <dgm:pt modelId="{061EC358-2239-472B-B16E-2CC4C5CA73E8}" type="parTrans" cxnId="{621CCD31-120A-4F33-BE03-CB4167B113C3}">
      <dgm:prSet/>
      <dgm:spPr/>
      <dgm:t>
        <a:bodyPr/>
        <a:lstStyle/>
        <a:p>
          <a:endParaRPr lang="en-GB"/>
        </a:p>
      </dgm:t>
    </dgm:pt>
    <dgm:pt modelId="{3F05760F-9BCE-43B8-BE6F-AB6B877B61FE}" type="sibTrans" cxnId="{621CCD31-120A-4F33-BE03-CB4167B113C3}">
      <dgm:prSet/>
      <dgm:spPr/>
      <dgm:t>
        <a:bodyPr/>
        <a:lstStyle/>
        <a:p>
          <a:endParaRPr lang="en-GB"/>
        </a:p>
      </dgm:t>
    </dgm:pt>
    <dgm:pt modelId="{75E7228F-590F-4705-9612-42718D987367}">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All services rated  </a:t>
          </a:r>
          <a:endParaRPr lang="en-GB" sz="1600" dirty="0">
            <a:solidFill>
              <a:schemeClr val="bg1"/>
            </a:solidFill>
          </a:endParaRPr>
        </a:p>
      </dgm:t>
    </dgm:pt>
    <dgm:pt modelId="{9045FDF0-7C35-43B9-BD30-8A4065435883}" type="parTrans" cxnId="{82F6575D-EFF0-455F-9F92-165717A04D06}">
      <dgm:prSet/>
      <dgm:spPr/>
      <dgm:t>
        <a:bodyPr/>
        <a:lstStyle/>
        <a:p>
          <a:endParaRPr lang="en-GB"/>
        </a:p>
      </dgm:t>
    </dgm:pt>
    <dgm:pt modelId="{45D215B7-E717-480C-848B-1A847EC14F7A}" type="sibTrans" cxnId="{82F6575D-EFF0-455F-9F92-165717A04D06}">
      <dgm:prSet/>
      <dgm:spPr/>
      <dgm:t>
        <a:bodyPr/>
        <a:lstStyle/>
        <a:p>
          <a:endParaRPr lang="en-GB"/>
        </a:p>
      </dgm:t>
    </dgm:pt>
    <dgm:pt modelId="{BC6D85E0-D842-4139-87DD-33F48F1FDFE3}">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i="1" dirty="0" smtClean="0">
              <a:solidFill>
                <a:schemeClr val="bg1"/>
              </a:solidFill>
            </a:rPr>
            <a:t>State of Care</a:t>
          </a:r>
        </a:p>
        <a:p>
          <a:pPr rtl="0"/>
          <a:r>
            <a:rPr lang="en-GB" sz="1600" dirty="0" smtClean="0">
              <a:solidFill>
                <a:schemeClr val="bg1"/>
              </a:solidFill>
            </a:rPr>
            <a:t> </a:t>
          </a:r>
          <a:r>
            <a:rPr lang="en-GB" sz="1600" i="0" dirty="0" smtClean="0">
              <a:solidFill>
                <a:schemeClr val="bg1"/>
              </a:solidFill>
            </a:rPr>
            <a:t>October 2014</a:t>
          </a:r>
          <a:endParaRPr lang="en-GB" sz="1600" dirty="0">
            <a:solidFill>
              <a:schemeClr val="bg1"/>
            </a:solidFill>
          </a:endParaRPr>
        </a:p>
      </dgm:t>
    </dgm:pt>
    <dgm:pt modelId="{873C63D9-D3DB-44B9-9400-6A21A354EFCB}" type="parTrans" cxnId="{37BF5FE8-862A-4D04-954F-425C72E0663B}">
      <dgm:prSet/>
      <dgm:spPr/>
      <dgm:t>
        <a:bodyPr/>
        <a:lstStyle/>
        <a:p>
          <a:endParaRPr lang="en-GB"/>
        </a:p>
      </dgm:t>
    </dgm:pt>
    <dgm:pt modelId="{9C5B9D61-685F-4A1F-BDB5-0AAA73E1ABB4}" type="sibTrans" cxnId="{37BF5FE8-862A-4D04-954F-425C72E0663B}">
      <dgm:prSet/>
      <dgm:spPr/>
      <dgm:t>
        <a:bodyPr/>
        <a:lstStyle/>
        <a:p>
          <a:endParaRPr lang="en-GB"/>
        </a:p>
      </dgm:t>
    </dgm:pt>
    <dgm:pt modelId="{771D56E6-C51E-466C-BB55-E9B09A3EB8D1}" type="pres">
      <dgm:prSet presAssocID="{C80FAEBE-C102-45DD-998A-04DE854CF19E}" presName="CompostProcess" presStyleCnt="0">
        <dgm:presLayoutVars>
          <dgm:dir/>
          <dgm:resizeHandles val="exact"/>
        </dgm:presLayoutVars>
      </dgm:prSet>
      <dgm:spPr/>
      <dgm:t>
        <a:bodyPr/>
        <a:lstStyle/>
        <a:p>
          <a:endParaRPr lang="en-GB"/>
        </a:p>
      </dgm:t>
    </dgm:pt>
    <dgm:pt modelId="{3D717E20-805E-48CA-B87E-94F54357999D}" type="pres">
      <dgm:prSet presAssocID="{C80FAEBE-C102-45DD-998A-04DE854CF19E}" presName="arrow" presStyleLbl="bgShp" presStyleIdx="0" presStyleCnt="1"/>
      <dgm:spPr>
        <a:solidFill>
          <a:schemeClr val="bg1">
            <a:lumMod val="50000"/>
          </a:schemeClr>
        </a:solidFill>
      </dgm:spPr>
    </dgm:pt>
    <dgm:pt modelId="{23420F17-C8F4-4D38-8D5A-C64997E28045}" type="pres">
      <dgm:prSet presAssocID="{C80FAEBE-C102-45DD-998A-04DE854CF19E}" presName="linearProcess" presStyleCnt="0"/>
      <dgm:spPr/>
    </dgm:pt>
    <dgm:pt modelId="{D3983613-587E-4EB1-BAAE-3F4236F68344}" type="pres">
      <dgm:prSet presAssocID="{1F61E454-E3A7-42CD-AB14-585EC39F4F49}" presName="textNode" presStyleLbl="node1" presStyleIdx="0" presStyleCnt="5" custScaleX="68965">
        <dgm:presLayoutVars>
          <dgm:bulletEnabled val="1"/>
        </dgm:presLayoutVars>
      </dgm:prSet>
      <dgm:spPr/>
      <dgm:t>
        <a:bodyPr/>
        <a:lstStyle/>
        <a:p>
          <a:endParaRPr lang="en-GB"/>
        </a:p>
      </dgm:t>
    </dgm:pt>
    <dgm:pt modelId="{B44B0DE6-415C-4219-8F98-E572B5212C02}" type="pres">
      <dgm:prSet presAssocID="{1C89B3BE-2C5F-4974-B00B-F6507F046FE5}" presName="sibTrans" presStyleCnt="0"/>
      <dgm:spPr/>
    </dgm:pt>
    <dgm:pt modelId="{9B4FE81E-91F0-40D9-91D2-3158B58DE4CF}" type="pres">
      <dgm:prSet presAssocID="{31D07629-5EA1-4E3E-B4FF-CC9ED8233951}" presName="textNode" presStyleLbl="node1" presStyleIdx="1" presStyleCnt="5" custScaleX="74522">
        <dgm:presLayoutVars>
          <dgm:bulletEnabled val="1"/>
        </dgm:presLayoutVars>
      </dgm:prSet>
      <dgm:spPr/>
      <dgm:t>
        <a:bodyPr/>
        <a:lstStyle/>
        <a:p>
          <a:endParaRPr lang="en-GB"/>
        </a:p>
      </dgm:t>
    </dgm:pt>
    <dgm:pt modelId="{4ABF978D-29A9-4848-A0BD-15994BED13A5}" type="pres">
      <dgm:prSet presAssocID="{F7A38DDB-4558-4F1B-AA04-0862F0191AE1}" presName="sibTrans" presStyleCnt="0"/>
      <dgm:spPr/>
    </dgm:pt>
    <dgm:pt modelId="{00401373-1442-42A2-A27F-0B9583BB8A78}" type="pres">
      <dgm:prSet presAssocID="{BC6D85E0-D842-4139-87DD-33F48F1FDFE3}" presName="textNode" presStyleLbl="node1" presStyleIdx="2" presStyleCnt="5">
        <dgm:presLayoutVars>
          <dgm:bulletEnabled val="1"/>
        </dgm:presLayoutVars>
      </dgm:prSet>
      <dgm:spPr/>
      <dgm:t>
        <a:bodyPr/>
        <a:lstStyle/>
        <a:p>
          <a:endParaRPr lang="en-GB"/>
        </a:p>
      </dgm:t>
    </dgm:pt>
    <dgm:pt modelId="{F408EF6E-B0F3-4EE2-9906-99EC2463F4DD}" type="pres">
      <dgm:prSet presAssocID="{9C5B9D61-685F-4A1F-BDB5-0AAA73E1ABB4}" presName="sibTrans" presStyleCnt="0"/>
      <dgm:spPr/>
    </dgm:pt>
    <dgm:pt modelId="{F225E1C2-7498-4F5D-AE38-2A6E2A79F94F}" type="pres">
      <dgm:prSet presAssocID="{C879D7EE-12F8-4C8D-BACC-6250FB6991FE}" presName="textNode" presStyleLbl="node1" presStyleIdx="3" presStyleCnt="5" custScaleX="79267" custScaleY="145519">
        <dgm:presLayoutVars>
          <dgm:bulletEnabled val="1"/>
        </dgm:presLayoutVars>
      </dgm:prSet>
      <dgm:spPr/>
      <dgm:t>
        <a:bodyPr/>
        <a:lstStyle/>
        <a:p>
          <a:endParaRPr lang="en-GB"/>
        </a:p>
      </dgm:t>
    </dgm:pt>
    <dgm:pt modelId="{CB077A70-5340-4A34-88A2-0EBA09A705B5}" type="pres">
      <dgm:prSet presAssocID="{3F05760F-9BCE-43B8-BE6F-AB6B877B61FE}" presName="sibTrans" presStyleCnt="0"/>
      <dgm:spPr/>
    </dgm:pt>
    <dgm:pt modelId="{95C56BDF-08E7-417F-81AE-1E19AAFF7748}" type="pres">
      <dgm:prSet presAssocID="{75E7228F-590F-4705-9612-42718D987367}" presName="textNode" presStyleLbl="node1" presStyleIdx="4" presStyleCnt="5" custScaleX="75067">
        <dgm:presLayoutVars>
          <dgm:bulletEnabled val="1"/>
        </dgm:presLayoutVars>
      </dgm:prSet>
      <dgm:spPr/>
      <dgm:t>
        <a:bodyPr/>
        <a:lstStyle/>
        <a:p>
          <a:endParaRPr lang="en-GB"/>
        </a:p>
      </dgm:t>
    </dgm:pt>
  </dgm:ptLst>
  <dgm:cxnLst>
    <dgm:cxn modelId="{4E7BB062-D64B-40EF-A5DD-EF7ED3142D38}" srcId="{C80FAEBE-C102-45DD-998A-04DE854CF19E}" destId="{1F61E454-E3A7-42CD-AB14-585EC39F4F49}" srcOrd="0" destOrd="0" parTransId="{BC78EFF2-3D93-43AE-A574-535C601350C8}" sibTransId="{1C89B3BE-2C5F-4974-B00B-F6507F046FE5}"/>
    <dgm:cxn modelId="{3930D836-9BEE-4568-89AA-E3623F55E309}" type="presOf" srcId="{C879D7EE-12F8-4C8D-BACC-6250FB6991FE}" destId="{F225E1C2-7498-4F5D-AE38-2A6E2A79F94F}" srcOrd="0" destOrd="0" presId="urn:microsoft.com/office/officeart/2005/8/layout/hProcess9"/>
    <dgm:cxn modelId="{66E0255B-CD38-42F7-B4F0-5517084CAB52}" srcId="{C80FAEBE-C102-45DD-998A-04DE854CF19E}" destId="{31D07629-5EA1-4E3E-B4FF-CC9ED8233951}" srcOrd="1" destOrd="0" parTransId="{2F13D0FF-5135-42A4-B4DB-DF6F5DACC83D}" sibTransId="{F7A38DDB-4558-4F1B-AA04-0862F0191AE1}"/>
    <dgm:cxn modelId="{AB9BCF37-D7B8-4935-B979-A8C8AF0EA672}" type="presOf" srcId="{1F61E454-E3A7-42CD-AB14-585EC39F4F49}" destId="{D3983613-587E-4EB1-BAAE-3F4236F68344}" srcOrd="0" destOrd="0" presId="urn:microsoft.com/office/officeart/2005/8/layout/hProcess9"/>
    <dgm:cxn modelId="{39C73E0B-7D44-4255-A1BB-806C473E5DF8}" type="presOf" srcId="{BC6D85E0-D842-4139-87DD-33F48F1FDFE3}" destId="{00401373-1442-42A2-A27F-0B9583BB8A78}" srcOrd="0" destOrd="0" presId="urn:microsoft.com/office/officeart/2005/8/layout/hProcess9"/>
    <dgm:cxn modelId="{90666309-EA16-4575-99E3-BBA6F7BD4F3C}" type="presOf" srcId="{75E7228F-590F-4705-9612-42718D987367}" destId="{95C56BDF-08E7-417F-81AE-1E19AAFF7748}" srcOrd="0" destOrd="0" presId="urn:microsoft.com/office/officeart/2005/8/layout/hProcess9"/>
    <dgm:cxn modelId="{37BF5FE8-862A-4D04-954F-425C72E0663B}" srcId="{C80FAEBE-C102-45DD-998A-04DE854CF19E}" destId="{BC6D85E0-D842-4139-87DD-33F48F1FDFE3}" srcOrd="2" destOrd="0" parTransId="{873C63D9-D3DB-44B9-9400-6A21A354EFCB}" sibTransId="{9C5B9D61-685F-4A1F-BDB5-0AAA73E1ABB4}"/>
    <dgm:cxn modelId="{2F375DC9-81F3-4888-95C6-66D1BC20AF5B}" type="presOf" srcId="{C80FAEBE-C102-45DD-998A-04DE854CF19E}" destId="{771D56E6-C51E-466C-BB55-E9B09A3EB8D1}" srcOrd="0" destOrd="0" presId="urn:microsoft.com/office/officeart/2005/8/layout/hProcess9"/>
    <dgm:cxn modelId="{82F6575D-EFF0-455F-9F92-165717A04D06}" srcId="{C80FAEBE-C102-45DD-998A-04DE854CF19E}" destId="{75E7228F-590F-4705-9612-42718D987367}" srcOrd="4" destOrd="0" parTransId="{9045FDF0-7C35-43B9-BD30-8A4065435883}" sibTransId="{45D215B7-E717-480C-848B-1A847EC14F7A}"/>
    <dgm:cxn modelId="{5FF9290B-1B3E-4DC0-9CD2-9115D4CC5967}" type="presOf" srcId="{31D07629-5EA1-4E3E-B4FF-CC9ED8233951}" destId="{9B4FE81E-91F0-40D9-91D2-3158B58DE4CF}" srcOrd="0" destOrd="0" presId="urn:microsoft.com/office/officeart/2005/8/layout/hProcess9"/>
    <dgm:cxn modelId="{621CCD31-120A-4F33-BE03-CB4167B113C3}" srcId="{C80FAEBE-C102-45DD-998A-04DE854CF19E}" destId="{C879D7EE-12F8-4C8D-BACC-6250FB6991FE}" srcOrd="3" destOrd="0" parTransId="{061EC358-2239-472B-B16E-2CC4C5CA73E8}" sibTransId="{3F05760F-9BCE-43B8-BE6F-AB6B877B61FE}"/>
    <dgm:cxn modelId="{EC6F638A-04F0-40F2-AC60-DCC3B262BFC5}" type="presParOf" srcId="{771D56E6-C51E-466C-BB55-E9B09A3EB8D1}" destId="{3D717E20-805E-48CA-B87E-94F54357999D}" srcOrd="0" destOrd="0" presId="urn:microsoft.com/office/officeart/2005/8/layout/hProcess9"/>
    <dgm:cxn modelId="{98EBC2C5-F8FD-48C8-B45C-80810134A0AF}" type="presParOf" srcId="{771D56E6-C51E-466C-BB55-E9B09A3EB8D1}" destId="{23420F17-C8F4-4D38-8D5A-C64997E28045}" srcOrd="1" destOrd="0" presId="urn:microsoft.com/office/officeart/2005/8/layout/hProcess9"/>
    <dgm:cxn modelId="{86F2670E-1731-4558-8CEB-75943FC8867C}" type="presParOf" srcId="{23420F17-C8F4-4D38-8D5A-C64997E28045}" destId="{D3983613-587E-4EB1-BAAE-3F4236F68344}" srcOrd="0" destOrd="0" presId="urn:microsoft.com/office/officeart/2005/8/layout/hProcess9"/>
    <dgm:cxn modelId="{899F596E-AB4B-4A17-BFA4-DFB06AF4E383}" type="presParOf" srcId="{23420F17-C8F4-4D38-8D5A-C64997E28045}" destId="{B44B0DE6-415C-4219-8F98-E572B5212C02}" srcOrd="1" destOrd="0" presId="urn:microsoft.com/office/officeart/2005/8/layout/hProcess9"/>
    <dgm:cxn modelId="{881AB1CA-0C89-417D-BCF5-5D92438F491D}" type="presParOf" srcId="{23420F17-C8F4-4D38-8D5A-C64997E28045}" destId="{9B4FE81E-91F0-40D9-91D2-3158B58DE4CF}" srcOrd="2" destOrd="0" presId="urn:microsoft.com/office/officeart/2005/8/layout/hProcess9"/>
    <dgm:cxn modelId="{1C5B12AE-BBA1-4BCC-B2AF-DF61EF1A6CF5}" type="presParOf" srcId="{23420F17-C8F4-4D38-8D5A-C64997E28045}" destId="{4ABF978D-29A9-4848-A0BD-15994BED13A5}" srcOrd="3" destOrd="0" presId="urn:microsoft.com/office/officeart/2005/8/layout/hProcess9"/>
    <dgm:cxn modelId="{7C9909E5-9EFF-402C-923A-3CF7502EE993}" type="presParOf" srcId="{23420F17-C8F4-4D38-8D5A-C64997E28045}" destId="{00401373-1442-42A2-A27F-0B9583BB8A78}" srcOrd="4" destOrd="0" presId="urn:microsoft.com/office/officeart/2005/8/layout/hProcess9"/>
    <dgm:cxn modelId="{5AED84EC-86DD-40AE-BDED-20340515E868}" type="presParOf" srcId="{23420F17-C8F4-4D38-8D5A-C64997E28045}" destId="{F408EF6E-B0F3-4EE2-9906-99EC2463F4DD}" srcOrd="5" destOrd="0" presId="urn:microsoft.com/office/officeart/2005/8/layout/hProcess9"/>
    <dgm:cxn modelId="{284E4DE0-2469-4807-8414-63A822140AFE}" type="presParOf" srcId="{23420F17-C8F4-4D38-8D5A-C64997E28045}" destId="{F225E1C2-7498-4F5D-AE38-2A6E2A79F94F}" srcOrd="6" destOrd="0" presId="urn:microsoft.com/office/officeart/2005/8/layout/hProcess9"/>
    <dgm:cxn modelId="{3B858577-5F16-40EA-8900-820B782400D2}" type="presParOf" srcId="{23420F17-C8F4-4D38-8D5A-C64997E28045}" destId="{CB077A70-5340-4A34-88A2-0EBA09A705B5}" srcOrd="7" destOrd="0" presId="urn:microsoft.com/office/officeart/2005/8/layout/hProcess9"/>
    <dgm:cxn modelId="{4178B3D5-9CA8-479F-9980-0E43A7A84A5B}" type="presParOf" srcId="{23420F17-C8F4-4D38-8D5A-C64997E28045}" destId="{95C56BDF-08E7-417F-81AE-1E19AAFF77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7E20-805E-48CA-B87E-94F54357999D}">
      <dsp:nvSpPr>
        <dsp:cNvPr id="0" name=""/>
        <dsp:cNvSpPr/>
      </dsp:nvSpPr>
      <dsp:spPr>
        <a:xfrm>
          <a:off x="651696" y="0"/>
          <a:ext cx="7385890" cy="4187371"/>
        </a:xfrm>
        <a:prstGeom prst="rightArrow">
          <a:avLst/>
        </a:prstGeom>
        <a:solidFill>
          <a:schemeClr val="bg1">
            <a:lumMod val="5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D7B340-1295-44C8-B5C3-4AD6783D9B8F}">
      <dsp:nvSpPr>
        <dsp:cNvPr id="0" name=""/>
        <dsp:cNvSpPr/>
      </dsp:nvSpPr>
      <dsp:spPr>
        <a:xfrm>
          <a:off x="274384" y="1224136"/>
          <a:ext cx="1121463"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i="1" kern="1200" dirty="0" smtClean="0">
              <a:solidFill>
                <a:schemeClr val="bg1"/>
              </a:solidFill>
            </a:rPr>
            <a:t>A New Start </a:t>
          </a:r>
        </a:p>
        <a:p>
          <a:pPr lvl="0" algn="ctr" defTabSz="711200" rtl="0">
            <a:lnSpc>
              <a:spcPct val="90000"/>
            </a:lnSpc>
            <a:spcBef>
              <a:spcPct val="0"/>
            </a:spcBef>
            <a:spcAft>
              <a:spcPct val="35000"/>
            </a:spcAft>
          </a:pPr>
          <a:r>
            <a:rPr lang="en-GB" sz="1600" kern="1200" dirty="0" smtClean="0">
              <a:solidFill>
                <a:schemeClr val="bg1"/>
              </a:solidFill>
            </a:rPr>
            <a:t>June 2013</a:t>
          </a:r>
          <a:endParaRPr lang="en-GB" sz="1600" kern="1200" dirty="0">
            <a:solidFill>
              <a:schemeClr val="bg1"/>
            </a:solidFill>
          </a:endParaRPr>
        </a:p>
      </dsp:txBody>
      <dsp:txXfrm>
        <a:off x="329129" y="1278881"/>
        <a:ext cx="1011973" cy="1565458"/>
      </dsp:txXfrm>
    </dsp:sp>
    <dsp:sp modelId="{28124234-0C85-4ED6-8D6B-72590E70CA75}">
      <dsp:nvSpPr>
        <dsp:cNvPr id="0" name=""/>
        <dsp:cNvSpPr/>
      </dsp:nvSpPr>
      <dsp:spPr>
        <a:xfrm>
          <a:off x="1627471" y="1224136"/>
          <a:ext cx="1369329"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Signposting documents</a:t>
          </a:r>
          <a:endParaRPr lang="en-GB" sz="1600" kern="1200" dirty="0">
            <a:solidFill>
              <a:schemeClr val="bg1"/>
            </a:solidFill>
          </a:endParaRPr>
        </a:p>
      </dsp:txBody>
      <dsp:txXfrm>
        <a:off x="1694316" y="1290981"/>
        <a:ext cx="1235639" cy="1541258"/>
      </dsp:txXfrm>
    </dsp:sp>
    <dsp:sp modelId="{9B4FE81E-91F0-40D9-91D2-3158B58DE4CF}">
      <dsp:nvSpPr>
        <dsp:cNvPr id="0" name=""/>
        <dsp:cNvSpPr/>
      </dsp:nvSpPr>
      <dsp:spPr>
        <a:xfrm>
          <a:off x="3260239" y="1224136"/>
          <a:ext cx="1428294"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chemeClr val="bg1"/>
              </a:solidFill>
            </a:rPr>
            <a:t>New directorates </a:t>
          </a:r>
          <a:r>
            <a:rPr lang="en-GB" sz="1600" kern="1200" dirty="0" smtClean="0">
              <a:solidFill>
                <a:schemeClr val="bg1"/>
              </a:solidFill>
            </a:rPr>
            <a:t>create</a:t>
          </a:r>
        </a:p>
        <a:p>
          <a:pPr lvl="0" algn="ctr" defTabSz="711200" rtl="0">
            <a:lnSpc>
              <a:spcPct val="90000"/>
            </a:lnSpc>
            <a:spcBef>
              <a:spcPct val="0"/>
            </a:spcBef>
            <a:spcAft>
              <a:spcPct val="35000"/>
            </a:spcAft>
          </a:pPr>
          <a:r>
            <a:rPr lang="en-GB" sz="1600" kern="1200" dirty="0" smtClean="0">
              <a:solidFill>
                <a:schemeClr val="bg1"/>
              </a:solidFill>
            </a:rPr>
            <a:t>April 2014</a:t>
          </a:r>
          <a:endParaRPr lang="en-GB" sz="1600" kern="1200" dirty="0">
            <a:solidFill>
              <a:schemeClr val="bg1"/>
            </a:solidFill>
          </a:endParaRPr>
        </a:p>
      </dsp:txBody>
      <dsp:txXfrm>
        <a:off x="3329963" y="1293860"/>
        <a:ext cx="1288846" cy="1535500"/>
      </dsp:txXfrm>
    </dsp:sp>
    <dsp:sp modelId="{F225E1C2-7498-4F5D-AE38-2A6E2A79F94F}">
      <dsp:nvSpPr>
        <dsp:cNvPr id="0" name=""/>
        <dsp:cNvSpPr/>
      </dsp:nvSpPr>
      <dsp:spPr>
        <a:xfrm>
          <a:off x="4819128" y="359963"/>
          <a:ext cx="2243898" cy="342707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Wave inspections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Co-production groups/ task and finish groups/ roundtable groups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Public steering groups/focus groups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Provider and public online communities</a:t>
          </a:r>
        </a:p>
      </dsp:txBody>
      <dsp:txXfrm>
        <a:off x="4928666" y="469501"/>
        <a:ext cx="2024822" cy="3208002"/>
      </dsp:txXfrm>
    </dsp:sp>
    <dsp:sp modelId="{95C56BDF-08E7-417F-81AE-1E19AAFF7748}">
      <dsp:nvSpPr>
        <dsp:cNvPr id="0" name=""/>
        <dsp:cNvSpPr/>
      </dsp:nvSpPr>
      <dsp:spPr>
        <a:xfrm>
          <a:off x="7161307" y="1229445"/>
          <a:ext cx="1527975"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Provider handbook consultations</a:t>
          </a:r>
          <a:endParaRPr lang="en-GB" sz="1600" kern="1200" dirty="0">
            <a:solidFill>
              <a:schemeClr val="bg1"/>
            </a:solidFill>
          </a:endParaRPr>
        </a:p>
      </dsp:txBody>
      <dsp:txXfrm>
        <a:off x="7235897" y="1304035"/>
        <a:ext cx="1378795" cy="1525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7E20-805E-48CA-B87E-94F54357999D}">
      <dsp:nvSpPr>
        <dsp:cNvPr id="0" name=""/>
        <dsp:cNvSpPr/>
      </dsp:nvSpPr>
      <dsp:spPr>
        <a:xfrm>
          <a:off x="603170" y="0"/>
          <a:ext cx="6835933" cy="4187371"/>
        </a:xfrm>
        <a:prstGeom prst="rightArrow">
          <a:avLst/>
        </a:prstGeom>
        <a:solidFill>
          <a:schemeClr val="bg1">
            <a:lumMod val="5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3983613-587E-4EB1-BAAE-3F4236F68344}">
      <dsp:nvSpPr>
        <dsp:cNvPr id="0" name=""/>
        <dsp:cNvSpPr/>
      </dsp:nvSpPr>
      <dsp:spPr>
        <a:xfrm>
          <a:off x="4265" y="1256211"/>
          <a:ext cx="1239273"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KLOES and Ratings published</a:t>
          </a:r>
          <a:endParaRPr lang="en-GB" sz="1600" kern="1200" dirty="0">
            <a:solidFill>
              <a:schemeClr val="bg1"/>
            </a:solidFill>
          </a:endParaRPr>
        </a:p>
      </dsp:txBody>
      <dsp:txXfrm>
        <a:off x="64761" y="1316707"/>
        <a:ext cx="1118281" cy="1553956"/>
      </dsp:txXfrm>
    </dsp:sp>
    <dsp:sp modelId="{9B4FE81E-91F0-40D9-91D2-3158B58DE4CF}">
      <dsp:nvSpPr>
        <dsp:cNvPr id="0" name=""/>
        <dsp:cNvSpPr/>
      </dsp:nvSpPr>
      <dsp:spPr>
        <a:xfrm>
          <a:off x="1464803" y="1256211"/>
          <a:ext cx="1339130"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New approach inspections rolled out</a:t>
          </a:r>
          <a:endParaRPr lang="en-GB" sz="1600" kern="1200" dirty="0">
            <a:solidFill>
              <a:schemeClr val="bg1"/>
            </a:solidFill>
          </a:endParaRPr>
        </a:p>
      </dsp:txBody>
      <dsp:txXfrm>
        <a:off x="1530174" y="1321582"/>
        <a:ext cx="1208388" cy="1544206"/>
      </dsp:txXfrm>
    </dsp:sp>
    <dsp:sp modelId="{00401373-1442-42A2-A27F-0B9583BB8A78}">
      <dsp:nvSpPr>
        <dsp:cNvPr id="0" name=""/>
        <dsp:cNvSpPr/>
      </dsp:nvSpPr>
      <dsp:spPr>
        <a:xfrm>
          <a:off x="3025199" y="1256211"/>
          <a:ext cx="1796959"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i="1" kern="1200" dirty="0" smtClean="0">
              <a:solidFill>
                <a:schemeClr val="bg1"/>
              </a:solidFill>
            </a:rPr>
            <a:t>State of Care</a:t>
          </a:r>
        </a:p>
        <a:p>
          <a:pPr lvl="0" algn="ctr" defTabSz="711200" rtl="0">
            <a:lnSpc>
              <a:spcPct val="90000"/>
            </a:lnSpc>
            <a:spcBef>
              <a:spcPct val="0"/>
            </a:spcBef>
            <a:spcAft>
              <a:spcPct val="35000"/>
            </a:spcAft>
          </a:pPr>
          <a:r>
            <a:rPr lang="en-GB" sz="1600" kern="1200" dirty="0" smtClean="0">
              <a:solidFill>
                <a:schemeClr val="bg1"/>
              </a:solidFill>
            </a:rPr>
            <a:t> </a:t>
          </a:r>
          <a:r>
            <a:rPr lang="en-GB" sz="1600" i="0" kern="1200" dirty="0" smtClean="0">
              <a:solidFill>
                <a:schemeClr val="bg1"/>
              </a:solidFill>
            </a:rPr>
            <a:t>October 2014</a:t>
          </a:r>
          <a:endParaRPr lang="en-GB" sz="1600" kern="1200" dirty="0">
            <a:solidFill>
              <a:schemeClr val="bg1"/>
            </a:solidFill>
          </a:endParaRPr>
        </a:p>
      </dsp:txBody>
      <dsp:txXfrm>
        <a:off x="3106963" y="1337975"/>
        <a:ext cx="1633431" cy="1511420"/>
      </dsp:txXfrm>
    </dsp:sp>
    <dsp:sp modelId="{F225E1C2-7498-4F5D-AE38-2A6E2A79F94F}">
      <dsp:nvSpPr>
        <dsp:cNvPr id="0" name=""/>
        <dsp:cNvSpPr/>
      </dsp:nvSpPr>
      <dsp:spPr>
        <a:xfrm>
          <a:off x="5043424" y="875001"/>
          <a:ext cx="1424396" cy="243736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New regulations including Fit and Proper Person and</a:t>
          </a:r>
        </a:p>
        <a:p>
          <a:pPr lvl="0" algn="ctr" defTabSz="711200" rtl="0">
            <a:lnSpc>
              <a:spcPct val="90000"/>
            </a:lnSpc>
            <a:spcBef>
              <a:spcPct val="0"/>
            </a:spcBef>
            <a:spcAft>
              <a:spcPct val="35000"/>
            </a:spcAft>
          </a:pPr>
          <a:r>
            <a:rPr lang="en-GB" sz="1600" kern="1200" dirty="0" smtClean="0">
              <a:solidFill>
                <a:schemeClr val="bg1"/>
              </a:solidFill>
            </a:rPr>
            <a:t>Duty of Candour</a:t>
          </a:r>
        </a:p>
        <a:p>
          <a:pPr lvl="0" algn="ctr" defTabSz="711200" rtl="0">
            <a:lnSpc>
              <a:spcPct val="90000"/>
            </a:lnSpc>
            <a:spcBef>
              <a:spcPct val="0"/>
            </a:spcBef>
            <a:spcAft>
              <a:spcPct val="35000"/>
            </a:spcAft>
          </a:pPr>
          <a:r>
            <a:rPr lang="en-GB" sz="1600" kern="1200" dirty="0" smtClean="0">
              <a:solidFill>
                <a:schemeClr val="bg1"/>
              </a:solidFill>
            </a:rPr>
            <a:t>introduced</a:t>
          </a:r>
        </a:p>
        <a:p>
          <a:pPr lvl="0" algn="ctr" defTabSz="711200" rtl="0">
            <a:lnSpc>
              <a:spcPct val="90000"/>
            </a:lnSpc>
            <a:spcBef>
              <a:spcPct val="0"/>
            </a:spcBef>
            <a:spcAft>
              <a:spcPct val="35000"/>
            </a:spcAft>
          </a:pPr>
          <a:r>
            <a:rPr lang="en-GB" sz="1600" kern="1200" dirty="0" smtClean="0">
              <a:solidFill>
                <a:schemeClr val="bg1"/>
              </a:solidFill>
            </a:rPr>
            <a:t> April 2015</a:t>
          </a:r>
        </a:p>
      </dsp:txBody>
      <dsp:txXfrm>
        <a:off x="5112957" y="944534"/>
        <a:ext cx="1285330" cy="2298302"/>
      </dsp:txXfrm>
    </dsp:sp>
    <dsp:sp modelId="{95C56BDF-08E7-417F-81AE-1E19AAFF7748}">
      <dsp:nvSpPr>
        <dsp:cNvPr id="0" name=""/>
        <dsp:cNvSpPr/>
      </dsp:nvSpPr>
      <dsp:spPr>
        <a:xfrm>
          <a:off x="6689086" y="1256211"/>
          <a:ext cx="1348923"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All services rated  </a:t>
          </a:r>
          <a:endParaRPr lang="en-GB" sz="1600" kern="1200" dirty="0">
            <a:solidFill>
              <a:schemeClr val="bg1"/>
            </a:solidFill>
          </a:endParaRPr>
        </a:p>
      </dsp:txBody>
      <dsp:txXfrm>
        <a:off x="6754935" y="1322060"/>
        <a:ext cx="1217225" cy="15432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93712"/>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sz="quarter" idx="1"/>
          </p:nvPr>
        </p:nvSpPr>
        <p:spPr>
          <a:xfrm>
            <a:off x="3809079" y="1"/>
            <a:ext cx="2914015" cy="493712"/>
          </a:xfrm>
          <a:prstGeom prst="rect">
            <a:avLst/>
          </a:prstGeom>
        </p:spPr>
        <p:txBody>
          <a:bodyPr vert="horz" lIns="92290" tIns="46145" rIns="92290" bIns="46145" rtlCol="0"/>
          <a:lstStyle>
            <a:lvl1pPr algn="r">
              <a:defRPr sz="1200"/>
            </a:lvl1pPr>
          </a:lstStyle>
          <a:p>
            <a:fld id="{70018DA1-0608-4A6A-890E-59A077CDE898}" type="datetimeFigureOut">
              <a:rPr lang="en-GB" smtClean="0"/>
              <a:t>06/06/2016</a:t>
            </a:fld>
            <a:endParaRPr lang="en-GB"/>
          </a:p>
        </p:txBody>
      </p:sp>
      <p:sp>
        <p:nvSpPr>
          <p:cNvPr id="4" name="Footer Placeholder 3"/>
          <p:cNvSpPr>
            <a:spLocks noGrp="1"/>
          </p:cNvSpPr>
          <p:nvPr>
            <p:ph type="ftr" sz="quarter" idx="2"/>
          </p:nvPr>
        </p:nvSpPr>
        <p:spPr>
          <a:xfrm>
            <a:off x="0" y="9378824"/>
            <a:ext cx="2914015" cy="493712"/>
          </a:xfrm>
          <a:prstGeom prst="rect">
            <a:avLst/>
          </a:prstGeom>
        </p:spPr>
        <p:txBody>
          <a:bodyPr vert="horz" lIns="92290" tIns="46145" rIns="92290" bIns="46145" rtlCol="0" anchor="b"/>
          <a:lstStyle>
            <a:lvl1pPr algn="l">
              <a:defRPr sz="1200"/>
            </a:lvl1pPr>
          </a:lstStyle>
          <a:p>
            <a:r>
              <a:rPr lang="en-GB" smtClean="0"/>
              <a:t>Generic ASC deck (June Final)</a:t>
            </a:r>
            <a:endParaRPr lang="en-GB"/>
          </a:p>
        </p:txBody>
      </p:sp>
      <p:sp>
        <p:nvSpPr>
          <p:cNvPr id="5" name="Slide Number Placeholder 4"/>
          <p:cNvSpPr>
            <a:spLocks noGrp="1"/>
          </p:cNvSpPr>
          <p:nvPr>
            <p:ph type="sldNum" sz="quarter" idx="3"/>
          </p:nvPr>
        </p:nvSpPr>
        <p:spPr>
          <a:xfrm>
            <a:off x="3809079" y="9378824"/>
            <a:ext cx="2914015" cy="493712"/>
          </a:xfrm>
          <a:prstGeom prst="rect">
            <a:avLst/>
          </a:prstGeom>
        </p:spPr>
        <p:txBody>
          <a:bodyPr vert="horz" lIns="92290" tIns="46145" rIns="92290" bIns="46145" rtlCol="0" anchor="b"/>
          <a:lstStyle>
            <a:lvl1pPr algn="r">
              <a:defRPr sz="1200"/>
            </a:lvl1pPr>
          </a:lstStyle>
          <a:p>
            <a:fld id="{683DB330-ACF2-4151-B400-BCE091297CD5}" type="slidenum">
              <a:rPr lang="en-GB" smtClean="0"/>
              <a:t>‹#›</a:t>
            </a:fld>
            <a:endParaRPr lang="en-GB"/>
          </a:p>
        </p:txBody>
      </p:sp>
    </p:spTree>
    <p:extLst>
      <p:ext uri="{BB962C8B-B14F-4D97-AF65-F5344CB8AC3E}">
        <p14:creationId xmlns:p14="http://schemas.microsoft.com/office/powerpoint/2010/main" val="19897274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93712"/>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idx="1"/>
          </p:nvPr>
        </p:nvSpPr>
        <p:spPr>
          <a:xfrm>
            <a:off x="3809079" y="1"/>
            <a:ext cx="2914015" cy="493712"/>
          </a:xfrm>
          <a:prstGeom prst="rect">
            <a:avLst/>
          </a:prstGeom>
        </p:spPr>
        <p:txBody>
          <a:bodyPr vert="horz" lIns="92290" tIns="46145" rIns="92290" bIns="46145" rtlCol="0"/>
          <a:lstStyle>
            <a:lvl1pPr algn="r">
              <a:defRPr sz="1200"/>
            </a:lvl1pPr>
          </a:lstStyle>
          <a:p>
            <a:fld id="{F037AA42-261E-47F8-80A1-0EC89667F2B7}" type="datetimeFigureOut">
              <a:rPr lang="en-GB" smtClean="0"/>
              <a:t>06/06/2016</a:t>
            </a:fld>
            <a:endParaRPr lang="en-GB"/>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2290" tIns="46145" rIns="92290" bIns="46145" rtlCol="0" anchor="ctr"/>
          <a:lstStyle/>
          <a:p>
            <a:endParaRPr lang="en-GB"/>
          </a:p>
        </p:txBody>
      </p:sp>
      <p:sp>
        <p:nvSpPr>
          <p:cNvPr id="5" name="Notes Placeholder 4"/>
          <p:cNvSpPr>
            <a:spLocks noGrp="1"/>
          </p:cNvSpPr>
          <p:nvPr>
            <p:ph type="body" sz="quarter" idx="3"/>
          </p:nvPr>
        </p:nvSpPr>
        <p:spPr>
          <a:xfrm>
            <a:off x="672465" y="4690270"/>
            <a:ext cx="5379720" cy="4443412"/>
          </a:xfrm>
          <a:prstGeom prst="rect">
            <a:avLst/>
          </a:prstGeom>
        </p:spPr>
        <p:txBody>
          <a:bodyPr vert="horz" lIns="92290" tIns="46145" rIns="92290"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14015" cy="493712"/>
          </a:xfrm>
          <a:prstGeom prst="rect">
            <a:avLst/>
          </a:prstGeom>
        </p:spPr>
        <p:txBody>
          <a:bodyPr vert="horz" lIns="92290" tIns="46145" rIns="92290" bIns="46145" rtlCol="0" anchor="b"/>
          <a:lstStyle>
            <a:lvl1pPr algn="l">
              <a:defRPr sz="1200"/>
            </a:lvl1pPr>
          </a:lstStyle>
          <a:p>
            <a:r>
              <a:rPr lang="en-GB" smtClean="0"/>
              <a:t>Generic ASC deck (June Final)</a:t>
            </a:r>
            <a:endParaRPr lang="en-GB"/>
          </a:p>
        </p:txBody>
      </p:sp>
      <p:sp>
        <p:nvSpPr>
          <p:cNvPr id="7" name="Slide Number Placeholder 6"/>
          <p:cNvSpPr>
            <a:spLocks noGrp="1"/>
          </p:cNvSpPr>
          <p:nvPr>
            <p:ph type="sldNum" sz="quarter" idx="5"/>
          </p:nvPr>
        </p:nvSpPr>
        <p:spPr>
          <a:xfrm>
            <a:off x="3809079" y="9378824"/>
            <a:ext cx="2914015" cy="493712"/>
          </a:xfrm>
          <a:prstGeom prst="rect">
            <a:avLst/>
          </a:prstGeom>
        </p:spPr>
        <p:txBody>
          <a:bodyPr vert="horz" lIns="92290" tIns="46145" rIns="92290" bIns="46145" rtlCol="0" anchor="b"/>
          <a:lstStyle>
            <a:lvl1pPr algn="r">
              <a:defRPr sz="1200"/>
            </a:lvl1pPr>
          </a:lstStyle>
          <a:p>
            <a:fld id="{A480AF63-9C6B-4782-BB01-8AA9107602FD}" type="slidenum">
              <a:rPr lang="en-GB" smtClean="0"/>
              <a:t>‹#›</a:t>
            </a:fld>
            <a:endParaRPr lang="en-GB"/>
          </a:p>
        </p:txBody>
      </p:sp>
    </p:spTree>
    <p:extLst>
      <p:ext uri="{BB962C8B-B14F-4D97-AF65-F5344CB8AC3E}">
        <p14:creationId xmlns:p14="http://schemas.microsoft.com/office/powerpoint/2010/main" val="1241102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08335" y="9378487"/>
            <a:ext cx="2914748"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7" tIns="45784" rIns="91567" bIns="45784" anchor="b"/>
          <a:lstStyle>
            <a:lvl1pPr defTabSz="908050">
              <a:defRPr sz="2400">
                <a:solidFill>
                  <a:schemeClr val="tx1"/>
                </a:solidFill>
                <a:latin typeface="Arial" charset="0"/>
                <a:ea typeface="ヒラギノ角ゴ Pro W3" pitchFamily="-16" charset="-128"/>
              </a:defRPr>
            </a:lvl1pPr>
            <a:lvl2pPr marL="742950" indent="-285750" defTabSz="908050">
              <a:defRPr sz="2400">
                <a:solidFill>
                  <a:schemeClr val="tx1"/>
                </a:solidFill>
                <a:latin typeface="Arial" charset="0"/>
                <a:ea typeface="ヒラギノ角ゴ Pro W3" pitchFamily="-16" charset="-128"/>
              </a:defRPr>
            </a:lvl2pPr>
            <a:lvl3pPr marL="1143000" indent="-228600" defTabSz="908050">
              <a:defRPr sz="2400">
                <a:solidFill>
                  <a:schemeClr val="tx1"/>
                </a:solidFill>
                <a:latin typeface="Arial" charset="0"/>
                <a:ea typeface="ヒラギノ角ゴ Pro W3" pitchFamily="-16" charset="-128"/>
              </a:defRPr>
            </a:lvl3pPr>
            <a:lvl4pPr marL="1600200" indent="-228600" defTabSz="908050">
              <a:defRPr sz="2400">
                <a:solidFill>
                  <a:schemeClr val="tx1"/>
                </a:solidFill>
                <a:latin typeface="Arial" charset="0"/>
                <a:ea typeface="ヒラギノ角ゴ Pro W3" pitchFamily="-16" charset="-128"/>
              </a:defRPr>
            </a:lvl4pPr>
            <a:lvl5pPr marL="2057400" indent="-228600" defTabSz="908050">
              <a:defRPr sz="2400">
                <a:solidFill>
                  <a:schemeClr val="tx1"/>
                </a:solidFill>
                <a:latin typeface="Arial" charset="0"/>
                <a:ea typeface="ヒラギノ角ゴ Pro W3" pitchFamily="-16" charset="-128"/>
              </a:defRPr>
            </a:lvl5pPr>
            <a:lvl6pPr marL="25146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eaLnBrk="0" fontAlgn="base" hangingPunct="0">
              <a:spcBef>
                <a:spcPct val="0"/>
              </a:spcBef>
              <a:spcAft>
                <a:spcPct val="0"/>
              </a:spcAft>
            </a:pPr>
            <a:fld id="{79317850-F9D9-4234-9496-C293002E08B7}" type="slidenum">
              <a:rPr lang="en-GB" altLang="en-US" sz="1200">
                <a:solidFill>
                  <a:prstClr val="black"/>
                </a:solidFill>
              </a:rPr>
              <a:pPr algn="r" eaLnBrk="0" fontAlgn="base" hangingPunct="0">
                <a:spcBef>
                  <a:spcPct val="0"/>
                </a:spcBef>
                <a:spcAft>
                  <a:spcPct val="0"/>
                </a:spcAft>
              </a:pPr>
              <a:t>1</a:t>
            </a:fld>
            <a:endParaRPr lang="en-GB" altLang="en-US" sz="1200">
              <a:solidFill>
                <a:prstClr val="black"/>
              </a:solidFill>
            </a:endParaRPr>
          </a:p>
        </p:txBody>
      </p:sp>
      <p:sp>
        <p:nvSpPr>
          <p:cNvPr id="20483" name="Rectangle 2"/>
          <p:cNvSpPr>
            <a:spLocks noGrp="1" noRot="1" noChangeAspect="1" noChangeArrowheads="1" noTextEdit="1"/>
          </p:cNvSpPr>
          <p:nvPr>
            <p:ph type="sldImg"/>
          </p:nvPr>
        </p:nvSpPr>
        <p:spPr>
          <a:xfrm>
            <a:off x="895350" y="739775"/>
            <a:ext cx="4938713" cy="3705225"/>
          </a:xfrm>
          <a:ln/>
        </p:spPr>
      </p:sp>
      <p:sp>
        <p:nvSpPr>
          <p:cNvPr id="20484" name="Rectangle 3"/>
          <p:cNvSpPr>
            <a:spLocks noGrp="1" noChangeArrowheads="1"/>
          </p:cNvSpPr>
          <p:nvPr>
            <p:ph type="body" idx="1"/>
          </p:nvPr>
        </p:nvSpPr>
        <p:spPr>
          <a:xfrm>
            <a:off x="672153" y="4690824"/>
            <a:ext cx="5380349" cy="44445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7" tIns="45784" rIns="91567" bIns="45784"/>
          <a:lstStyle/>
          <a:p>
            <a:pPr eaLnBrk="1" hangingPunct="1">
              <a:lnSpc>
                <a:spcPct val="90000"/>
              </a:lnSpc>
            </a:pPr>
            <a:endParaRPr lang="en-GB" altLang="en-US" smtClean="0">
              <a:latin typeface="Arial" charset="0"/>
              <a:ea typeface="ヒラギノ角ゴ Pro W3" pitchFamily="-16" charset="-128"/>
            </a:endParaRPr>
          </a:p>
        </p:txBody>
      </p:sp>
      <p:sp>
        <p:nvSpPr>
          <p:cNvPr id="2" name="Footer Placeholder 1"/>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10</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397606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11</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90289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Tx/>
              <a:buChar char="•"/>
            </a:pPr>
            <a:r>
              <a:rPr lang="en-GB" altLang="en-US" dirty="0" smtClean="0">
                <a:latin typeface="Arial" charset="0"/>
                <a:ea typeface="ヒラギノ角ゴ Pro W3" charset="-128"/>
              </a:rPr>
              <a:t>The health and care system in England has come under increasing pressure during 2014/15, driven by changing care needs and financial demands </a:t>
            </a:r>
          </a:p>
          <a:p>
            <a:pPr marL="170147" indent="-170147">
              <a:buFontTx/>
              <a:buChar char="•"/>
            </a:pPr>
            <a:r>
              <a:rPr lang="en-GB" altLang="en-US" dirty="0" smtClean="0">
                <a:latin typeface="Arial" charset="0"/>
                <a:ea typeface="ヒラギノ角ゴ Pro W3" charset="-128"/>
              </a:rPr>
              <a:t>Providers and staff are being asked to deliver significant efficiency savings </a:t>
            </a:r>
          </a:p>
          <a:p>
            <a:pPr marL="170147" indent="-170147">
              <a:buFontTx/>
              <a:buChar char="•"/>
            </a:pPr>
            <a:r>
              <a:rPr lang="en-GB" altLang="en-US" b="1" dirty="0" smtClean="0">
                <a:latin typeface="Arial" charset="0"/>
                <a:ea typeface="ヒラギノ角ゴ Pro W3" charset="-128"/>
              </a:rPr>
              <a:t>Many services have responded well - managed to improve or maintain quality</a:t>
            </a:r>
            <a:endParaRPr lang="en-GB" altLang="en-US" dirty="0" smtClean="0">
              <a:latin typeface="Arial" charset="0"/>
              <a:ea typeface="ヒラギノ角ゴ Pro W3" charset="-128"/>
            </a:endParaRPr>
          </a:p>
          <a:p>
            <a:pPr marL="170147" indent="-170147">
              <a:buFontTx/>
              <a:buChar char="•"/>
            </a:pPr>
            <a:r>
              <a:rPr lang="en-GB" altLang="en-US" dirty="0" smtClean="0">
                <a:latin typeface="Arial" charset="0"/>
                <a:ea typeface="ヒラギノ角ゴ Pro W3" charset="-128"/>
              </a:rPr>
              <a:t>The environment will become even more challenging - the effective use of resources will be a vital component of success</a:t>
            </a:r>
          </a:p>
          <a:p>
            <a:pPr marL="170147" indent="-170147">
              <a:buFontTx/>
              <a:buChar char="•"/>
            </a:pPr>
            <a:r>
              <a:rPr lang="en-GB" altLang="en-US" dirty="0" smtClean="0">
                <a:latin typeface="Arial" charset="0"/>
                <a:ea typeface="ヒラギノ角ゴ Pro W3" charset="-128"/>
              </a:rPr>
              <a:t>But some people get care that is </a:t>
            </a:r>
            <a:r>
              <a:rPr lang="en-GB" altLang="en-US" b="1" dirty="0" smtClean="0">
                <a:latin typeface="Arial" charset="0"/>
                <a:ea typeface="ヒラギノ角ゴ Pro W3" charset="-128"/>
              </a:rPr>
              <a:t>not acceptable</a:t>
            </a:r>
            <a:endParaRPr lang="en-GB" altLang="en-US" dirty="0" smtClean="0">
              <a:latin typeface="Arial" charset="0"/>
              <a:ea typeface="ヒラギノ角ゴ Pro W3" charset="-128"/>
            </a:endParaRPr>
          </a:p>
          <a:p>
            <a:pPr marL="170147" indent="-170147">
              <a:buFontTx/>
              <a:buChar char="•"/>
            </a:pPr>
            <a:r>
              <a:rPr lang="en-GB" altLang="en-US" b="1" dirty="0" smtClean="0">
                <a:latin typeface="Arial" charset="0"/>
                <a:ea typeface="ヒラギノ角ゴ Pro W3" charset="-128"/>
              </a:rPr>
              <a:t>Seven</a:t>
            </a:r>
            <a:r>
              <a:rPr lang="en-GB" altLang="en-US" dirty="0" smtClean="0">
                <a:latin typeface="Arial" charset="0"/>
                <a:ea typeface="ヒラギノ角ゴ Pro W3" charset="-128"/>
              </a:rPr>
              <a:t> per cent of services are </a:t>
            </a:r>
            <a:r>
              <a:rPr lang="en-GB" altLang="en-US" b="1" dirty="0" smtClean="0">
                <a:latin typeface="Arial" charset="0"/>
                <a:ea typeface="ヒラギノ角ゴ Pro W3" charset="-128"/>
              </a:rPr>
              <a:t>inadequate</a:t>
            </a:r>
            <a:endParaRPr lang="en-GB" altLang="en-US" dirty="0" smtClean="0">
              <a:latin typeface="Arial" charset="0"/>
              <a:ea typeface="ヒラギノ角ゴ Pro W3" charset="-128"/>
            </a:endParaRPr>
          </a:p>
          <a:p>
            <a:pPr marL="170147" indent="-170147">
              <a:buFontTx/>
              <a:buChar char="•"/>
            </a:pPr>
            <a:r>
              <a:rPr lang="en-GB" altLang="en-US" dirty="0" smtClean="0">
                <a:latin typeface="Arial" charset="0"/>
                <a:ea typeface="ヒラギノ角ゴ Pro W3" charset="-128"/>
              </a:rPr>
              <a:t>The level of variation in quality that we see is also of great concern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ヒラギノ角ゴ Pro W3" charset="-128"/>
              </a:defRPr>
            </a:lvl1pPr>
            <a:lvl2pPr marL="737304" indent="-283578" eaLnBrk="0" hangingPunct="0">
              <a:spcBef>
                <a:spcPct val="30000"/>
              </a:spcBef>
              <a:defRPr sz="1200">
                <a:solidFill>
                  <a:schemeClr val="tx1"/>
                </a:solidFill>
                <a:latin typeface="Arial" charset="0"/>
                <a:ea typeface="ヒラギノ角ゴ Pro W3" charset="-128"/>
              </a:defRPr>
            </a:lvl2pPr>
            <a:lvl3pPr marL="1134313" indent="-226863" eaLnBrk="0" hangingPunct="0">
              <a:spcBef>
                <a:spcPct val="30000"/>
              </a:spcBef>
              <a:defRPr sz="1200">
                <a:solidFill>
                  <a:schemeClr val="tx1"/>
                </a:solidFill>
                <a:latin typeface="Arial" charset="0"/>
                <a:ea typeface="ヒラギノ角ゴ Pro W3" charset="-128"/>
              </a:defRPr>
            </a:lvl3pPr>
            <a:lvl4pPr marL="1588038" indent="-226863" eaLnBrk="0" hangingPunct="0">
              <a:spcBef>
                <a:spcPct val="30000"/>
              </a:spcBef>
              <a:defRPr sz="1200">
                <a:solidFill>
                  <a:schemeClr val="tx1"/>
                </a:solidFill>
                <a:latin typeface="Arial" charset="0"/>
                <a:ea typeface="ヒラギノ角ゴ Pro W3" charset="-128"/>
              </a:defRPr>
            </a:lvl4pPr>
            <a:lvl5pPr marL="2041764" indent="-226863" eaLnBrk="0" hangingPunct="0">
              <a:spcBef>
                <a:spcPct val="30000"/>
              </a:spcBef>
              <a:defRPr sz="1200">
                <a:solidFill>
                  <a:schemeClr val="tx1"/>
                </a:solidFill>
                <a:latin typeface="Arial"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4D9B86D5-34A3-45AD-9C67-880DE7C91475}" type="slidenum">
              <a:rPr lang="en-GB" altLang="en-US">
                <a:solidFill>
                  <a:prstClr val="black"/>
                </a:solidFill>
                <a:ea typeface="ＭＳ Ｐゴシック" charset="-128"/>
              </a:rPr>
              <a:pPr eaLnBrk="1" hangingPunct="1">
                <a:spcBef>
                  <a:spcPct val="0"/>
                </a:spcBef>
              </a:pPr>
              <a:t>12</a:t>
            </a:fld>
            <a:endParaRPr lang="en-GB" altLang="en-US">
              <a:solidFill>
                <a:prstClr val="black"/>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defRPr/>
            </a:pPr>
            <a:r>
              <a:rPr lang="en-GB" dirty="0" smtClean="0"/>
              <a:t>Safety is a fundamental expectation for people, but it is our</a:t>
            </a:r>
            <a:r>
              <a:rPr lang="en-GB" b="1" dirty="0" smtClean="0"/>
              <a:t> biggest concern</a:t>
            </a:r>
            <a:endParaRPr lang="en-GB" dirty="0" smtClean="0"/>
          </a:p>
          <a:p>
            <a:pPr marL="170147" indent="-170147">
              <a:buFont typeface="Arial" panose="020B0604020202020204" pitchFamily="34" charset="0"/>
              <a:buChar char="•"/>
              <a:defRPr/>
            </a:pPr>
            <a:r>
              <a:rPr lang="en-GB" dirty="0" smtClean="0"/>
              <a:t>Our inspections over 2014/15 found that:</a:t>
            </a:r>
          </a:p>
          <a:p>
            <a:pPr marL="170147" indent="-170147">
              <a:buFont typeface="Arial" panose="020B0604020202020204" pitchFamily="34" charset="0"/>
              <a:buChar char="•"/>
              <a:defRPr/>
            </a:pPr>
            <a:r>
              <a:rPr lang="en-GB" b="1" dirty="0" smtClean="0"/>
              <a:t>13%</a:t>
            </a:r>
            <a:r>
              <a:rPr lang="en-GB" dirty="0" smtClean="0"/>
              <a:t> of hospitals are inadequate</a:t>
            </a:r>
          </a:p>
          <a:p>
            <a:pPr marL="170147" indent="-170147">
              <a:buFont typeface="Arial" panose="020B0604020202020204" pitchFamily="34" charset="0"/>
              <a:buChar char="•"/>
              <a:defRPr/>
            </a:pPr>
            <a:r>
              <a:rPr lang="en-GB" b="1" dirty="0" smtClean="0"/>
              <a:t>10%</a:t>
            </a:r>
            <a:r>
              <a:rPr lang="en-GB" dirty="0" smtClean="0"/>
              <a:t> of adult social care inadequate</a:t>
            </a:r>
          </a:p>
          <a:p>
            <a:pPr marL="170147" indent="-170147">
              <a:buFont typeface="Arial" panose="020B0604020202020204" pitchFamily="34" charset="0"/>
              <a:buChar char="•"/>
              <a:defRPr/>
            </a:pPr>
            <a:r>
              <a:rPr lang="en-GB" b="1" dirty="0" smtClean="0"/>
              <a:t>6%</a:t>
            </a:r>
            <a:r>
              <a:rPr lang="en-GB" dirty="0" smtClean="0"/>
              <a:t> of primary medical services inadequate</a:t>
            </a:r>
          </a:p>
          <a:p>
            <a:pPr marL="170147" indent="-170147">
              <a:buFont typeface="Arial" panose="020B0604020202020204" pitchFamily="34" charset="0"/>
              <a:buChar char="•"/>
              <a:defRPr/>
            </a:pPr>
            <a:r>
              <a:rPr lang="en-GB" dirty="0" smtClean="0"/>
              <a:t>Safety is affected by a failure to investigate incidents properly and learn from them, ineffective safety and risk management systems and inadequacy of staffing numbers and mix, alongside skills, training and support</a:t>
            </a:r>
          </a:p>
          <a:p>
            <a:pPr>
              <a:defRPr/>
            </a:pPr>
            <a:r>
              <a:rPr lang="en-GB" b="1" dirty="0" smtClean="0"/>
              <a:t> </a:t>
            </a:r>
            <a:endParaRPr lang="en-GB" dirty="0" smtClean="0"/>
          </a:p>
          <a:p>
            <a:pPr eaLnBrk="1" hangingPunct="1">
              <a:spcBef>
                <a:spcPct val="0"/>
              </a:spcBef>
              <a:defRPr/>
            </a:pPr>
            <a:endParaRPr lang="en-GB"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ヒラギノ角ゴ Pro W3" charset="-128"/>
              </a:defRPr>
            </a:lvl1pPr>
            <a:lvl2pPr marL="737304" indent="-283578" eaLnBrk="0" hangingPunct="0">
              <a:spcBef>
                <a:spcPct val="30000"/>
              </a:spcBef>
              <a:defRPr sz="1200">
                <a:solidFill>
                  <a:schemeClr val="tx1"/>
                </a:solidFill>
                <a:latin typeface="Arial" charset="0"/>
                <a:ea typeface="ヒラギノ角ゴ Pro W3" charset="-128"/>
              </a:defRPr>
            </a:lvl2pPr>
            <a:lvl3pPr marL="1134313" indent="-226863" eaLnBrk="0" hangingPunct="0">
              <a:spcBef>
                <a:spcPct val="30000"/>
              </a:spcBef>
              <a:defRPr sz="1200">
                <a:solidFill>
                  <a:schemeClr val="tx1"/>
                </a:solidFill>
                <a:latin typeface="Arial" charset="0"/>
                <a:ea typeface="ヒラギノ角ゴ Pro W3" charset="-128"/>
              </a:defRPr>
            </a:lvl3pPr>
            <a:lvl4pPr marL="1588038" indent="-226863" eaLnBrk="0" hangingPunct="0">
              <a:spcBef>
                <a:spcPct val="30000"/>
              </a:spcBef>
              <a:defRPr sz="1200">
                <a:solidFill>
                  <a:schemeClr val="tx1"/>
                </a:solidFill>
                <a:latin typeface="Arial" charset="0"/>
                <a:ea typeface="ヒラギノ角ゴ Pro W3" charset="-128"/>
              </a:defRPr>
            </a:lvl4pPr>
            <a:lvl5pPr marL="2041764" indent="-226863" eaLnBrk="0" hangingPunct="0">
              <a:spcBef>
                <a:spcPct val="30000"/>
              </a:spcBef>
              <a:defRPr sz="1200">
                <a:solidFill>
                  <a:schemeClr val="tx1"/>
                </a:solidFill>
                <a:latin typeface="Arial"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0369B00F-838F-4D81-85D8-5212F1201E95}" type="slidenum">
              <a:rPr lang="en-GB" altLang="en-US">
                <a:solidFill>
                  <a:prstClr val="black"/>
                </a:solidFill>
                <a:ea typeface="ＭＳ Ｐゴシック" charset="-128"/>
              </a:rPr>
              <a:pPr eaLnBrk="1" hangingPunct="1">
                <a:spcBef>
                  <a:spcPct val="0"/>
                </a:spcBef>
              </a:pPr>
              <a:t>13</a:t>
            </a:fld>
            <a:endParaRPr lang="en-GB" altLang="en-US">
              <a:solidFill>
                <a:prstClr val="black"/>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defRPr/>
            </a:pPr>
            <a:r>
              <a:rPr lang="en-GB" b="1" dirty="0" smtClean="0"/>
              <a:t>94% of services rated good or outstanding </a:t>
            </a:r>
            <a:r>
              <a:rPr lang="en-GB" dirty="0" smtClean="0"/>
              <a:t>overall were also good or outstanding for leadership</a:t>
            </a:r>
          </a:p>
          <a:p>
            <a:pPr marL="170147" indent="-170147">
              <a:buFont typeface="Arial" panose="020B0604020202020204" pitchFamily="34" charset="0"/>
              <a:buChar char="•"/>
              <a:defRPr/>
            </a:pPr>
            <a:r>
              <a:rPr lang="en-GB" b="1" dirty="0" smtClean="0"/>
              <a:t>84% of services rated as inadequate </a:t>
            </a:r>
            <a:r>
              <a:rPr lang="en-GB" dirty="0" smtClean="0"/>
              <a:t>overall were inadequately led</a:t>
            </a:r>
          </a:p>
          <a:p>
            <a:pPr marL="170147" indent="-170147">
              <a:buFont typeface="Arial" panose="020B0604020202020204" pitchFamily="34" charset="0"/>
              <a:buChar char="•"/>
              <a:defRPr/>
            </a:pPr>
            <a:r>
              <a:rPr lang="en-GB" dirty="0" smtClean="0"/>
              <a:t>Importance of</a:t>
            </a:r>
            <a:r>
              <a:rPr lang="en-GB" b="1" dirty="0" smtClean="0"/>
              <a:t> </a:t>
            </a:r>
            <a:r>
              <a:rPr lang="en-GB" dirty="0" smtClean="0"/>
              <a:t>leaders who are visible, engage widely with people who use services and staff, promote a strong culture of safety, put in place robust governance systems and plan their resources well</a:t>
            </a:r>
          </a:p>
          <a:p>
            <a:pPr marL="170147" indent="-170147">
              <a:buFont typeface="Arial" panose="020B0604020202020204" pitchFamily="34" charset="0"/>
              <a:buChar char="•"/>
              <a:defRPr/>
            </a:pPr>
            <a:r>
              <a:rPr lang="en-GB" dirty="0" smtClean="0"/>
              <a:t>Having the right number and mix of staff, with the right skills, at all times is integral to providing safe, high-quality care</a:t>
            </a:r>
          </a:p>
          <a:p>
            <a:pPr eaLnBrk="1" hangingPunct="1">
              <a:spcBef>
                <a:spcPct val="0"/>
              </a:spcBef>
              <a:defRPr/>
            </a:pPr>
            <a:endParaRPr lang="en-GB"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ヒラギノ角ゴ Pro W3" charset="-128"/>
              </a:defRPr>
            </a:lvl1pPr>
            <a:lvl2pPr marL="737304" indent="-283578" eaLnBrk="0" hangingPunct="0">
              <a:spcBef>
                <a:spcPct val="30000"/>
              </a:spcBef>
              <a:defRPr sz="1200">
                <a:solidFill>
                  <a:schemeClr val="tx1"/>
                </a:solidFill>
                <a:latin typeface="Arial" charset="0"/>
                <a:ea typeface="ヒラギノ角ゴ Pro W3" charset="-128"/>
              </a:defRPr>
            </a:lvl2pPr>
            <a:lvl3pPr marL="1134313" indent="-226863" eaLnBrk="0" hangingPunct="0">
              <a:spcBef>
                <a:spcPct val="30000"/>
              </a:spcBef>
              <a:defRPr sz="1200">
                <a:solidFill>
                  <a:schemeClr val="tx1"/>
                </a:solidFill>
                <a:latin typeface="Arial" charset="0"/>
                <a:ea typeface="ヒラギノ角ゴ Pro W3" charset="-128"/>
              </a:defRPr>
            </a:lvl3pPr>
            <a:lvl4pPr marL="1588038" indent="-226863" eaLnBrk="0" hangingPunct="0">
              <a:spcBef>
                <a:spcPct val="30000"/>
              </a:spcBef>
              <a:defRPr sz="1200">
                <a:solidFill>
                  <a:schemeClr val="tx1"/>
                </a:solidFill>
                <a:latin typeface="Arial" charset="0"/>
                <a:ea typeface="ヒラギノ角ゴ Pro W3" charset="-128"/>
              </a:defRPr>
            </a:lvl4pPr>
            <a:lvl5pPr marL="2041764" indent="-226863" eaLnBrk="0" hangingPunct="0">
              <a:spcBef>
                <a:spcPct val="30000"/>
              </a:spcBef>
              <a:defRPr sz="1200">
                <a:solidFill>
                  <a:schemeClr val="tx1"/>
                </a:solidFill>
                <a:latin typeface="Arial"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A354FDD9-B04C-4A2C-8FD6-8684FB991A84}" type="slidenum">
              <a:rPr lang="en-GB" altLang="en-US">
                <a:solidFill>
                  <a:prstClr val="black"/>
                </a:solidFill>
                <a:ea typeface="ＭＳ Ｐゴシック" charset="-128"/>
              </a:rPr>
              <a:pPr eaLnBrk="1" hangingPunct="1">
                <a:spcBef>
                  <a:spcPct val="0"/>
                </a:spcBef>
              </a:pPr>
              <a:t>14</a:t>
            </a:fld>
            <a:endParaRPr lang="en-GB" altLang="en-US">
              <a:solidFill>
                <a:prstClr val="black"/>
              </a:solidFill>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defRPr/>
            </a:pPr>
            <a:r>
              <a:rPr lang="en-GB" dirty="0" smtClean="0"/>
              <a:t>Sector under pressure - issues around the sustainability of provision due to cuts to LA budgets, increasing costs and high vacancy rates</a:t>
            </a:r>
          </a:p>
          <a:p>
            <a:pPr marL="170147" indent="-170147">
              <a:buFont typeface="Arial" panose="020B0604020202020204" pitchFamily="34" charset="0"/>
              <a:buChar char="•"/>
              <a:defRPr/>
            </a:pPr>
            <a:r>
              <a:rPr lang="en-GB" dirty="0" smtClean="0"/>
              <a:t>Despite this, inspections showed that </a:t>
            </a:r>
            <a:r>
              <a:rPr lang="en-GB" b="1" dirty="0" smtClean="0"/>
              <a:t>almost 60% of services were providing good or outstanding care</a:t>
            </a:r>
          </a:p>
          <a:p>
            <a:pPr marL="170147" indent="-170147">
              <a:buFont typeface="Arial" panose="020B0604020202020204" pitchFamily="34" charset="0"/>
              <a:buChar char="•"/>
              <a:defRPr/>
            </a:pPr>
            <a:r>
              <a:rPr lang="en-GB" dirty="0" smtClean="0"/>
              <a:t>However, 7% of services were rated inadequate: </a:t>
            </a:r>
            <a:r>
              <a:rPr lang="en-GB" b="1" dirty="0" smtClean="0"/>
              <a:t>safety being the biggest concern</a:t>
            </a:r>
            <a:endParaRPr lang="en-GB" dirty="0" smtClean="0"/>
          </a:p>
          <a:p>
            <a:pPr marL="170147" indent="-170147">
              <a:buFont typeface="Arial" panose="020B0604020202020204" pitchFamily="34" charset="0"/>
              <a:buChar char="•"/>
              <a:defRPr/>
            </a:pPr>
            <a:r>
              <a:rPr lang="en-GB" dirty="0" smtClean="0"/>
              <a:t>Contributory factors were staffing levels, understanding and reporting safeguarding concerns, and poor medicines management</a:t>
            </a:r>
          </a:p>
          <a:p>
            <a:pPr marL="170147" indent="-170147">
              <a:buFont typeface="Arial" panose="020B0604020202020204" pitchFamily="34" charset="0"/>
              <a:buChar char="•"/>
              <a:defRPr/>
            </a:pPr>
            <a:r>
              <a:rPr lang="en-GB" dirty="0" smtClean="0"/>
              <a:t>Having a consistent registered manager in post has a positive influence- outstanding leaders demonstrate passion, excellence and integrity, collaborate with staff and the provider, and ensure people’s views and wishes are at the centre of their care</a:t>
            </a:r>
          </a:p>
          <a:p>
            <a:pPr eaLnBrk="1" hangingPunct="1">
              <a:spcBef>
                <a:spcPct val="0"/>
              </a:spcBef>
              <a:defRPr/>
            </a:pPr>
            <a:endParaRPr lang="en-GB"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ヒラギノ角ゴ Pro W3" charset="-128"/>
              </a:defRPr>
            </a:lvl1pPr>
            <a:lvl2pPr marL="737304" indent="-283578" eaLnBrk="0" hangingPunct="0">
              <a:spcBef>
                <a:spcPct val="30000"/>
              </a:spcBef>
              <a:defRPr sz="1200">
                <a:solidFill>
                  <a:schemeClr val="tx1"/>
                </a:solidFill>
                <a:latin typeface="Arial" charset="0"/>
                <a:ea typeface="ヒラギノ角ゴ Pro W3" charset="-128"/>
              </a:defRPr>
            </a:lvl2pPr>
            <a:lvl3pPr marL="1134313" indent="-226863" eaLnBrk="0" hangingPunct="0">
              <a:spcBef>
                <a:spcPct val="30000"/>
              </a:spcBef>
              <a:defRPr sz="1200">
                <a:solidFill>
                  <a:schemeClr val="tx1"/>
                </a:solidFill>
                <a:latin typeface="Arial" charset="0"/>
                <a:ea typeface="ヒラギノ角ゴ Pro W3" charset="-128"/>
              </a:defRPr>
            </a:lvl3pPr>
            <a:lvl4pPr marL="1588038" indent="-226863" eaLnBrk="0" hangingPunct="0">
              <a:spcBef>
                <a:spcPct val="30000"/>
              </a:spcBef>
              <a:defRPr sz="1200">
                <a:solidFill>
                  <a:schemeClr val="tx1"/>
                </a:solidFill>
                <a:latin typeface="Arial" charset="0"/>
                <a:ea typeface="ヒラギノ角ゴ Pro W3" charset="-128"/>
              </a:defRPr>
            </a:lvl4pPr>
            <a:lvl5pPr marL="2041764" indent="-226863" eaLnBrk="0" hangingPunct="0">
              <a:spcBef>
                <a:spcPct val="30000"/>
              </a:spcBef>
              <a:defRPr sz="1200">
                <a:solidFill>
                  <a:schemeClr val="tx1"/>
                </a:solidFill>
                <a:latin typeface="Arial"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9CF3E557-120D-4AB5-9DAD-C7E18284986D}" type="slidenum">
              <a:rPr lang="en-GB" altLang="en-US">
                <a:solidFill>
                  <a:prstClr val="black"/>
                </a:solidFill>
                <a:ea typeface="ＭＳ Ｐゴシック" charset="-128"/>
              </a:rPr>
              <a:pPr eaLnBrk="1" hangingPunct="1">
                <a:spcBef>
                  <a:spcPct val="0"/>
                </a:spcBef>
              </a:pPr>
              <a:t>15</a:t>
            </a:fld>
            <a:endParaRPr lang="en-GB" altLang="en-US">
              <a:solidFill>
                <a:prstClr val="black"/>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smtClean="0">
              <a:latin typeface="+mn-lt"/>
              <a:ea typeface="ヒラギノ角ゴ Pro W3" pitchFamily="-16" charset="-128"/>
            </a:endParaRPr>
          </a:p>
        </p:txBody>
      </p:sp>
      <p:sp>
        <p:nvSpPr>
          <p:cNvPr id="80900" name="Slide Number Placeholder 3"/>
          <p:cNvSpPr>
            <a:spLocks noGrp="1"/>
          </p:cNvSpPr>
          <p:nvPr>
            <p:ph type="sldNum" sz="quarter" idx="5"/>
          </p:nvPr>
        </p:nvSpPr>
        <p:spPr>
          <a:xfrm>
            <a:off x="3808413" y="9378950"/>
            <a:ext cx="2914650"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eaLnBrk="0" hangingPunct="0">
              <a:spcBef>
                <a:spcPct val="30000"/>
              </a:spcBef>
              <a:defRPr sz="1200">
                <a:solidFill>
                  <a:schemeClr val="tx1"/>
                </a:solidFill>
                <a:latin typeface="Arial" pitchFamily="34" charset="0"/>
                <a:ea typeface="ヒラギノ角ゴ Pro W3" charset="-128"/>
              </a:defRPr>
            </a:lvl1pPr>
            <a:lvl2pPr marL="735013" indent="-280988" eaLnBrk="0" hangingPunct="0">
              <a:spcBef>
                <a:spcPct val="30000"/>
              </a:spcBef>
              <a:defRPr sz="1200">
                <a:solidFill>
                  <a:schemeClr val="tx1"/>
                </a:solidFill>
                <a:latin typeface="Arial" pitchFamily="34" charset="0"/>
                <a:ea typeface="ヒラギノ角ゴ Pro W3" charset="-128"/>
              </a:defRPr>
            </a:lvl2pPr>
            <a:lvl3pPr marL="1131888" indent="-223838" eaLnBrk="0" hangingPunct="0">
              <a:spcBef>
                <a:spcPct val="30000"/>
              </a:spcBef>
              <a:defRPr sz="1200">
                <a:solidFill>
                  <a:schemeClr val="tx1"/>
                </a:solidFill>
                <a:latin typeface="Arial" pitchFamily="34" charset="0"/>
                <a:ea typeface="ヒラギノ角ゴ Pro W3" charset="-128"/>
              </a:defRPr>
            </a:lvl3pPr>
            <a:lvl4pPr marL="1585913" indent="-223838" eaLnBrk="0" hangingPunct="0">
              <a:spcBef>
                <a:spcPct val="30000"/>
              </a:spcBef>
              <a:defRPr sz="1200">
                <a:solidFill>
                  <a:schemeClr val="tx1"/>
                </a:solidFill>
                <a:latin typeface="Arial" pitchFamily="34" charset="0"/>
                <a:ea typeface="ヒラギノ角ゴ Pro W3" charset="-128"/>
              </a:defRPr>
            </a:lvl4pPr>
            <a:lvl5pPr marL="2039938" indent="-223838" eaLnBrk="0" hangingPunct="0">
              <a:spcBef>
                <a:spcPct val="30000"/>
              </a:spcBef>
              <a:defRPr sz="1200">
                <a:solidFill>
                  <a:schemeClr val="tx1"/>
                </a:solidFill>
                <a:latin typeface="Arial" pitchFamily="34" charset="0"/>
                <a:ea typeface="ヒラギノ角ゴ Pro W3" charset="-128"/>
              </a:defRPr>
            </a:lvl5pPr>
            <a:lvl6pPr marL="2497138" indent="-223838" eaLnBrk="0" fontAlgn="base" hangingPunct="0">
              <a:spcBef>
                <a:spcPct val="30000"/>
              </a:spcBef>
              <a:spcAft>
                <a:spcPct val="0"/>
              </a:spcAft>
              <a:defRPr sz="1200">
                <a:solidFill>
                  <a:schemeClr val="tx1"/>
                </a:solidFill>
                <a:latin typeface="Arial" pitchFamily="34" charset="0"/>
                <a:ea typeface="ヒラギノ角ゴ Pro W3" charset="-128"/>
              </a:defRPr>
            </a:lvl6pPr>
            <a:lvl7pPr marL="2954338" indent="-223838" eaLnBrk="0" fontAlgn="base" hangingPunct="0">
              <a:spcBef>
                <a:spcPct val="30000"/>
              </a:spcBef>
              <a:spcAft>
                <a:spcPct val="0"/>
              </a:spcAft>
              <a:defRPr sz="1200">
                <a:solidFill>
                  <a:schemeClr val="tx1"/>
                </a:solidFill>
                <a:latin typeface="Arial" pitchFamily="34" charset="0"/>
                <a:ea typeface="ヒラギノ角ゴ Pro W3" charset="-128"/>
              </a:defRPr>
            </a:lvl7pPr>
            <a:lvl8pPr marL="3411538" indent="-223838" eaLnBrk="0" fontAlgn="base" hangingPunct="0">
              <a:spcBef>
                <a:spcPct val="30000"/>
              </a:spcBef>
              <a:spcAft>
                <a:spcPct val="0"/>
              </a:spcAft>
              <a:defRPr sz="1200">
                <a:solidFill>
                  <a:schemeClr val="tx1"/>
                </a:solidFill>
                <a:latin typeface="Arial" pitchFamily="34" charset="0"/>
                <a:ea typeface="ヒラギノ角ゴ Pro W3" charset="-128"/>
              </a:defRPr>
            </a:lvl8pPr>
            <a:lvl9pPr marL="3868738" indent="-223838"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6C0F1165-DC29-470B-97F2-4DC684E63E92}" type="slidenum">
              <a:rPr lang="en-GB" altLang="en-US">
                <a:solidFill>
                  <a:srgbClr val="000000"/>
                </a:solidFill>
                <a:ea typeface="ＭＳ Ｐゴシック" pitchFamily="34" charset="-128"/>
              </a:rPr>
              <a:pPr>
                <a:spcBef>
                  <a:spcPct val="0"/>
                </a:spcBef>
              </a:pPr>
              <a:t>17</a:t>
            </a:fld>
            <a:endParaRPr lang="en-GB" altLang="en-US">
              <a:solidFill>
                <a:srgbClr val="000000"/>
              </a:solidFill>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smtClean="0">
              <a:latin typeface="+mn-lt"/>
              <a:ea typeface="ヒラギノ角ゴ Pro W3" pitchFamily="-16" charset="-128"/>
            </a:endParaRPr>
          </a:p>
        </p:txBody>
      </p:sp>
      <p:sp>
        <p:nvSpPr>
          <p:cNvPr id="81924" name="Slide Number Placeholder 3"/>
          <p:cNvSpPr>
            <a:spLocks noGrp="1"/>
          </p:cNvSpPr>
          <p:nvPr>
            <p:ph type="sldNum" sz="quarter" idx="5"/>
          </p:nvPr>
        </p:nvSpPr>
        <p:spPr>
          <a:xfrm>
            <a:off x="3808413" y="9378950"/>
            <a:ext cx="2914650"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eaLnBrk="0" hangingPunct="0">
              <a:spcBef>
                <a:spcPct val="30000"/>
              </a:spcBef>
              <a:defRPr sz="1200">
                <a:solidFill>
                  <a:schemeClr val="tx1"/>
                </a:solidFill>
                <a:latin typeface="Arial" pitchFamily="34" charset="0"/>
                <a:ea typeface="ヒラギノ角ゴ Pro W3" charset="-128"/>
              </a:defRPr>
            </a:lvl1pPr>
            <a:lvl2pPr marL="735013" indent="-280988" eaLnBrk="0" hangingPunct="0">
              <a:spcBef>
                <a:spcPct val="30000"/>
              </a:spcBef>
              <a:defRPr sz="1200">
                <a:solidFill>
                  <a:schemeClr val="tx1"/>
                </a:solidFill>
                <a:latin typeface="Arial" pitchFamily="34" charset="0"/>
                <a:ea typeface="ヒラギノ角ゴ Pro W3" charset="-128"/>
              </a:defRPr>
            </a:lvl2pPr>
            <a:lvl3pPr marL="1131888" indent="-223838" eaLnBrk="0" hangingPunct="0">
              <a:spcBef>
                <a:spcPct val="30000"/>
              </a:spcBef>
              <a:defRPr sz="1200">
                <a:solidFill>
                  <a:schemeClr val="tx1"/>
                </a:solidFill>
                <a:latin typeface="Arial" pitchFamily="34" charset="0"/>
                <a:ea typeface="ヒラギノ角ゴ Pro W3" charset="-128"/>
              </a:defRPr>
            </a:lvl3pPr>
            <a:lvl4pPr marL="1585913" indent="-223838" eaLnBrk="0" hangingPunct="0">
              <a:spcBef>
                <a:spcPct val="30000"/>
              </a:spcBef>
              <a:defRPr sz="1200">
                <a:solidFill>
                  <a:schemeClr val="tx1"/>
                </a:solidFill>
                <a:latin typeface="Arial" pitchFamily="34" charset="0"/>
                <a:ea typeface="ヒラギノ角ゴ Pro W3" charset="-128"/>
              </a:defRPr>
            </a:lvl4pPr>
            <a:lvl5pPr marL="2039938" indent="-223838" eaLnBrk="0" hangingPunct="0">
              <a:spcBef>
                <a:spcPct val="30000"/>
              </a:spcBef>
              <a:defRPr sz="1200">
                <a:solidFill>
                  <a:schemeClr val="tx1"/>
                </a:solidFill>
                <a:latin typeface="Arial" pitchFamily="34" charset="0"/>
                <a:ea typeface="ヒラギノ角ゴ Pro W3" charset="-128"/>
              </a:defRPr>
            </a:lvl5pPr>
            <a:lvl6pPr marL="2497138" indent="-223838" eaLnBrk="0" fontAlgn="base" hangingPunct="0">
              <a:spcBef>
                <a:spcPct val="30000"/>
              </a:spcBef>
              <a:spcAft>
                <a:spcPct val="0"/>
              </a:spcAft>
              <a:defRPr sz="1200">
                <a:solidFill>
                  <a:schemeClr val="tx1"/>
                </a:solidFill>
                <a:latin typeface="Arial" pitchFamily="34" charset="0"/>
                <a:ea typeface="ヒラギノ角ゴ Pro W3" charset="-128"/>
              </a:defRPr>
            </a:lvl6pPr>
            <a:lvl7pPr marL="2954338" indent="-223838" eaLnBrk="0" fontAlgn="base" hangingPunct="0">
              <a:spcBef>
                <a:spcPct val="30000"/>
              </a:spcBef>
              <a:spcAft>
                <a:spcPct val="0"/>
              </a:spcAft>
              <a:defRPr sz="1200">
                <a:solidFill>
                  <a:schemeClr val="tx1"/>
                </a:solidFill>
                <a:latin typeface="Arial" pitchFamily="34" charset="0"/>
                <a:ea typeface="ヒラギノ角ゴ Pro W3" charset="-128"/>
              </a:defRPr>
            </a:lvl7pPr>
            <a:lvl8pPr marL="3411538" indent="-223838" eaLnBrk="0" fontAlgn="base" hangingPunct="0">
              <a:spcBef>
                <a:spcPct val="30000"/>
              </a:spcBef>
              <a:spcAft>
                <a:spcPct val="0"/>
              </a:spcAft>
              <a:defRPr sz="1200">
                <a:solidFill>
                  <a:schemeClr val="tx1"/>
                </a:solidFill>
                <a:latin typeface="Arial" pitchFamily="34" charset="0"/>
                <a:ea typeface="ヒラギノ角ゴ Pro W3" charset="-128"/>
              </a:defRPr>
            </a:lvl8pPr>
            <a:lvl9pPr marL="3868738" indent="-223838"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897745BE-34C3-4940-A30F-A3A37C5337AF}" type="slidenum">
              <a:rPr lang="en-GB" altLang="en-US">
                <a:solidFill>
                  <a:srgbClr val="000000"/>
                </a:solidFill>
                <a:ea typeface="ＭＳ Ｐゴシック" pitchFamily="34" charset="-128"/>
              </a:rPr>
              <a:pPr>
                <a:spcBef>
                  <a:spcPct val="0"/>
                </a:spcBef>
              </a:pPr>
              <a:t>18</a:t>
            </a:fld>
            <a:endParaRPr lang="en-GB" altLang="en-US">
              <a:solidFill>
                <a:srgbClr val="000000"/>
              </a:solidFill>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smtClean="0">
              <a:latin typeface="+mn-lt"/>
              <a:ea typeface="ヒラギノ角ゴ Pro W3" pitchFamily="-16" charset="-128"/>
            </a:endParaRPr>
          </a:p>
        </p:txBody>
      </p:sp>
      <p:sp>
        <p:nvSpPr>
          <p:cNvPr id="82948" name="Slide Number Placeholder 3"/>
          <p:cNvSpPr>
            <a:spLocks noGrp="1"/>
          </p:cNvSpPr>
          <p:nvPr>
            <p:ph type="sldNum" sz="quarter" idx="5"/>
          </p:nvPr>
        </p:nvSpPr>
        <p:spPr>
          <a:xfrm>
            <a:off x="3808413" y="9378950"/>
            <a:ext cx="2914650"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eaLnBrk="0" hangingPunct="0">
              <a:spcBef>
                <a:spcPct val="30000"/>
              </a:spcBef>
              <a:defRPr sz="1200">
                <a:solidFill>
                  <a:schemeClr val="tx1"/>
                </a:solidFill>
                <a:latin typeface="Arial" pitchFamily="34" charset="0"/>
                <a:ea typeface="ヒラギノ角ゴ Pro W3" charset="-128"/>
              </a:defRPr>
            </a:lvl1pPr>
            <a:lvl2pPr marL="735013" indent="-280988" eaLnBrk="0" hangingPunct="0">
              <a:spcBef>
                <a:spcPct val="30000"/>
              </a:spcBef>
              <a:defRPr sz="1200">
                <a:solidFill>
                  <a:schemeClr val="tx1"/>
                </a:solidFill>
                <a:latin typeface="Arial" pitchFamily="34" charset="0"/>
                <a:ea typeface="ヒラギノ角ゴ Pro W3" charset="-128"/>
              </a:defRPr>
            </a:lvl2pPr>
            <a:lvl3pPr marL="1131888" indent="-223838" eaLnBrk="0" hangingPunct="0">
              <a:spcBef>
                <a:spcPct val="30000"/>
              </a:spcBef>
              <a:defRPr sz="1200">
                <a:solidFill>
                  <a:schemeClr val="tx1"/>
                </a:solidFill>
                <a:latin typeface="Arial" pitchFamily="34" charset="0"/>
                <a:ea typeface="ヒラギノ角ゴ Pro W3" charset="-128"/>
              </a:defRPr>
            </a:lvl3pPr>
            <a:lvl4pPr marL="1585913" indent="-223838" eaLnBrk="0" hangingPunct="0">
              <a:spcBef>
                <a:spcPct val="30000"/>
              </a:spcBef>
              <a:defRPr sz="1200">
                <a:solidFill>
                  <a:schemeClr val="tx1"/>
                </a:solidFill>
                <a:latin typeface="Arial" pitchFamily="34" charset="0"/>
                <a:ea typeface="ヒラギノ角ゴ Pro W3" charset="-128"/>
              </a:defRPr>
            </a:lvl4pPr>
            <a:lvl5pPr marL="2039938" indent="-223838" eaLnBrk="0" hangingPunct="0">
              <a:spcBef>
                <a:spcPct val="30000"/>
              </a:spcBef>
              <a:defRPr sz="1200">
                <a:solidFill>
                  <a:schemeClr val="tx1"/>
                </a:solidFill>
                <a:latin typeface="Arial" pitchFamily="34" charset="0"/>
                <a:ea typeface="ヒラギノ角ゴ Pro W3" charset="-128"/>
              </a:defRPr>
            </a:lvl5pPr>
            <a:lvl6pPr marL="2497138" indent="-223838" eaLnBrk="0" fontAlgn="base" hangingPunct="0">
              <a:spcBef>
                <a:spcPct val="30000"/>
              </a:spcBef>
              <a:spcAft>
                <a:spcPct val="0"/>
              </a:spcAft>
              <a:defRPr sz="1200">
                <a:solidFill>
                  <a:schemeClr val="tx1"/>
                </a:solidFill>
                <a:latin typeface="Arial" pitchFamily="34" charset="0"/>
                <a:ea typeface="ヒラギノ角ゴ Pro W3" charset="-128"/>
              </a:defRPr>
            </a:lvl6pPr>
            <a:lvl7pPr marL="2954338" indent="-223838" eaLnBrk="0" fontAlgn="base" hangingPunct="0">
              <a:spcBef>
                <a:spcPct val="30000"/>
              </a:spcBef>
              <a:spcAft>
                <a:spcPct val="0"/>
              </a:spcAft>
              <a:defRPr sz="1200">
                <a:solidFill>
                  <a:schemeClr val="tx1"/>
                </a:solidFill>
                <a:latin typeface="Arial" pitchFamily="34" charset="0"/>
                <a:ea typeface="ヒラギノ角ゴ Pro W3" charset="-128"/>
              </a:defRPr>
            </a:lvl7pPr>
            <a:lvl8pPr marL="3411538" indent="-223838" eaLnBrk="0" fontAlgn="base" hangingPunct="0">
              <a:spcBef>
                <a:spcPct val="30000"/>
              </a:spcBef>
              <a:spcAft>
                <a:spcPct val="0"/>
              </a:spcAft>
              <a:defRPr sz="1200">
                <a:solidFill>
                  <a:schemeClr val="tx1"/>
                </a:solidFill>
                <a:latin typeface="Arial" pitchFamily="34" charset="0"/>
                <a:ea typeface="ヒラギノ角ゴ Pro W3" charset="-128"/>
              </a:defRPr>
            </a:lvl8pPr>
            <a:lvl9pPr marL="3868738" indent="-223838"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500D7D61-3C98-4993-ADA6-DC738A47803C}" type="slidenum">
              <a:rPr lang="en-GB" altLang="en-US">
                <a:solidFill>
                  <a:srgbClr val="000000"/>
                </a:solidFill>
                <a:ea typeface="ＭＳ Ｐゴシック" pitchFamily="34" charset="-128"/>
              </a:rPr>
              <a:pPr>
                <a:spcBef>
                  <a:spcPct val="0"/>
                </a:spcBef>
              </a:pPr>
              <a:t>19</a:t>
            </a:fld>
            <a:endParaRPr lang="en-GB" altLang="en-US">
              <a:solidFill>
                <a:srgbClr val="000000"/>
              </a:solidFill>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smtClean="0">
              <a:latin typeface="+mn-lt"/>
              <a:ea typeface="ヒラギノ角ゴ Pro W3" pitchFamily="-16" charset="-128"/>
            </a:endParaRPr>
          </a:p>
        </p:txBody>
      </p:sp>
      <p:sp>
        <p:nvSpPr>
          <p:cNvPr id="83972" name="Slide Number Placeholder 3"/>
          <p:cNvSpPr>
            <a:spLocks noGrp="1"/>
          </p:cNvSpPr>
          <p:nvPr>
            <p:ph type="sldNum" sz="quarter" idx="5"/>
          </p:nvPr>
        </p:nvSpPr>
        <p:spPr>
          <a:xfrm>
            <a:off x="3808413" y="9378950"/>
            <a:ext cx="2914650"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eaLnBrk="0" hangingPunct="0">
              <a:spcBef>
                <a:spcPct val="30000"/>
              </a:spcBef>
              <a:defRPr sz="1200">
                <a:solidFill>
                  <a:schemeClr val="tx1"/>
                </a:solidFill>
                <a:latin typeface="Arial" pitchFamily="34" charset="0"/>
                <a:ea typeface="ヒラギノ角ゴ Pro W3" charset="-128"/>
              </a:defRPr>
            </a:lvl1pPr>
            <a:lvl2pPr marL="735013" indent="-280988" eaLnBrk="0" hangingPunct="0">
              <a:spcBef>
                <a:spcPct val="30000"/>
              </a:spcBef>
              <a:defRPr sz="1200">
                <a:solidFill>
                  <a:schemeClr val="tx1"/>
                </a:solidFill>
                <a:latin typeface="Arial" pitchFamily="34" charset="0"/>
                <a:ea typeface="ヒラギノ角ゴ Pro W3" charset="-128"/>
              </a:defRPr>
            </a:lvl2pPr>
            <a:lvl3pPr marL="1131888" indent="-223838" eaLnBrk="0" hangingPunct="0">
              <a:spcBef>
                <a:spcPct val="30000"/>
              </a:spcBef>
              <a:defRPr sz="1200">
                <a:solidFill>
                  <a:schemeClr val="tx1"/>
                </a:solidFill>
                <a:latin typeface="Arial" pitchFamily="34" charset="0"/>
                <a:ea typeface="ヒラギノ角ゴ Pro W3" charset="-128"/>
              </a:defRPr>
            </a:lvl3pPr>
            <a:lvl4pPr marL="1585913" indent="-223838" eaLnBrk="0" hangingPunct="0">
              <a:spcBef>
                <a:spcPct val="30000"/>
              </a:spcBef>
              <a:defRPr sz="1200">
                <a:solidFill>
                  <a:schemeClr val="tx1"/>
                </a:solidFill>
                <a:latin typeface="Arial" pitchFamily="34" charset="0"/>
                <a:ea typeface="ヒラギノ角ゴ Pro W3" charset="-128"/>
              </a:defRPr>
            </a:lvl4pPr>
            <a:lvl5pPr marL="2039938" indent="-223838" eaLnBrk="0" hangingPunct="0">
              <a:spcBef>
                <a:spcPct val="30000"/>
              </a:spcBef>
              <a:defRPr sz="1200">
                <a:solidFill>
                  <a:schemeClr val="tx1"/>
                </a:solidFill>
                <a:latin typeface="Arial" pitchFamily="34" charset="0"/>
                <a:ea typeface="ヒラギノ角ゴ Pro W3" charset="-128"/>
              </a:defRPr>
            </a:lvl5pPr>
            <a:lvl6pPr marL="2497138" indent="-223838" eaLnBrk="0" fontAlgn="base" hangingPunct="0">
              <a:spcBef>
                <a:spcPct val="30000"/>
              </a:spcBef>
              <a:spcAft>
                <a:spcPct val="0"/>
              </a:spcAft>
              <a:defRPr sz="1200">
                <a:solidFill>
                  <a:schemeClr val="tx1"/>
                </a:solidFill>
                <a:latin typeface="Arial" pitchFamily="34" charset="0"/>
                <a:ea typeface="ヒラギノ角ゴ Pro W3" charset="-128"/>
              </a:defRPr>
            </a:lvl6pPr>
            <a:lvl7pPr marL="2954338" indent="-223838" eaLnBrk="0" fontAlgn="base" hangingPunct="0">
              <a:spcBef>
                <a:spcPct val="30000"/>
              </a:spcBef>
              <a:spcAft>
                <a:spcPct val="0"/>
              </a:spcAft>
              <a:defRPr sz="1200">
                <a:solidFill>
                  <a:schemeClr val="tx1"/>
                </a:solidFill>
                <a:latin typeface="Arial" pitchFamily="34" charset="0"/>
                <a:ea typeface="ヒラギノ角ゴ Pro W3" charset="-128"/>
              </a:defRPr>
            </a:lvl7pPr>
            <a:lvl8pPr marL="3411538" indent="-223838" eaLnBrk="0" fontAlgn="base" hangingPunct="0">
              <a:spcBef>
                <a:spcPct val="30000"/>
              </a:spcBef>
              <a:spcAft>
                <a:spcPct val="0"/>
              </a:spcAft>
              <a:defRPr sz="1200">
                <a:solidFill>
                  <a:schemeClr val="tx1"/>
                </a:solidFill>
                <a:latin typeface="Arial" pitchFamily="34" charset="0"/>
                <a:ea typeface="ヒラギノ角ゴ Pro W3" charset="-128"/>
              </a:defRPr>
            </a:lvl8pPr>
            <a:lvl9pPr marL="3868738" indent="-223838"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00DD5491-CA6A-4D72-877A-6CA069A5C462}" type="slidenum">
              <a:rPr lang="en-GB" altLang="en-US">
                <a:solidFill>
                  <a:srgbClr val="000000"/>
                </a:solidFill>
                <a:ea typeface="ＭＳ Ｐゴシック" pitchFamily="34" charset="-128"/>
              </a:rPr>
              <a:pPr>
                <a:spcBef>
                  <a:spcPct val="0"/>
                </a:spcBef>
              </a:pPr>
              <a:t>20</a:t>
            </a:fld>
            <a:endParaRPr lang="en-GB" altLang="en-US">
              <a:solidFill>
                <a:srgbClr val="000000"/>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ea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defRPr/>
            </a:pPr>
            <a:r>
              <a:rPr lang="en-GB" dirty="0" smtClean="0"/>
              <a:t>CQC has an important role in working with national and local partners to support sectors and providers in building resilience to maintain their focus on quality</a:t>
            </a:r>
          </a:p>
          <a:p>
            <a:pPr marL="170147" indent="-170147">
              <a:buFont typeface="Arial" panose="020B0604020202020204" pitchFamily="34" charset="0"/>
              <a:buChar char="•"/>
              <a:defRPr/>
            </a:pPr>
            <a:r>
              <a:rPr lang="en-GB" dirty="0" smtClean="0"/>
              <a:t>We have started to promote transparency - conversations about quality are becoming more open and honest across all stakeholders</a:t>
            </a:r>
          </a:p>
          <a:p>
            <a:pPr marL="170147" indent="-170147">
              <a:buFont typeface="Arial" panose="020B0604020202020204" pitchFamily="34" charset="0"/>
              <a:buChar char="•"/>
              <a:defRPr/>
            </a:pPr>
            <a:r>
              <a:rPr lang="en-GB" b="1" dirty="0" smtClean="0"/>
              <a:t>We are developing a new strategy for 2016-21 in consultation and co-production with our stakeholders</a:t>
            </a:r>
          </a:p>
          <a:p>
            <a:pPr marL="170147" indent="-170147">
              <a:buFont typeface="Arial" panose="020B0604020202020204" pitchFamily="34" charset="0"/>
              <a:buChar char="•"/>
              <a:defRPr/>
            </a:pPr>
            <a:r>
              <a:rPr lang="en-GB" dirty="0" smtClean="0"/>
              <a:t>We are keen that our approach leaves room for providers to innovate and develop how they provide care, as long as it remains safe and of good quality</a:t>
            </a:r>
          </a:p>
          <a:p>
            <a:pPr marL="170147" indent="-170147">
              <a:buFont typeface="Arial" panose="020B0604020202020204" pitchFamily="34" charset="0"/>
              <a:buChar char="•"/>
              <a:defRPr/>
            </a:pPr>
            <a:r>
              <a:rPr lang="en-GB" dirty="0" smtClean="0"/>
              <a:t>The new strategy will focus on being more efficient by considering the right balance between registration, inspection, monitoring and information from providers; and building stronger relationships with our partners to encourage improvements for people who use services</a:t>
            </a:r>
          </a:p>
          <a:p>
            <a:pPr eaLnBrk="1" hangingPunct="1">
              <a:spcBef>
                <a:spcPct val="0"/>
              </a:spcBef>
              <a:defRPr/>
            </a:pPr>
            <a:endParaRPr lang="en-GB"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ヒラギノ角ゴ Pro W3" charset="-128"/>
              </a:defRPr>
            </a:lvl1pPr>
            <a:lvl2pPr marL="737304" indent="-283578" eaLnBrk="0" hangingPunct="0">
              <a:spcBef>
                <a:spcPct val="30000"/>
              </a:spcBef>
              <a:defRPr sz="1200">
                <a:solidFill>
                  <a:schemeClr val="tx1"/>
                </a:solidFill>
                <a:latin typeface="Arial" charset="0"/>
                <a:ea typeface="ヒラギノ角ゴ Pro W3" charset="-128"/>
              </a:defRPr>
            </a:lvl2pPr>
            <a:lvl3pPr marL="1134313" indent="-226863" eaLnBrk="0" hangingPunct="0">
              <a:spcBef>
                <a:spcPct val="30000"/>
              </a:spcBef>
              <a:defRPr sz="1200">
                <a:solidFill>
                  <a:schemeClr val="tx1"/>
                </a:solidFill>
                <a:latin typeface="Arial" charset="0"/>
                <a:ea typeface="ヒラギノ角ゴ Pro W3" charset="-128"/>
              </a:defRPr>
            </a:lvl3pPr>
            <a:lvl4pPr marL="1588038" indent="-226863" eaLnBrk="0" hangingPunct="0">
              <a:spcBef>
                <a:spcPct val="30000"/>
              </a:spcBef>
              <a:defRPr sz="1200">
                <a:solidFill>
                  <a:schemeClr val="tx1"/>
                </a:solidFill>
                <a:latin typeface="Arial" charset="0"/>
                <a:ea typeface="ヒラギノ角ゴ Pro W3" charset="-128"/>
              </a:defRPr>
            </a:lvl4pPr>
            <a:lvl5pPr marL="2041764" indent="-226863" eaLnBrk="0" hangingPunct="0">
              <a:spcBef>
                <a:spcPct val="30000"/>
              </a:spcBef>
              <a:defRPr sz="1200">
                <a:solidFill>
                  <a:schemeClr val="tx1"/>
                </a:solidFill>
                <a:latin typeface="Arial" charset="0"/>
                <a:ea typeface="ヒラギノ角ゴ Pro W3" charset="-128"/>
              </a:defRPr>
            </a:lvl5pPr>
            <a:lvl6pPr marL="2495489" indent="-226863" eaLnBrk="0" fontAlgn="base" hangingPunct="0">
              <a:spcBef>
                <a:spcPct val="30000"/>
              </a:spcBef>
              <a:spcAft>
                <a:spcPct val="0"/>
              </a:spcAft>
              <a:defRPr sz="1200">
                <a:solidFill>
                  <a:schemeClr val="tx1"/>
                </a:solidFill>
                <a:latin typeface="Arial" charset="0"/>
                <a:ea typeface="ヒラギノ角ゴ Pro W3" charset="-128"/>
              </a:defRPr>
            </a:lvl6pPr>
            <a:lvl7pPr marL="2949214" indent="-226863" eaLnBrk="0" fontAlgn="base" hangingPunct="0">
              <a:spcBef>
                <a:spcPct val="30000"/>
              </a:spcBef>
              <a:spcAft>
                <a:spcPct val="0"/>
              </a:spcAft>
              <a:defRPr sz="1200">
                <a:solidFill>
                  <a:schemeClr val="tx1"/>
                </a:solidFill>
                <a:latin typeface="Arial" charset="0"/>
                <a:ea typeface="ヒラギノ角ゴ Pro W3" charset="-128"/>
              </a:defRPr>
            </a:lvl7pPr>
            <a:lvl8pPr marL="3402940" indent="-226863" eaLnBrk="0" fontAlgn="base" hangingPunct="0">
              <a:spcBef>
                <a:spcPct val="30000"/>
              </a:spcBef>
              <a:spcAft>
                <a:spcPct val="0"/>
              </a:spcAft>
              <a:defRPr sz="1200">
                <a:solidFill>
                  <a:schemeClr val="tx1"/>
                </a:solidFill>
                <a:latin typeface="Arial" charset="0"/>
                <a:ea typeface="ヒラギノ角ゴ Pro W3" charset="-128"/>
              </a:defRPr>
            </a:lvl8pPr>
            <a:lvl9pPr marL="3856665" indent="-226863"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FD4F8A86-1C1B-427B-B3D0-F103E23AED33}" type="slidenum">
              <a:rPr lang="en-GB" altLang="en-US">
                <a:solidFill>
                  <a:prstClr val="black"/>
                </a:solidFill>
                <a:ea typeface="ＭＳ Ｐゴシック" charset="-128"/>
              </a:rPr>
              <a:pPr eaLnBrk="1" hangingPunct="1">
                <a:spcBef>
                  <a:spcPct val="0"/>
                </a:spcBef>
              </a:pPr>
              <a:t>21</a:t>
            </a:fld>
            <a:endParaRPr lang="en-GB" altLang="en-US">
              <a:solidFill>
                <a:prstClr val="black"/>
              </a:solidFill>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Generic ASC deck (June Final)</a:t>
            </a:r>
            <a:endParaRPr lang="en-GB"/>
          </a:p>
        </p:txBody>
      </p:sp>
      <p:sp>
        <p:nvSpPr>
          <p:cNvPr id="5" name="Slide Number Placeholder 4"/>
          <p:cNvSpPr>
            <a:spLocks noGrp="1"/>
          </p:cNvSpPr>
          <p:nvPr>
            <p:ph type="sldNum" sz="quarter" idx="11"/>
          </p:nvPr>
        </p:nvSpPr>
        <p:spPr/>
        <p:txBody>
          <a:bodyPr/>
          <a:lstStyle/>
          <a:p>
            <a:fld id="{A480AF63-9C6B-4782-BB01-8AA9107602FD}" type="slidenum">
              <a:rPr lang="en-GB" smtClean="0"/>
              <a:t>22</a:t>
            </a:fld>
            <a:endParaRPr lang="en-GB"/>
          </a:p>
        </p:txBody>
      </p:sp>
    </p:spTree>
    <p:extLst>
      <p:ext uri="{BB962C8B-B14F-4D97-AF65-F5344CB8AC3E}">
        <p14:creationId xmlns:p14="http://schemas.microsoft.com/office/powerpoint/2010/main" val="1330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Generic ASC deck (June Final)</a:t>
            </a:r>
            <a:endParaRPr lang="en-GB"/>
          </a:p>
        </p:txBody>
      </p:sp>
      <p:sp>
        <p:nvSpPr>
          <p:cNvPr id="5" name="Slide Number Placeholder 4"/>
          <p:cNvSpPr>
            <a:spLocks noGrp="1"/>
          </p:cNvSpPr>
          <p:nvPr>
            <p:ph type="sldNum" sz="quarter" idx="11"/>
          </p:nvPr>
        </p:nvSpPr>
        <p:spPr/>
        <p:txBody>
          <a:bodyPr/>
          <a:lstStyle/>
          <a:p>
            <a:fld id="{A480AF63-9C6B-4782-BB01-8AA9107602FD}" type="slidenum">
              <a:rPr lang="en-GB" smtClean="0"/>
              <a:t>23</a:t>
            </a:fld>
            <a:endParaRPr lang="en-GB"/>
          </a:p>
        </p:txBody>
      </p:sp>
    </p:spTree>
    <p:extLst>
      <p:ext uri="{BB962C8B-B14F-4D97-AF65-F5344CB8AC3E}">
        <p14:creationId xmlns:p14="http://schemas.microsoft.com/office/powerpoint/2010/main" val="262637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868457" y="4507673"/>
            <a:ext cx="4932771" cy="4442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300">
                <a:latin typeface="Arial" charset="0"/>
                <a:ea typeface="ヒラギノ角ゴ Pro W3" charset="-128"/>
              </a:rPr>
              <a:t>Stand up for adult social care.  The public is so much more aware of what adult social care is, why it’s important, who pays for it, whether or not it is high quality.  There is more awareness, higher expectations and much criticism.  Stand up for social care, be proud of what’s good, be positive and fight for it to be better.</a:t>
            </a:r>
          </a:p>
          <a:p>
            <a:endParaRPr lang="en-GB" altLang="en-US" sz="1300">
              <a:latin typeface="Arial" charset="0"/>
              <a:ea typeface="ヒラギノ角ゴ Pro W3" charset="-128"/>
            </a:endParaRPr>
          </a:p>
          <a:p>
            <a:r>
              <a:rPr lang="en-GB" altLang="en-US" sz="1300">
                <a:latin typeface="Arial" charset="0"/>
                <a:ea typeface="ヒラギノ角ゴ Pro W3" charset="-128"/>
              </a:rPr>
              <a:t>I know that finances are increasingly squeezed, but commissioners should celebrate the good and commission for quality, not just price. Like I said, good care has the power to change people’s lives. Be positive and honest, and work together.</a:t>
            </a:r>
          </a:p>
          <a:p>
            <a:endParaRPr lang="en-GB" altLang="en-US" sz="1300">
              <a:latin typeface="Arial" charset="0"/>
              <a:ea typeface="ヒラギノ角ゴ Pro W3" charset="-128"/>
            </a:endParaRPr>
          </a:p>
          <a:p>
            <a:r>
              <a:rPr lang="en-GB" altLang="en-US" sz="1300">
                <a:latin typeface="Arial" charset="0"/>
                <a:ea typeface="ヒラギノ角ゴ Pro W3" charset="-128"/>
              </a:rPr>
              <a:t>Use our information to change lives.  Use our information to take action, to argue for more resources, to encourage choice, to encourage providers to raise standards. Use the findings in State of Care, in Cracks in the Pathway and on our website (all these can be found on our exhibition stand).</a:t>
            </a:r>
          </a:p>
          <a:p>
            <a:endParaRPr lang="en-GB" altLang="en-US" sz="1300">
              <a:latin typeface="Arial" charset="0"/>
              <a:ea typeface="ヒラギノ角ゴ Pro W3" charset="-128"/>
            </a:endParaRPr>
          </a:p>
          <a:p>
            <a:r>
              <a:rPr lang="en-GB" altLang="en-US" sz="1300">
                <a:latin typeface="Arial" charset="0"/>
                <a:ea typeface="ヒラギノ角ゴ Pro W3" charset="-128"/>
              </a:rPr>
              <a:t>Celebrate the good, challenge the bad.</a:t>
            </a:r>
          </a:p>
          <a:p>
            <a:endParaRPr lang="en-GB" altLang="en-US" sz="1300">
              <a:latin typeface="Arial" charset="0"/>
              <a:ea typeface="ヒラギノ角ゴ Pro W3" charset="-128"/>
            </a:endParaRPr>
          </a:p>
          <a:p>
            <a:r>
              <a:rPr lang="en-GB" altLang="en-US" sz="1300">
                <a:latin typeface="Arial" charset="0"/>
                <a:ea typeface="ヒラギノ角ゴ Pro W3" charset="-128"/>
              </a:rPr>
              <a:t>And …. as you lead services from the top, remember why we – and all our colleagues and staff – do this.</a:t>
            </a:r>
          </a:p>
          <a:p>
            <a:endParaRPr lang="en-GB" altLang="en-US" sz="1300">
              <a:latin typeface="Arial" charset="0"/>
              <a:ea typeface="ヒラギノ角ゴ Pro W3" charset="-128"/>
            </a:endParaRPr>
          </a:p>
          <a:p>
            <a:r>
              <a:rPr lang="en-GB" altLang="en-US" sz="1300">
                <a:latin typeface="Arial" charset="0"/>
                <a:ea typeface="ヒラギノ角ゴ Pro W3" charset="-128"/>
              </a:rPr>
              <a:t>With thanks to Community Care – these images can be found on their stand in their 2015 charity calendar.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ea typeface="ヒラギノ角ゴ Pro W3" charset="-128"/>
            </a:endParaRPr>
          </a:p>
        </p:txBody>
      </p:sp>
      <p:sp>
        <p:nvSpPr>
          <p:cNvPr id="54276" name="Slide Number Placeholder 3"/>
          <p:cNvSpPr>
            <a:spLocks noGrp="1"/>
          </p:cNvSpPr>
          <p:nvPr>
            <p:ph type="sldNum" sz="quarter" idx="5"/>
          </p:nvPr>
        </p:nvSpPr>
        <p:spPr>
          <a:xfrm>
            <a:off x="3808332" y="9378485"/>
            <a:ext cx="2914748" cy="49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28" eaLnBrk="0" hangingPunct="0">
              <a:spcBef>
                <a:spcPct val="30000"/>
              </a:spcBef>
              <a:defRPr sz="1200">
                <a:solidFill>
                  <a:schemeClr val="tx1"/>
                </a:solidFill>
                <a:latin typeface="Arial" charset="0"/>
                <a:ea typeface="ヒラギノ角ゴ Pro W3" charset="-128"/>
              </a:defRPr>
            </a:lvl1pPr>
            <a:lvl2pPr marL="735729" indent="-282003" defTabSz="915328" eaLnBrk="0" hangingPunct="0">
              <a:spcBef>
                <a:spcPct val="30000"/>
              </a:spcBef>
              <a:defRPr sz="1200">
                <a:solidFill>
                  <a:schemeClr val="tx1"/>
                </a:solidFill>
                <a:latin typeface="Arial" charset="0"/>
                <a:ea typeface="ヒラギノ角ゴ Pro W3" charset="-128"/>
              </a:defRPr>
            </a:lvl2pPr>
            <a:lvl3pPr marL="1132738" indent="-225288" defTabSz="915328" eaLnBrk="0" hangingPunct="0">
              <a:spcBef>
                <a:spcPct val="30000"/>
              </a:spcBef>
              <a:defRPr sz="1200">
                <a:solidFill>
                  <a:schemeClr val="tx1"/>
                </a:solidFill>
                <a:latin typeface="Arial" charset="0"/>
                <a:ea typeface="ヒラギノ角ゴ Pro W3" charset="-128"/>
              </a:defRPr>
            </a:lvl3pPr>
            <a:lvl4pPr marL="1586464" indent="-225288" defTabSz="915328" eaLnBrk="0" hangingPunct="0">
              <a:spcBef>
                <a:spcPct val="30000"/>
              </a:spcBef>
              <a:defRPr sz="1200">
                <a:solidFill>
                  <a:schemeClr val="tx1"/>
                </a:solidFill>
                <a:latin typeface="Arial" charset="0"/>
                <a:ea typeface="ヒラギノ角ゴ Pro W3" charset="-128"/>
              </a:defRPr>
            </a:lvl4pPr>
            <a:lvl5pPr marL="2040189" indent="-225288" defTabSz="915328" eaLnBrk="0" hangingPunct="0">
              <a:spcBef>
                <a:spcPct val="30000"/>
              </a:spcBef>
              <a:defRPr sz="1200">
                <a:solidFill>
                  <a:schemeClr val="tx1"/>
                </a:solidFill>
                <a:latin typeface="Arial" charset="0"/>
                <a:ea typeface="ヒラギノ角ゴ Pro W3" charset="-128"/>
              </a:defRPr>
            </a:lvl5pPr>
            <a:lvl6pPr marL="2493914" indent="-225288" defTabSz="915328" eaLnBrk="0" fontAlgn="base" hangingPunct="0">
              <a:spcBef>
                <a:spcPct val="30000"/>
              </a:spcBef>
              <a:spcAft>
                <a:spcPct val="0"/>
              </a:spcAft>
              <a:defRPr sz="1200">
                <a:solidFill>
                  <a:schemeClr val="tx1"/>
                </a:solidFill>
                <a:latin typeface="Arial" charset="0"/>
                <a:ea typeface="ヒラギノ角ゴ Pro W3" charset="-128"/>
              </a:defRPr>
            </a:lvl6pPr>
            <a:lvl7pPr marL="2947639" indent="-225288" defTabSz="915328" eaLnBrk="0" fontAlgn="base" hangingPunct="0">
              <a:spcBef>
                <a:spcPct val="30000"/>
              </a:spcBef>
              <a:spcAft>
                <a:spcPct val="0"/>
              </a:spcAft>
              <a:defRPr sz="1200">
                <a:solidFill>
                  <a:schemeClr val="tx1"/>
                </a:solidFill>
                <a:latin typeface="Arial" charset="0"/>
                <a:ea typeface="ヒラギノ角ゴ Pro W3" charset="-128"/>
              </a:defRPr>
            </a:lvl7pPr>
            <a:lvl8pPr marL="3401365" indent="-225288" defTabSz="915328" eaLnBrk="0" fontAlgn="base" hangingPunct="0">
              <a:spcBef>
                <a:spcPct val="30000"/>
              </a:spcBef>
              <a:spcAft>
                <a:spcPct val="0"/>
              </a:spcAft>
              <a:defRPr sz="1200">
                <a:solidFill>
                  <a:schemeClr val="tx1"/>
                </a:solidFill>
                <a:latin typeface="Arial" charset="0"/>
                <a:ea typeface="ヒラギノ角ゴ Pro W3" charset="-128"/>
              </a:defRPr>
            </a:lvl8pPr>
            <a:lvl9pPr marL="3855090" indent="-225288" defTabSz="915328"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8554EEBF-7536-4BD5-83BC-5050623E6380}" type="slidenum">
              <a:rPr lang="en-GB" altLang="en-US">
                <a:solidFill>
                  <a:srgbClr val="000000"/>
                </a:solidFill>
                <a:ea typeface="ＭＳ Ｐゴシック" charset="-128"/>
              </a:rPr>
              <a:pPr>
                <a:spcBef>
                  <a:spcPct val="0"/>
                </a:spcBef>
              </a:pPr>
              <a:t>25</a:t>
            </a:fld>
            <a:endParaRPr lang="en-GB" altLang="en-US">
              <a:solidFill>
                <a:srgbClr val="000000"/>
              </a:solidFill>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ea typeface="ヒラギノ角ゴ Pro W3" charset="-128"/>
            </a:endParaRPr>
          </a:p>
        </p:txBody>
      </p:sp>
      <p:sp>
        <p:nvSpPr>
          <p:cNvPr id="56324" name="Slide Number Placeholder 3"/>
          <p:cNvSpPr>
            <a:spLocks noGrp="1"/>
          </p:cNvSpPr>
          <p:nvPr>
            <p:ph type="sldNum" sz="quarter" idx="5"/>
          </p:nvPr>
        </p:nvSpPr>
        <p:spPr>
          <a:xfrm>
            <a:off x="3808332" y="9378485"/>
            <a:ext cx="2914748" cy="49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28" eaLnBrk="0" hangingPunct="0">
              <a:spcBef>
                <a:spcPct val="30000"/>
              </a:spcBef>
              <a:defRPr sz="1200">
                <a:solidFill>
                  <a:schemeClr val="tx1"/>
                </a:solidFill>
                <a:latin typeface="Arial" charset="0"/>
                <a:ea typeface="ヒラギノ角ゴ Pro W3" charset="-128"/>
              </a:defRPr>
            </a:lvl1pPr>
            <a:lvl2pPr marL="735729" indent="-282003" defTabSz="915328" eaLnBrk="0" hangingPunct="0">
              <a:spcBef>
                <a:spcPct val="30000"/>
              </a:spcBef>
              <a:defRPr sz="1200">
                <a:solidFill>
                  <a:schemeClr val="tx1"/>
                </a:solidFill>
                <a:latin typeface="Arial" charset="0"/>
                <a:ea typeface="ヒラギノ角ゴ Pro W3" charset="-128"/>
              </a:defRPr>
            </a:lvl2pPr>
            <a:lvl3pPr marL="1132738" indent="-225288" defTabSz="915328" eaLnBrk="0" hangingPunct="0">
              <a:spcBef>
                <a:spcPct val="30000"/>
              </a:spcBef>
              <a:defRPr sz="1200">
                <a:solidFill>
                  <a:schemeClr val="tx1"/>
                </a:solidFill>
                <a:latin typeface="Arial" charset="0"/>
                <a:ea typeface="ヒラギノ角ゴ Pro W3" charset="-128"/>
              </a:defRPr>
            </a:lvl3pPr>
            <a:lvl4pPr marL="1586464" indent="-225288" defTabSz="915328" eaLnBrk="0" hangingPunct="0">
              <a:spcBef>
                <a:spcPct val="30000"/>
              </a:spcBef>
              <a:defRPr sz="1200">
                <a:solidFill>
                  <a:schemeClr val="tx1"/>
                </a:solidFill>
                <a:latin typeface="Arial" charset="0"/>
                <a:ea typeface="ヒラギノ角ゴ Pro W3" charset="-128"/>
              </a:defRPr>
            </a:lvl4pPr>
            <a:lvl5pPr marL="2040189" indent="-225288" defTabSz="915328" eaLnBrk="0" hangingPunct="0">
              <a:spcBef>
                <a:spcPct val="30000"/>
              </a:spcBef>
              <a:defRPr sz="1200">
                <a:solidFill>
                  <a:schemeClr val="tx1"/>
                </a:solidFill>
                <a:latin typeface="Arial" charset="0"/>
                <a:ea typeface="ヒラギノ角ゴ Pro W3" charset="-128"/>
              </a:defRPr>
            </a:lvl5pPr>
            <a:lvl6pPr marL="2493914" indent="-225288" defTabSz="915328" eaLnBrk="0" fontAlgn="base" hangingPunct="0">
              <a:spcBef>
                <a:spcPct val="30000"/>
              </a:spcBef>
              <a:spcAft>
                <a:spcPct val="0"/>
              </a:spcAft>
              <a:defRPr sz="1200">
                <a:solidFill>
                  <a:schemeClr val="tx1"/>
                </a:solidFill>
                <a:latin typeface="Arial" charset="0"/>
                <a:ea typeface="ヒラギノ角ゴ Pro W3" charset="-128"/>
              </a:defRPr>
            </a:lvl6pPr>
            <a:lvl7pPr marL="2947639" indent="-225288" defTabSz="915328" eaLnBrk="0" fontAlgn="base" hangingPunct="0">
              <a:spcBef>
                <a:spcPct val="30000"/>
              </a:spcBef>
              <a:spcAft>
                <a:spcPct val="0"/>
              </a:spcAft>
              <a:defRPr sz="1200">
                <a:solidFill>
                  <a:schemeClr val="tx1"/>
                </a:solidFill>
                <a:latin typeface="Arial" charset="0"/>
                <a:ea typeface="ヒラギノ角ゴ Pro W3" charset="-128"/>
              </a:defRPr>
            </a:lvl7pPr>
            <a:lvl8pPr marL="3401365" indent="-225288" defTabSz="915328" eaLnBrk="0" fontAlgn="base" hangingPunct="0">
              <a:spcBef>
                <a:spcPct val="30000"/>
              </a:spcBef>
              <a:spcAft>
                <a:spcPct val="0"/>
              </a:spcAft>
              <a:defRPr sz="1200">
                <a:solidFill>
                  <a:schemeClr val="tx1"/>
                </a:solidFill>
                <a:latin typeface="Arial" charset="0"/>
                <a:ea typeface="ヒラギノ角ゴ Pro W3" charset="-128"/>
              </a:defRPr>
            </a:lvl8pPr>
            <a:lvl9pPr marL="3855090" indent="-225288" defTabSz="915328"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8BC7C9DB-7988-4CBC-90D3-1A63C24C3808}" type="slidenum">
              <a:rPr lang="en-GB" altLang="en-US">
                <a:solidFill>
                  <a:srgbClr val="000000"/>
                </a:solidFill>
                <a:ea typeface="ＭＳ Ｐゴシック" charset="-128"/>
              </a:rPr>
              <a:pPr>
                <a:spcBef>
                  <a:spcPct val="0"/>
                </a:spcBef>
              </a:pPr>
              <a:t>26</a:t>
            </a:fld>
            <a:endParaRPr lang="en-GB" altLang="en-US">
              <a:solidFill>
                <a:srgbClr val="000000"/>
              </a:solidFill>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27</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227392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ヒラギノ角ゴ Pro W3" charset="-128"/>
            </a:endParaRPr>
          </a:p>
        </p:txBody>
      </p:sp>
      <p:sp>
        <p:nvSpPr>
          <p:cNvPr id="31748" name="Slide Number Placeholder 3"/>
          <p:cNvSpPr>
            <a:spLocks noGrp="1"/>
          </p:cNvSpPr>
          <p:nvPr>
            <p:ph type="sldNum" sz="quarter" idx="5"/>
          </p:nvPr>
        </p:nvSpPr>
        <p:spPr>
          <a:xfrm>
            <a:off x="3808334" y="9378486"/>
            <a:ext cx="2914748" cy="49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0" tIns="46140" rIns="92280" bIns="46140"/>
          <a:lstStyle>
            <a:lvl1pPr>
              <a:defRPr sz="2400">
                <a:solidFill>
                  <a:schemeClr val="tx1"/>
                </a:solidFill>
                <a:latin typeface="Arial" pitchFamily="34" charset="0"/>
                <a:ea typeface="ヒラギノ角ゴ Pro W3" charset="-128"/>
              </a:defRPr>
            </a:lvl1pPr>
            <a:lvl2pPr marL="746655" indent="-285203">
              <a:defRPr sz="2400">
                <a:solidFill>
                  <a:schemeClr val="tx1"/>
                </a:solidFill>
                <a:latin typeface="Arial" pitchFamily="34" charset="0"/>
                <a:ea typeface="ヒラギノ角ゴ Pro W3" charset="-128"/>
              </a:defRPr>
            </a:lvl2pPr>
            <a:lvl3pPr marL="1150425" indent="-227521">
              <a:defRPr sz="2400">
                <a:solidFill>
                  <a:schemeClr val="tx1"/>
                </a:solidFill>
                <a:latin typeface="Arial" pitchFamily="34" charset="0"/>
                <a:ea typeface="ヒラギノ角ゴ Pro W3" charset="-128"/>
              </a:defRPr>
            </a:lvl3pPr>
            <a:lvl4pPr marL="1611877" indent="-227521">
              <a:defRPr sz="2400">
                <a:solidFill>
                  <a:schemeClr val="tx1"/>
                </a:solidFill>
                <a:latin typeface="Arial" pitchFamily="34" charset="0"/>
                <a:ea typeface="ヒラギノ角ゴ Pro W3" charset="-128"/>
              </a:defRPr>
            </a:lvl4pPr>
            <a:lvl5pPr marL="2073329" indent="-227521">
              <a:defRPr sz="2400">
                <a:solidFill>
                  <a:schemeClr val="tx1"/>
                </a:solidFill>
                <a:latin typeface="Arial" pitchFamily="34" charset="0"/>
                <a:ea typeface="ヒラギノ角ゴ Pro W3" charset="-128"/>
              </a:defRPr>
            </a:lvl5pPr>
            <a:lvl6pPr marL="2534781" indent="-227521" eaLnBrk="0" fontAlgn="base" hangingPunct="0">
              <a:spcBef>
                <a:spcPct val="0"/>
              </a:spcBef>
              <a:spcAft>
                <a:spcPct val="0"/>
              </a:spcAft>
              <a:defRPr sz="2400">
                <a:solidFill>
                  <a:schemeClr val="tx1"/>
                </a:solidFill>
                <a:latin typeface="Arial" pitchFamily="34" charset="0"/>
                <a:ea typeface="ヒラギノ角ゴ Pro W3" charset="-128"/>
              </a:defRPr>
            </a:lvl6pPr>
            <a:lvl7pPr marL="2996233" indent="-227521" eaLnBrk="0" fontAlgn="base" hangingPunct="0">
              <a:spcBef>
                <a:spcPct val="0"/>
              </a:spcBef>
              <a:spcAft>
                <a:spcPct val="0"/>
              </a:spcAft>
              <a:defRPr sz="2400">
                <a:solidFill>
                  <a:schemeClr val="tx1"/>
                </a:solidFill>
                <a:latin typeface="Arial" pitchFamily="34" charset="0"/>
                <a:ea typeface="ヒラギノ角ゴ Pro W3" charset="-128"/>
              </a:defRPr>
            </a:lvl7pPr>
            <a:lvl8pPr marL="3457685" indent="-227521" eaLnBrk="0" fontAlgn="base" hangingPunct="0">
              <a:spcBef>
                <a:spcPct val="0"/>
              </a:spcBef>
              <a:spcAft>
                <a:spcPct val="0"/>
              </a:spcAft>
              <a:defRPr sz="2400">
                <a:solidFill>
                  <a:schemeClr val="tx1"/>
                </a:solidFill>
                <a:latin typeface="Arial" pitchFamily="34" charset="0"/>
                <a:ea typeface="ヒラギノ角ゴ Pro W3" charset="-128"/>
              </a:defRPr>
            </a:lvl8pPr>
            <a:lvl9pPr marL="3919137" indent="-227521"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C9078FEF-AA9D-4486-A93C-F994E5449A73}" type="slidenum">
              <a:rPr lang="en-GB" altLang="en-US" sz="1200">
                <a:solidFill>
                  <a:prstClr val="black"/>
                </a:solidFill>
              </a:rPr>
              <a:pPr/>
              <a:t>3</a:t>
            </a:fld>
            <a:endParaRPr lang="en-GB" altLang="en-US" sz="1200">
              <a:solidFill>
                <a:prstClr val="black"/>
              </a:solidFill>
            </a:endParaRPr>
          </a:p>
        </p:txBody>
      </p:sp>
      <p:sp>
        <p:nvSpPr>
          <p:cNvPr id="2" name="Footer Placeholder 1"/>
          <p:cNvSpPr>
            <a:spLocks noGrp="1"/>
          </p:cNvSpPr>
          <p:nvPr>
            <p:ph type="ftr" sz="quarter" idx="10"/>
          </p:nvPr>
        </p:nvSpPr>
        <p:spPr/>
        <p:txBody>
          <a:bodyPr/>
          <a:lstStyle/>
          <a:p>
            <a:r>
              <a:rPr lang="en-GB" smtClean="0"/>
              <a:t>Generic ASC deck (June Final)</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4</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351802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53" indent="-174653">
              <a:buFont typeface="Arial" panose="020B0604020202020204" pitchFamily="34" charset="0"/>
              <a:buChar char="•"/>
            </a:pPr>
            <a:r>
              <a:rPr lang="en-GB" sz="1400" dirty="0"/>
              <a:t>Our new operating model describes how we will register, monitor, inspect and award ratings to providers. </a:t>
            </a:r>
          </a:p>
          <a:p>
            <a:pPr marL="174653" indent="-174653">
              <a:buFont typeface="Arial" panose="020B0604020202020204" pitchFamily="34" charset="0"/>
              <a:buChar char="•"/>
            </a:pPr>
            <a:endParaRPr lang="en-GB" altLang="en-US" sz="1400" dirty="0"/>
          </a:p>
          <a:p>
            <a:pPr marL="174653" indent="-174653">
              <a:buFont typeface="Arial" panose="020B0604020202020204" pitchFamily="34" charset="0"/>
              <a:buChar char="•"/>
            </a:pPr>
            <a:r>
              <a:rPr lang="en-GB" sz="1400" dirty="0"/>
              <a:t>The new regulations on fundamental standards means that all registered providers must demonstrate that they are meeting regulatory requirements in order to register with CQC and then continue to deliver regulated services. </a:t>
            </a:r>
          </a:p>
          <a:p>
            <a:pPr marL="174653" indent="-174653">
              <a:buFont typeface="Arial" panose="020B0604020202020204" pitchFamily="34" charset="0"/>
              <a:buChar char="•"/>
            </a:pPr>
            <a:endParaRPr lang="en-GB" sz="1400" dirty="0"/>
          </a:p>
          <a:p>
            <a:pPr marL="174653" indent="-174653">
              <a:buFont typeface="Arial" panose="020B0604020202020204" pitchFamily="34" charset="0"/>
              <a:buChar char="•"/>
            </a:pPr>
            <a:r>
              <a:rPr lang="en-GB" sz="1400" dirty="0"/>
              <a:t>The new regulations will strengthen our approach to assessing applications for registration with CQC and the registration process. </a:t>
            </a:r>
          </a:p>
          <a:p>
            <a:pPr marL="174653" indent="-174653">
              <a:buFont typeface="Arial" panose="020B0604020202020204" pitchFamily="34" charset="0"/>
              <a:buChar char="•"/>
            </a:pPr>
            <a:endParaRPr lang="en-GB" sz="1400" dirty="0"/>
          </a:p>
          <a:p>
            <a:pPr marL="174653" indent="-174653">
              <a:buFont typeface="Arial" panose="020B0604020202020204" pitchFamily="34" charset="0"/>
              <a:buChar char="•"/>
            </a:pPr>
            <a:r>
              <a:rPr lang="en-GB" sz="1400" dirty="0"/>
              <a:t>In comprehensive inspections (which lead to ratings of individual services and of the provider overall), we primarily look for good care, rather than checking compliance with regulations. </a:t>
            </a:r>
          </a:p>
          <a:p>
            <a:pPr marL="174653" indent="-174653">
              <a:buFont typeface="Arial" panose="020B0604020202020204" pitchFamily="34" charset="0"/>
              <a:buChar char="•"/>
            </a:pPr>
            <a:endParaRPr lang="en-GB" sz="1400" dirty="0"/>
          </a:p>
          <a:p>
            <a:pPr marL="174653" indent="-174653">
              <a:buFont typeface="Arial" panose="020B0604020202020204" pitchFamily="34" charset="0"/>
              <a:buChar char="•"/>
            </a:pPr>
            <a:r>
              <a:rPr lang="en-GB" sz="1400" dirty="0"/>
              <a:t>However we will consider whether a regulation has been breached. We will take this guidance into account to determine whether a provider is meeting the new regulations. This then leads to what enforcement action we will take to address breaches of regulations. </a:t>
            </a:r>
            <a:endParaRPr lang="en-GB" sz="1600" dirty="0"/>
          </a:p>
          <a:p>
            <a:pPr>
              <a:defRPr/>
            </a:pPr>
            <a:endParaRPr lang="en-GB" sz="1400" dirty="0">
              <a:latin typeface="Arial" charset="0"/>
              <a:ea typeface="ヒラギノ角ゴ Pro W3"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9859" indent="-288407">
              <a:defRPr sz="2400">
                <a:solidFill>
                  <a:schemeClr val="tx1"/>
                </a:solidFill>
                <a:latin typeface="Arial" charset="0"/>
                <a:ea typeface="ヒラギノ角ゴ Pro W3" pitchFamily="-16" charset="-128"/>
              </a:defRPr>
            </a:lvl2pPr>
            <a:lvl3pPr marL="1153630" indent="-230726">
              <a:defRPr sz="2400">
                <a:solidFill>
                  <a:schemeClr val="tx1"/>
                </a:solidFill>
                <a:latin typeface="Arial" charset="0"/>
                <a:ea typeface="ヒラギノ角ゴ Pro W3" pitchFamily="-16" charset="-128"/>
              </a:defRPr>
            </a:lvl3pPr>
            <a:lvl4pPr marL="1615082" indent="-230726">
              <a:defRPr sz="2400">
                <a:solidFill>
                  <a:schemeClr val="tx1"/>
                </a:solidFill>
                <a:latin typeface="Arial" charset="0"/>
                <a:ea typeface="ヒラギノ角ゴ Pro W3" pitchFamily="-16" charset="-128"/>
              </a:defRPr>
            </a:lvl4pPr>
            <a:lvl5pPr marL="2076534" indent="-230726">
              <a:defRPr sz="2400">
                <a:solidFill>
                  <a:schemeClr val="tx1"/>
                </a:solidFill>
                <a:latin typeface="Arial" charset="0"/>
                <a:ea typeface="ヒラギノ角ゴ Pro W3" pitchFamily="-16" charset="-128"/>
              </a:defRPr>
            </a:lvl5pPr>
            <a:lvl6pPr marL="2537986" indent="-230726" eaLnBrk="0" fontAlgn="base" hangingPunct="0">
              <a:spcBef>
                <a:spcPct val="0"/>
              </a:spcBef>
              <a:spcAft>
                <a:spcPct val="0"/>
              </a:spcAft>
              <a:defRPr sz="2400">
                <a:solidFill>
                  <a:schemeClr val="tx1"/>
                </a:solidFill>
                <a:latin typeface="Arial" charset="0"/>
                <a:ea typeface="ヒラギノ角ゴ Pro W3" pitchFamily="-16" charset="-128"/>
              </a:defRPr>
            </a:lvl6pPr>
            <a:lvl7pPr marL="2999438" indent="-230726" eaLnBrk="0" fontAlgn="base" hangingPunct="0">
              <a:spcBef>
                <a:spcPct val="0"/>
              </a:spcBef>
              <a:spcAft>
                <a:spcPct val="0"/>
              </a:spcAft>
              <a:defRPr sz="2400">
                <a:solidFill>
                  <a:schemeClr val="tx1"/>
                </a:solidFill>
                <a:latin typeface="Arial" charset="0"/>
                <a:ea typeface="ヒラギノ角ゴ Pro W3" pitchFamily="-16" charset="-128"/>
              </a:defRPr>
            </a:lvl7pPr>
            <a:lvl8pPr marL="3460890" indent="-230726" eaLnBrk="0" fontAlgn="base" hangingPunct="0">
              <a:spcBef>
                <a:spcPct val="0"/>
              </a:spcBef>
              <a:spcAft>
                <a:spcPct val="0"/>
              </a:spcAft>
              <a:defRPr sz="2400">
                <a:solidFill>
                  <a:schemeClr val="tx1"/>
                </a:solidFill>
                <a:latin typeface="Arial" charset="0"/>
                <a:ea typeface="ヒラギノ角ゴ Pro W3" pitchFamily="-16" charset="-128"/>
              </a:defRPr>
            </a:lvl8pPr>
            <a:lvl9pPr marL="3922342" indent="-230726"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F6D6570A-F911-4F0E-A844-1C88380F96E5}" type="slidenum">
              <a:rPr lang="en-GB" altLang="en-US" sz="1200">
                <a:solidFill>
                  <a:prstClr val="black"/>
                </a:solidFill>
              </a:rPr>
              <a:pPr/>
              <a:t>5</a:t>
            </a:fld>
            <a:endParaRPr lang="en-GB" altLang="en-US" sz="1200">
              <a:solidFill>
                <a:prstClr val="black"/>
              </a:solidFill>
            </a:endParaRPr>
          </a:p>
        </p:txBody>
      </p:sp>
      <p:sp>
        <p:nvSpPr>
          <p:cNvPr id="2" name="Footer Placeholder 1"/>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1400">
              <a:latin typeface="Arial" pitchFamily="34" charset="0"/>
              <a:ea typeface="ヒラギノ角ゴ Pro W3"/>
              <a:cs typeface="ヒラギノ角ゴ Pro W3"/>
            </a:endParaRPr>
          </a:p>
        </p:txBody>
      </p:sp>
      <p:sp>
        <p:nvSpPr>
          <p:cNvPr id="2" name="Footer Placeholder 1"/>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1400">
              <a:latin typeface="Arial" pitchFamily="34" charset="0"/>
              <a:ea typeface="ヒラギノ角ゴ Pro W3"/>
              <a:cs typeface="ヒラギノ角ゴ Pro W3"/>
            </a:endParaRPr>
          </a:p>
        </p:txBody>
      </p:sp>
      <p:sp>
        <p:nvSpPr>
          <p:cNvPr id="2" name="Footer Placeholder 1"/>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4224" lvl="1" indent="-363714">
              <a:spcBef>
                <a:spcPct val="0"/>
              </a:spcBef>
              <a:spcAft>
                <a:spcPts val="606"/>
              </a:spcAft>
              <a:buSzPct val="100000"/>
              <a:buBlip>
                <a:blip r:embed="rId3"/>
              </a:buBlip>
              <a:tabLst>
                <a:tab pos="363714" algn="l"/>
              </a:tabLst>
            </a:pPr>
            <a:r>
              <a:rPr lang="en-GB" altLang="en-US" sz="1100" kern="0" dirty="0">
                <a:ea typeface="MS PGothic" pitchFamily="34" charset="-128"/>
              </a:rPr>
              <a:t>Providers must take proper steps to ensure that their directors (both executive and non-executive) are fit and proper for the role.</a:t>
            </a:r>
          </a:p>
          <a:p>
            <a:pPr marL="360510" lvl="1">
              <a:spcBef>
                <a:spcPct val="0"/>
              </a:spcBef>
              <a:spcAft>
                <a:spcPts val="606"/>
              </a:spcAft>
              <a:buSzPct val="100000"/>
              <a:tabLst>
                <a:tab pos="363714" algn="l"/>
              </a:tabLst>
            </a:pPr>
            <a:r>
              <a:rPr lang="en-GB" altLang="en-US" sz="1100" kern="0" dirty="0">
                <a:ea typeface="MS PGothic" pitchFamily="34" charset="-128"/>
              </a:rPr>
              <a:t> </a:t>
            </a:r>
          </a:p>
          <a:p>
            <a:pPr marL="724224" lvl="1" indent="-363714">
              <a:spcBef>
                <a:spcPct val="0"/>
              </a:spcBef>
              <a:spcAft>
                <a:spcPts val="606"/>
              </a:spcAft>
              <a:buSzPct val="100000"/>
              <a:buBlip>
                <a:blip r:embed="rId3"/>
              </a:buBlip>
              <a:tabLst>
                <a:tab pos="363714" algn="l"/>
              </a:tabLst>
            </a:pPr>
            <a:r>
              <a:rPr lang="en-GB" altLang="en-US" sz="1100" kern="0" dirty="0">
                <a:ea typeface="MS PGothic" pitchFamily="34" charset="-128"/>
              </a:rPr>
              <a:t>Directors must be of good character, physically and mentally fit, have the necessary qualifications, skills and experience for the role, and be able to supply certain information (including a Disclosure and Barring Service check and a full employment history). Those who are unfit will include individuals on the children’s barred list or the adults’ barred list. They must not be prevented from holding a director’s post under other laws like the Companies Act or Charities Act.</a:t>
            </a:r>
          </a:p>
          <a:p>
            <a:endParaRPr lang="en-GB" sz="1100" dirty="0"/>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8</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159679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9</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Generic ASC deck (June Final)</a:t>
            </a:r>
            <a:endParaRPr lang="en-GB">
              <a:solidFill>
                <a:prstClr val="black"/>
              </a:solidFill>
            </a:endParaRPr>
          </a:p>
        </p:txBody>
      </p:sp>
    </p:spTree>
    <p:extLst>
      <p:ext uri="{BB962C8B-B14F-4D97-AF65-F5344CB8AC3E}">
        <p14:creationId xmlns:p14="http://schemas.microsoft.com/office/powerpoint/2010/main" val="99952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71CDA1-3325-4E30-9D14-572EF67BCCCA}"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400862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71CDA1-3325-4E30-9D14-572EF67BCCCA}"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1911290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20704DD-80FD-450B-91DF-7C17E209CB3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354348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3778314-3CBD-47EA-B2DD-C59A460C76E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4183416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BB13D5E-1B8C-464D-8390-F3E7F282A7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08434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6C0C097-4DAE-4FD1-8D87-6BC4750EE20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978152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DB7F79F-485C-436C-BF5E-72F020E09A7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339554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F81AB6D-219B-449B-A0E7-C983CFD13EA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60798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C37E2E22-FE29-4DA0-9B41-A9EE02FA52F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977544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B3E4693-D75D-474D-B60A-9C4F76C8A96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195339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018BB18E-EDBA-4C93-8C84-0A17D211E93F}" type="slidenum">
              <a:rPr/>
              <a:pPr>
                <a:defRPr/>
              </a:pPr>
              <a:t>‹#›</a:t>
            </a:fld>
            <a:endParaRPr dirty="0"/>
          </a:p>
        </p:txBody>
      </p:sp>
    </p:spTree>
    <p:extLst>
      <p:ext uri="{BB962C8B-B14F-4D97-AF65-F5344CB8AC3E}">
        <p14:creationId xmlns:p14="http://schemas.microsoft.com/office/powerpoint/2010/main" val="58660998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pic>
        <p:nvPicPr>
          <p:cNvPr id="4"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a:prstGeom prst="rect">
            <a:avLst/>
          </a:prstGeom>
        </p:spPr>
        <p:txBody>
          <a:bodyPr/>
          <a:lstStyle>
            <a:lvl1pPr>
              <a:defRPr sz="3500"/>
            </a:lvl1pPr>
          </a:lstStyle>
          <a:p>
            <a:r>
              <a:rPr lang="en-US" dirty="0"/>
              <a:t>Click to edit Master title style</a:t>
            </a:r>
          </a:p>
        </p:txBody>
      </p:sp>
      <p:sp>
        <p:nvSpPr>
          <p:cNvPr id="7173" name="Rectangle 5"/>
          <p:cNvSpPr>
            <a:spLocks noGrp="1" noChangeArrowheads="1"/>
          </p:cNvSpPr>
          <p:nvPr>
            <p:ph type="subTitle" sz="quarter" idx="1"/>
          </p:nvPr>
        </p:nvSpPr>
        <p:spPr>
          <a:xfrm>
            <a:off x="647700" y="2895600"/>
            <a:ext cx="3657600" cy="3810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5736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71CDA1-3325-4E30-9D14-572EF67BCCCA}"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26643459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449263" y="152876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mtClean="0">
              <a:solidFill>
                <a:srgbClr val="000000"/>
              </a:solidFill>
            </a:endParaRPr>
          </a:p>
        </p:txBody>
      </p:sp>
      <p:pic>
        <p:nvPicPr>
          <p:cNvPr id="5"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p:spPr>
        <p:txBody>
          <a:bodyPr anchor="t"/>
          <a:lstStyle>
            <a:lvl1pPr>
              <a:defRPr sz="3500"/>
            </a:lvl1pPr>
          </a:lstStyle>
          <a:p>
            <a:pPr lvl="0"/>
            <a:r>
              <a:rPr lang="en-US" altLang="en-US" noProof="0" smtClean="0"/>
              <a:t>Click to edit Master title style</a:t>
            </a:r>
          </a:p>
        </p:txBody>
      </p:sp>
      <p:sp>
        <p:nvSpPr>
          <p:cNvPr id="7173" name="Rectangle 5"/>
          <p:cNvSpPr>
            <a:spLocks noGrp="1" noChangeArrowheads="1"/>
          </p:cNvSpPr>
          <p:nvPr>
            <p:ph type="subTitle" sz="quarter" idx="1"/>
          </p:nvPr>
        </p:nvSpPr>
        <p:spPr>
          <a:xfrm>
            <a:off x="647700" y="28956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190420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FE3E291-6D0A-4870-875B-E36C48179EF1}"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3193035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4355ADF-F5A5-4C5D-9E1C-D2BE30E0D48B}"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4385624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4A23A66D-D525-46AB-8CF3-8D976A9A26A8}"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7017132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02F5A4D5-3856-4DC5-90B2-4FE2880BEABF}"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3795590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901E209A-197E-4B71-9DA8-BE91FFD99B84}"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957562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F10FC9B-6F35-4A0A-8A2C-37CBC7F9026A}"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028497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7D799F-FF2A-441F-9DC1-61F248C49378}"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34531432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AEAB0E7-5BD3-4259-926C-CF2364190F78}"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7386738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C65AED3F-4F73-465F-91A6-348910FC871A}"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79507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E77917-7E44-4D30-B22E-E6F0A750EDE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3741771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D9E8178-D75C-4E91-B8AC-C6C00CC6D4EE}"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94215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59FC347-302F-406D-B0EB-0DA96B8CD25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4666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EEF8FC1-7C31-4EA1-B77F-549A552F93A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07865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8BF76C6-0723-41B8-B5CB-DB8CEA45671B}"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9113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86782A6-027F-476B-8017-B3AF9C87162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9518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BBBFFF5-F1B5-420B-A574-158CBA53BAE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839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200741D-A976-4E70-9CE8-E2F6D4819F9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22703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58849F0-9AD6-4B03-8EBD-BD12C9B2B55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5188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71CDA1-3325-4E30-9D14-572EF67BCCCA}"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931393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B65D17B-35B3-4241-A477-D6118292B8B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29601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65FB749-BD19-437D-805B-65CC2F21E62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821258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03EF34B-3C4E-4DED-B0C4-32F688EEA7B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080661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0C112BB-8DCA-49B2-AAAF-DCDBEB3F5EF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71698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0C7EF10-885C-4D91-86AC-20E6C044DD1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52695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7BF20490-DF65-4342-B7E2-BC84DF577387}" type="slidenum">
              <a:rPr/>
              <a:pPr>
                <a:defRPr/>
              </a:pPr>
              <a:t>‹#›</a:t>
            </a:fld>
            <a:endParaRPr dirty="0"/>
          </a:p>
        </p:txBody>
      </p:sp>
    </p:spTree>
    <p:extLst>
      <p:ext uri="{BB962C8B-B14F-4D97-AF65-F5344CB8AC3E}">
        <p14:creationId xmlns:p14="http://schemas.microsoft.com/office/powerpoint/2010/main" val="270389067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6636E3B2-B0C1-41B4-8A46-320A752106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5388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DE981E3F-3141-46CD-AE86-6120B3C434C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41082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fld id="{AB483BD4-E1C4-4E5D-9150-3E662C4B51E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931377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6057FCF7-CCA0-4449-A1C0-B9F1ADE3C98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376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1CDA1-3325-4E30-9D14-572EF67BCCCA}"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3529535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2"/>
          <p:cNvSpPr>
            <a:spLocks noGrp="1"/>
          </p:cNvSpPr>
          <p:nvPr>
            <p:ph type="sldNum" sz="quarter" idx="10"/>
          </p:nvPr>
        </p:nvSpPr>
        <p:spPr>
          <a:ln/>
        </p:spPr>
        <p:txBody>
          <a:bodyPr/>
          <a:lstStyle>
            <a:lvl1pPr>
              <a:defRPr/>
            </a:lvl1pPr>
          </a:lstStyle>
          <a:p>
            <a:pPr>
              <a:defRPr/>
            </a:pPr>
            <a:fld id="{8EEB7EF8-BEC1-4315-9F62-B1B876E2E51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14551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ln/>
        </p:spPr>
        <p:txBody>
          <a:bodyPr/>
          <a:lstStyle>
            <a:lvl1pPr>
              <a:defRPr/>
            </a:lvl1pPr>
          </a:lstStyle>
          <a:p>
            <a:pPr>
              <a:defRPr/>
            </a:pPr>
            <a:fld id="{90FCE308-4E08-46C9-B08A-3EA3BA9EA87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25542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fld id="{2CDFC59F-7FD3-4981-88C1-003940B5C03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0000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0CA41B0F-F75C-4AF2-8845-2654F4B2EE1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6350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CCF19712-56EC-498D-86A5-9F66FD4C804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509129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F516B441-01CA-4DC5-AC1A-E7CF6B81908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51158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33B3BB00-0C6B-4C07-AFD1-578779FBC79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68527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47700" y="1798638"/>
            <a:ext cx="379253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0A32DB33-FB3C-49EE-B0FF-ABA834E2E47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510523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5FC7B738-675E-4074-8F87-939256548B1A}" type="slidenum">
              <a:rPr/>
              <a:pPr>
                <a:defRPr/>
              </a:pPr>
              <a:t>‹#›</a:t>
            </a:fld>
            <a:endParaRPr dirty="0"/>
          </a:p>
        </p:txBody>
      </p:sp>
    </p:spTree>
    <p:extLst>
      <p:ext uri="{BB962C8B-B14F-4D97-AF65-F5344CB8AC3E}">
        <p14:creationId xmlns:p14="http://schemas.microsoft.com/office/powerpoint/2010/main" val="30802737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F1219E4-DCCF-408B-9074-CF1B3C110DE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998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71CDA1-3325-4E30-9D14-572EF67BCCCA}"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2982456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231D31E-5E0F-4AD0-8A29-5FC9339D43E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34885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9C7F68E1-69F3-44E3-AB77-E7F1016B1BC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27164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BE0930F4-D494-4101-A590-6D6DC9DEDAE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1084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EDA098D-4348-4833-94B6-136B8B17D01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77619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3C5CF92-4D7E-4132-BFA6-40C4381C5B2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034519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CAC50C4-D3F2-4F9D-9CD4-176EF0C4320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16403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EFEA0E3-7C2E-4071-8119-F9FC072BC1D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726677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781AB08-54EB-469A-B071-C1E0BB180C3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09200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7B54FA-E0F7-4003-99C2-69DD8F38EAE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5366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6241F14-BFD9-4FB2-9E2C-8D6BEFBE554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6323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71CDA1-3325-4E30-9D14-572EF67BCCCA}" type="datetimeFigureOut">
              <a:rPr lang="en-GB" smtClean="0"/>
              <a:t>06/06/2016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2491660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F72375AD-D5BC-4005-8B71-FD5EB89A2BC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62246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3E3D6A5-F3F6-4D96-8CD2-B85719F274E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033728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E7421B49-7C6C-4347-B790-61E0833B4BE1}" type="slidenum">
              <a:rPr/>
              <a:pPr>
                <a:defRPr/>
              </a:pPr>
              <a:t>‹#›</a:t>
            </a:fld>
            <a:endParaRPr dirty="0"/>
          </a:p>
        </p:txBody>
      </p:sp>
    </p:spTree>
    <p:extLst>
      <p:ext uri="{BB962C8B-B14F-4D97-AF65-F5344CB8AC3E}">
        <p14:creationId xmlns:p14="http://schemas.microsoft.com/office/powerpoint/2010/main" val="24999481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EDB8200-8E4A-4976-92FD-35586C701D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69032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7D7044F-6A8C-4344-AE53-5EB53D32BFE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54449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D5B95D8-8CDB-4428-A27A-C8AF7BB76BA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58085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580EB41-BFA4-4961-AE34-F7B68752EE1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86516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205BF314-7CB6-452E-8F2E-21A939BE3BA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031938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3E80270-9EAE-41D6-B12E-FECCAA98F52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74602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4EAD85B-916E-4165-8EB8-B21BD84BDD8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8263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71CDA1-3325-4E30-9D14-572EF67BCCCA}" type="datetimeFigureOut">
              <a:rPr lang="en-GB" smtClean="0"/>
              <a:t>06/06/2016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834733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CCE2BB9-015A-4FEA-8A94-EC543FD7487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287009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CBA8108-E7D3-4724-8E0A-20BB2BE748B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38096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016AAC0-DC44-4601-9953-3589BB5A6E2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312674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F566E67-F92A-4A08-BDA1-0E9612F2CAA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45530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7F90B694-FB4A-49D3-A29D-9D02891FD74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67970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223C317-0A93-4A1B-8ED9-6A90039DCA2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7153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a:ln w="12700">
            <a:miter lim="400000"/>
          </a:ln>
        </p:spPr>
        <p:txBody>
          <a:bodyPr/>
          <a:lstStyle>
            <a:lvl1pPr eaLnBrk="0" hangingPunct="0">
              <a:defRPr>
                <a:cs typeface="+mn-cs"/>
              </a:defRPr>
            </a:lvl1pPr>
          </a:lstStyle>
          <a:p>
            <a:pPr>
              <a:defRPr/>
            </a:pPr>
            <a:fld id="{03C15BD8-546C-422E-866A-F815BCA17BAD}" type="slidenum">
              <a:rPr/>
              <a:pPr>
                <a:defRPr/>
              </a:pPr>
              <a:t>‹#›</a:t>
            </a:fld>
            <a:endParaRPr dirty="0"/>
          </a:p>
        </p:txBody>
      </p:sp>
    </p:spTree>
    <p:extLst>
      <p:ext uri="{BB962C8B-B14F-4D97-AF65-F5344CB8AC3E}">
        <p14:creationId xmlns:p14="http://schemas.microsoft.com/office/powerpoint/2010/main" val="65333187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2" name="CQC_logo_CMYK.png"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647700"/>
            <a:ext cx="1981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69038298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w="12700">
            <a:miter lim="400000"/>
          </a:ln>
        </p:spPr>
        <p:txBody>
          <a:bodyPr/>
          <a:lstStyle>
            <a:lvl1pPr eaLnBrk="0" hangingPunct="0">
              <a:defRPr>
                <a:cs typeface="+mn-cs"/>
              </a:defRPr>
            </a:lvl1pPr>
          </a:lstStyle>
          <a:p>
            <a:pPr>
              <a:defRPr/>
            </a:pPr>
            <a:fld id="{5C96F40B-5FEA-42DF-ACC9-1990E39E206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110229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sldNum" sz="quarter" idx="10"/>
          </p:nvPr>
        </p:nvSpPr>
        <p:spPr>
          <a:ln w="12700">
            <a:miter lim="400000"/>
          </a:ln>
        </p:spPr>
        <p:txBody>
          <a:bodyPr/>
          <a:lstStyle>
            <a:lvl1pPr eaLnBrk="0" hangingPunct="0">
              <a:defRPr>
                <a:cs typeface="+mn-cs"/>
              </a:defRPr>
            </a:lvl1pPr>
          </a:lstStyle>
          <a:p>
            <a:pPr>
              <a:defRPr/>
            </a:pPr>
            <a:fld id="{611A3196-76F2-46F7-AC9E-D0E7E711B2E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34096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1CDA1-3325-4E30-9D14-572EF67BCCCA}" type="datetimeFigureOut">
              <a:rPr lang="en-GB" smtClean="0"/>
              <a:t>06/06/2016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2092522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7EFCF31-41F3-44DA-843A-A34422CFBD2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05344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B49CFE7-BAA5-4C9A-89B8-928538E7FB3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3533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8D68503-087D-4B8F-ACA1-13361CAA61D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487531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B88A6CAB-52F9-4A66-93B8-F23868458DA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24626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33A77A0-6851-44A9-AC85-6D5E01A2851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36831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CDA3229-AF42-418D-A2D8-BD226358A3C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066780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DD7CC86-DA88-4D59-BCBA-558CB6A95AD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70418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1CE9F7E-7042-4D5B-B223-6C7ADE0F44F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38649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DB15B37-AE38-4A1B-B5E7-EC622150606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06205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7ECDB08-EEE3-4430-8813-310DCC04BED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489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1CDA1-3325-4E30-9D14-572EF67BCCCA}"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6202074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6D8591D-B4A9-429F-BDB1-78C6685D559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484838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29DE4DB8-685A-40E6-A867-4A81167ABC5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524884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83C18FB-03CC-4459-8507-4FA00C5A380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56129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25E31C52-90E6-4E3C-B1D3-034098663D74}" type="slidenum">
              <a:rPr/>
              <a:pPr>
                <a:defRPr/>
              </a:pPr>
              <a:t>‹#›</a:t>
            </a:fld>
            <a:endParaRPr dirty="0"/>
          </a:p>
        </p:txBody>
      </p:sp>
    </p:spTree>
    <p:extLst>
      <p:ext uri="{BB962C8B-B14F-4D97-AF65-F5344CB8AC3E}">
        <p14:creationId xmlns:p14="http://schemas.microsoft.com/office/powerpoint/2010/main" val="4013604647"/>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a:prstGeom prst="rect">
            <a:avLst/>
          </a:prstGeom>
        </p:spPr>
        <p:txBody>
          <a:bodyPr/>
          <a:lstStyle>
            <a:lvl1pPr>
              <a:defRPr sz="3500"/>
            </a:lvl1pPr>
          </a:lstStyle>
          <a:p>
            <a:r>
              <a:rPr lang="en-US" dirty="0"/>
              <a:t>Click to edit Master title style</a:t>
            </a:r>
          </a:p>
        </p:txBody>
      </p:sp>
      <p:sp>
        <p:nvSpPr>
          <p:cNvPr id="7173" name="Rectangle 5"/>
          <p:cNvSpPr>
            <a:spLocks noGrp="1" noChangeArrowheads="1"/>
          </p:cNvSpPr>
          <p:nvPr>
            <p:ph type="subTitle" sz="quarter" idx="1"/>
          </p:nvPr>
        </p:nvSpPr>
        <p:spPr>
          <a:xfrm>
            <a:off x="647700" y="2895600"/>
            <a:ext cx="3657600" cy="3810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413503899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647700"/>
            <a:ext cx="56007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996C764E-6C05-4F1B-AB82-251BC50B682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919283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xfrm>
            <a:off x="6804025" y="5300663"/>
            <a:ext cx="1905000" cy="457200"/>
          </a:xfrm>
        </p:spPr>
        <p:txBody>
          <a:bodyPr/>
          <a:lstStyle>
            <a:lvl1pPr>
              <a:defRPr/>
            </a:lvl1pPr>
          </a:lstStyle>
          <a:p>
            <a:pPr>
              <a:defRPr/>
            </a:pPr>
            <a:fld id="{F2AB4B51-B3D6-45BE-963A-7203E149F1C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5119445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647700"/>
            <a:ext cx="56007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49263" y="1524000"/>
            <a:ext cx="40624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24000"/>
            <a:ext cx="40624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F31B5D66-AF93-4F47-BFB9-EF76BD68B4C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566758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9F147C78-D03A-46C6-B9A1-9AFA52BDD93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5006508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1800" y="647700"/>
            <a:ext cx="5600700" cy="762000"/>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BD88C649-0595-4F79-941B-89957685C0E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21634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1CDA1-3325-4E30-9D14-572EF67BCCCA}"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E020F-10C5-4B0B-9B82-E2659808AC05}" type="slidenum">
              <a:rPr lang="en-GB" smtClean="0"/>
              <a:t>‹#›</a:t>
            </a:fld>
            <a:endParaRPr lang="en-GB"/>
          </a:p>
        </p:txBody>
      </p:sp>
    </p:spTree>
    <p:extLst>
      <p:ext uri="{BB962C8B-B14F-4D97-AF65-F5344CB8AC3E}">
        <p14:creationId xmlns:p14="http://schemas.microsoft.com/office/powerpoint/2010/main" val="40752095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0313DA1-12CF-4D6E-AAED-58DF173005D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470586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8BDBC66-7CC6-4A7A-9E36-297A0C6E18F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887426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9BB606B-8C98-466A-8F23-2A165E87480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029833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647700"/>
            <a:ext cx="56007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D1FD2AE-1A85-4981-9E64-5B61239868B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73273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647700"/>
            <a:ext cx="2068513" cy="56007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63" y="647700"/>
            <a:ext cx="6056312" cy="5600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75CA053-7983-4EB3-A49D-DF3072AF1DB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154219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C7C6016-E773-4FBA-BF66-46B63702191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71967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5D0E310-E6A5-498D-AFD0-6D10100BE87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70008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E4F797B-38B5-4FBA-91A4-69BF37E07BF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549511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85C0CF6-6FAD-422E-BEDE-325F2387D0E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945582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97378E8-E7BB-4776-95F5-BF8DDDA255F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2929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emf"/><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emf"/><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1.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emf"/><Relationship Id="rId2" Type="http://schemas.openxmlformats.org/officeDocument/2006/relationships/slideLayout" Target="../slideLayouts/slideLayout96.xml"/><Relationship Id="rId16" Type="http://schemas.openxmlformats.org/officeDocument/2006/relationships/theme" Target="../theme/theme9.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1CDA1-3325-4E30-9D14-572EF67BCCCA}" type="datetimeFigureOut">
              <a:rPr lang="en-GB" smtClean="0"/>
              <a:t>06/06/2016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E020F-10C5-4B0B-9B82-E2659808AC05}" type="slidenum">
              <a:rPr lang="en-GB" smtClean="0"/>
              <a:t>‹#›</a:t>
            </a:fld>
            <a:endParaRPr lang="en-GB"/>
          </a:p>
        </p:txBody>
      </p:sp>
    </p:spTree>
    <p:extLst>
      <p:ext uri="{BB962C8B-B14F-4D97-AF65-F5344CB8AC3E}">
        <p14:creationId xmlns:p14="http://schemas.microsoft.com/office/powerpoint/2010/main" val="145366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ea typeface="+mn-ea"/>
              </a:defRPr>
            </a:lvl1pPr>
          </a:lstStyle>
          <a:p>
            <a:pPr eaLnBrk="0" fontAlgn="base" hangingPunct="0">
              <a:spcBef>
                <a:spcPct val="0"/>
              </a:spcBef>
              <a:spcAft>
                <a:spcPct val="0"/>
              </a:spcAft>
              <a:defRPr/>
            </a:pPr>
            <a:fld id="{D3E893F2-B355-4373-98A8-E52F8D457B07}" type="slidenum">
              <a:rPr lang="en-US" altLang="en-US"/>
              <a:pPr eaLnBrk="0" fontAlgn="base" hangingPunct="0">
                <a:spcBef>
                  <a:spcPct val="0"/>
                </a:spcBef>
                <a:spcAft>
                  <a:spcPct val="0"/>
                </a:spcAft>
                <a:defRPr/>
              </a:pPr>
              <a:t>‹#›</a:t>
            </a:fld>
            <a:endParaRPr lang="en-US" alt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59028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j-ea"/>
          <a:cs typeface="+mj-cs"/>
        </a:defRPr>
      </a:lvl1pPr>
      <a:lvl2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2pPr>
      <a:lvl3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3pPr>
      <a:lvl4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4pPr>
      <a:lvl5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n-ea"/>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n-ea"/>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mn-ea"/>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4AB7073E-9595-4677-A794-938867AE4E31}" type="slidenum">
              <a:rPr lang="en-US"/>
              <a:pPr eaLnBrk="0" fontAlgn="base" hangingPunct="0">
                <a:spcBef>
                  <a:spcPct val="0"/>
                </a:spcBef>
                <a:spcAft>
                  <a:spcPct val="0"/>
                </a:spcAft>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70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itchFamily="34"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ＭＳ Ｐゴシック"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fontAlgn="base">
              <a:spcBef>
                <a:spcPct val="0"/>
              </a:spcBef>
              <a:spcAft>
                <a:spcPct val="0"/>
              </a:spcAft>
              <a:defRPr/>
            </a:pPr>
            <a:endParaRPr lang="en-US" altLang="en-US" sz="1100" dirty="0" smtClean="0">
              <a:solidFill>
                <a:srgbClr val="000000"/>
              </a:solidFill>
            </a:endParaRPr>
          </a:p>
        </p:txBody>
      </p:sp>
      <p:sp>
        <p:nvSpPr>
          <p:cNvPr id="2051"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flipV="1">
            <a:off x="457200" y="1600200"/>
            <a:ext cx="8229600" cy="4724400"/>
          </a:xfrm>
          <a:prstGeom prst="roundRect">
            <a:avLst>
              <a:gd name="adj" fmla="val 1579"/>
            </a:avLst>
          </a:prstGeom>
          <a:solidFill>
            <a:srgbClr val="59B6AD">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fontAlgn="base" hangingPunct="1">
              <a:lnSpc>
                <a:spcPct val="90000"/>
              </a:lnSpc>
              <a:spcBef>
                <a:spcPct val="0"/>
              </a:spcBef>
              <a:spcAft>
                <a:spcPct val="0"/>
              </a:spcAft>
              <a:defRPr/>
            </a:pPr>
            <a:endParaRPr lang="en-GB" altLang="en-US" sz="1400" dirty="0" smtClean="0">
              <a:solidFill>
                <a:srgbClr val="000000"/>
              </a:solidFill>
              <a:ea typeface="ＭＳ Ｐゴシック" pitchFamily="34" charset="-128"/>
            </a:endParaRPr>
          </a:p>
        </p:txBody>
      </p:sp>
      <p:sp>
        <p:nvSpPr>
          <p:cNvPr id="2054"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5"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Slide Number Placeholder 2"/>
          <p:cNvSpPr>
            <a:spLocks noGrp="1"/>
          </p:cNvSpPr>
          <p:nvPr>
            <p:ph type="sldNum" sz="quarter" idx="4"/>
          </p:nvPr>
        </p:nvSpPr>
        <p:spPr bwMode="auto">
          <a:xfrm>
            <a:off x="6821488" y="6248400"/>
            <a:ext cx="1905000" cy="457200"/>
          </a:xfrm>
          <a:prstGeom prst="rect">
            <a:avLst/>
          </a:prstGeom>
          <a:ln>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charset="0"/>
                <a:ea typeface="+mn-ea"/>
                <a:cs typeface="+mn-cs"/>
              </a:defRPr>
            </a:lvl1pPr>
          </a:lstStyle>
          <a:p>
            <a:pPr fontAlgn="base">
              <a:spcBef>
                <a:spcPct val="0"/>
              </a:spcBef>
              <a:spcAft>
                <a:spcPct val="0"/>
              </a:spcAft>
              <a:defRPr/>
            </a:pPr>
            <a:fld id="{949870C1-5D29-4469-AA11-F0C721494C99}" type="slidenum">
              <a:rPr lang="en-US"/>
              <a:pPr fontAlgn="base">
                <a:spcBef>
                  <a:spcPct val="0"/>
                </a:spcBef>
                <a:spcAft>
                  <a:spcPct val="0"/>
                </a:spcAft>
                <a:defRPr/>
              </a:pPr>
              <a:t>‹#›</a:t>
            </a:fld>
            <a:endParaRPr lang="en-US" sz="1400" dirty="0">
              <a:solidFill>
                <a:srgbClr val="6D2E69"/>
              </a:solidFill>
            </a:endParaRPr>
          </a:p>
        </p:txBody>
      </p:sp>
      <p:pic>
        <p:nvPicPr>
          <p:cNvPr id="2057"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5"/>
          <p:cNvSpPr>
            <a:spLocks noChangeArrowheads="1"/>
          </p:cNvSpPr>
          <p:nvPr/>
        </p:nvSpPr>
        <p:spPr bwMode="auto">
          <a:xfrm flipV="1">
            <a:off x="457200" y="1600200"/>
            <a:ext cx="8229600" cy="4724400"/>
          </a:xfrm>
          <a:prstGeom prst="roundRect">
            <a:avLst>
              <a:gd name="adj" fmla="val 1579"/>
            </a:avLst>
          </a:prstGeom>
          <a:solidFill>
            <a:srgbClr val="5C93C2">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fontAlgn="base" hangingPunct="1">
              <a:lnSpc>
                <a:spcPct val="90000"/>
              </a:lnSpc>
              <a:spcBef>
                <a:spcPct val="0"/>
              </a:spcBef>
              <a:spcAft>
                <a:spcPct val="0"/>
              </a:spcAft>
              <a:defRPr/>
            </a:pPr>
            <a:endParaRPr lang="en-GB"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val="26146736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p:titleStyle>
    <p:body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fontAlgn="base" hangingPunct="0">
              <a:spcBef>
                <a:spcPct val="0"/>
              </a:spcBef>
              <a:spcAft>
                <a:spcPct val="0"/>
              </a:spcAft>
              <a:defRPr/>
            </a:pPr>
            <a:fld id="{3151A728-6934-4352-B83B-B1E39401A7ED}" type="slidenum">
              <a:rPr lang="en-US"/>
              <a:pPr eaLnBrk="0" fontAlgn="base" hangingPunct="0">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charset="-128"/>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0052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fontAlgn="base" hangingPunct="0">
              <a:spcBef>
                <a:spcPct val="0"/>
              </a:spcBef>
              <a:spcAft>
                <a:spcPct val="0"/>
              </a:spcAft>
              <a:defRPr/>
            </a:pPr>
            <a:fld id="{2CD23913-4988-4956-B9D6-B0A4572E7F59}" type="slidenum">
              <a:rPr lang="en-US"/>
              <a:pPr eaLnBrk="0" fontAlgn="base" hangingPunct="0">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670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16"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itchFamily="-16"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itchFamily="-16"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ＭＳ Ｐゴシック" pitchFamily="-16"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a:defRPr sz="2400">
                <a:solidFill>
                  <a:schemeClr val="tx1"/>
                </a:solidFill>
                <a:latin typeface="Arial" charset="0"/>
                <a:ea typeface="ヒラギノ角ゴ Pro W3" pitchFamily="-16" charset="-128"/>
              </a:defRPr>
            </a:lvl1pPr>
            <a:lvl2pPr marL="742950" indent="-285750" defTabSz="457200">
              <a:defRPr sz="2400">
                <a:solidFill>
                  <a:schemeClr val="tx1"/>
                </a:solidFill>
                <a:latin typeface="Arial" charset="0"/>
                <a:ea typeface="ヒラギノ角ゴ Pro W3" pitchFamily="-16" charset="-128"/>
              </a:defRPr>
            </a:lvl2pPr>
            <a:lvl3pPr marL="1143000" indent="-228600" defTabSz="457200">
              <a:defRPr sz="2400">
                <a:solidFill>
                  <a:schemeClr val="tx1"/>
                </a:solidFill>
                <a:latin typeface="Arial" charset="0"/>
                <a:ea typeface="ヒラギノ角ゴ Pro W3" pitchFamily="-16" charset="-128"/>
              </a:defRPr>
            </a:lvl3pPr>
            <a:lvl4pPr marL="1600200" indent="-228600" defTabSz="457200">
              <a:defRPr sz="2400">
                <a:solidFill>
                  <a:schemeClr val="tx1"/>
                </a:solidFill>
                <a:latin typeface="Arial" charset="0"/>
                <a:ea typeface="ヒラギノ角ゴ Pro W3" pitchFamily="-16" charset="-128"/>
              </a:defRPr>
            </a:lvl4pPr>
            <a:lvl5pPr marL="2057400" indent="-228600" defTabSz="457200">
              <a:defRPr sz="2400">
                <a:solidFill>
                  <a:schemeClr val="tx1"/>
                </a:solidFill>
                <a:latin typeface="Arial" charset="0"/>
                <a:ea typeface="ヒラギノ角ゴ Pro W3" pitchFamily="-16"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fontAlgn="base">
              <a:spcBef>
                <a:spcPct val="0"/>
              </a:spcBef>
              <a:spcAft>
                <a:spcPct val="0"/>
              </a:spcAft>
              <a:defRPr/>
            </a:pPr>
            <a:endParaRPr lang="en-US" altLang="en-US" sz="1800" smtClean="0">
              <a:solidFill>
                <a:srgbClr val="000000"/>
              </a:solidFill>
              <a:cs typeface="Arial" charset="0"/>
              <a:sym typeface="Arial" charset="0"/>
            </a:endParaRPr>
          </a:p>
        </p:txBody>
      </p:sp>
      <p:sp>
        <p:nvSpPr>
          <p:cNvPr id="3075" name="Shape 3"/>
          <p:cNvSpPr>
            <a:spLocks noChangeShapeType="1"/>
          </p:cNvSpPr>
          <p:nvPr/>
        </p:nvSpPr>
        <p:spPr bwMode="auto">
          <a:xfrm flipH="1" flipV="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en-GB" sz="2400">
              <a:solidFill>
                <a:srgbClr val="000000"/>
              </a:solidFill>
              <a:latin typeface="Arial" pitchFamily="34" charset="0"/>
            </a:endParaRPr>
          </a:p>
        </p:txBody>
      </p:sp>
      <p:pic>
        <p:nvPicPr>
          <p:cNvPr id="3076" name="image.p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975" y="647700"/>
            <a:ext cx="1997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77" name="Shape 5"/>
          <p:cNvSpPr>
            <a:spLocks noGrp="1"/>
          </p:cNvSpPr>
          <p:nvPr>
            <p:ph type="sldNum" sz="quarter" idx="2"/>
          </p:nvPr>
        </p:nvSpPr>
        <p:spPr bwMode="auto">
          <a:xfrm>
            <a:off x="6821488" y="6578600"/>
            <a:ext cx="1905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b" anchorCtr="0" compatLnSpc="1">
            <a:prstTxWarp prst="textNoShape">
              <a:avLst/>
            </a:prstTxWarp>
            <a:spAutoFit/>
          </a:bodyPr>
          <a:lstStyle>
            <a:lvl1pPr algn="r" defTabSz="457200" eaLnBrk="1" hangingPunct="1">
              <a:defRPr sz="900">
                <a:solidFill>
                  <a:srgbClr val="5F2861"/>
                </a:solidFill>
                <a:latin typeface="Arial" charset="0"/>
                <a:ea typeface="ヒラギノ角ゴ Pro W3" pitchFamily="-16" charset="-128"/>
                <a:cs typeface="Arial" charset="0"/>
                <a:sym typeface="Arial" charset="0"/>
              </a:defRPr>
            </a:lvl1pPr>
          </a:lstStyle>
          <a:p>
            <a:pPr fontAlgn="base">
              <a:spcBef>
                <a:spcPct val="0"/>
              </a:spcBef>
              <a:spcAft>
                <a:spcPct val="0"/>
              </a:spcAft>
              <a:defRPr/>
            </a:pPr>
            <a:fld id="{09E275C7-BD30-476C-9581-E0389087680D}"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012836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ransition spd="med"/>
  <p:txStyles>
    <p:titleStyle>
      <a:lvl1pPr algn="ctr" rtl="0" eaLnBrk="0" fontAlgn="base" hangingPunct="0">
        <a:lnSpc>
          <a:spcPct val="85000"/>
        </a:lnSpc>
        <a:spcBef>
          <a:spcPct val="0"/>
        </a:spcBef>
        <a:spcAft>
          <a:spcPct val="0"/>
        </a:spcAft>
        <a:defRPr sz="2600">
          <a:solidFill>
            <a:srgbClr val="FFFFFF"/>
          </a:solidFill>
          <a:latin typeface="Arial"/>
          <a:ea typeface="Arial"/>
          <a:cs typeface="Arial"/>
          <a:sym typeface="Arial" pitchFamily="34" charset="0"/>
        </a:defRPr>
      </a:lvl1pPr>
      <a:lvl2pPr algn="ctr" rtl="0" eaLnBrk="0" fontAlgn="base" hangingPunct="0">
        <a:lnSpc>
          <a:spcPct val="85000"/>
        </a:lnSpc>
        <a:spcBef>
          <a:spcPct val="0"/>
        </a:spcBef>
        <a:spcAft>
          <a:spcPct val="0"/>
        </a:spcAft>
        <a:defRPr sz="2600">
          <a:solidFill>
            <a:srgbClr val="FFFFFF"/>
          </a:solidFill>
          <a:latin typeface="Arial"/>
          <a:ea typeface="Arial"/>
          <a:cs typeface="Arial"/>
          <a:sym typeface="Arial" pitchFamily="34" charset="0"/>
        </a:defRPr>
      </a:lvl2pPr>
      <a:lvl3pPr algn="ctr" rtl="0" eaLnBrk="0" fontAlgn="base" hangingPunct="0">
        <a:lnSpc>
          <a:spcPct val="85000"/>
        </a:lnSpc>
        <a:spcBef>
          <a:spcPct val="0"/>
        </a:spcBef>
        <a:spcAft>
          <a:spcPct val="0"/>
        </a:spcAft>
        <a:defRPr sz="2600">
          <a:solidFill>
            <a:srgbClr val="FFFFFF"/>
          </a:solidFill>
          <a:latin typeface="Arial"/>
          <a:ea typeface="Arial"/>
          <a:cs typeface="Arial"/>
          <a:sym typeface="Arial" pitchFamily="34" charset="0"/>
        </a:defRPr>
      </a:lvl3pPr>
      <a:lvl4pPr algn="ctr" rtl="0" eaLnBrk="0" fontAlgn="base" hangingPunct="0">
        <a:lnSpc>
          <a:spcPct val="85000"/>
        </a:lnSpc>
        <a:spcBef>
          <a:spcPct val="0"/>
        </a:spcBef>
        <a:spcAft>
          <a:spcPct val="0"/>
        </a:spcAft>
        <a:defRPr sz="2600">
          <a:solidFill>
            <a:srgbClr val="FFFFFF"/>
          </a:solidFill>
          <a:latin typeface="Arial"/>
          <a:ea typeface="Arial"/>
          <a:cs typeface="Arial"/>
          <a:sym typeface="Arial" pitchFamily="34" charset="0"/>
        </a:defRPr>
      </a:lvl4pPr>
      <a:lvl5pPr algn="ctr" rtl="0" eaLnBrk="0" fontAlgn="base" hangingPunct="0">
        <a:lnSpc>
          <a:spcPct val="85000"/>
        </a:lnSpc>
        <a:spcBef>
          <a:spcPct val="0"/>
        </a:spcBef>
        <a:spcAft>
          <a:spcPct val="0"/>
        </a:spcAft>
        <a:defRPr sz="2600">
          <a:solidFill>
            <a:srgbClr val="FFFFFF"/>
          </a:solidFill>
          <a:latin typeface="Arial"/>
          <a:ea typeface="Arial"/>
          <a:cs typeface="Arial"/>
          <a:sym typeface="Arial" pitchFamily="34" charset="0"/>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gn="l" rtl="0" eaLnBrk="0" fontAlgn="base" hangingPunct="0">
        <a:lnSpc>
          <a:spcPct val="90000"/>
        </a:lnSpc>
        <a:spcBef>
          <a:spcPts val="1400"/>
        </a:spcBef>
        <a:spcAft>
          <a:spcPct val="0"/>
        </a:spcAft>
        <a:tabLst>
          <a:tab pos="254000" algn="l"/>
        </a:tabLst>
        <a:defRPr sz="2000">
          <a:solidFill>
            <a:schemeClr val="tx1"/>
          </a:solidFill>
          <a:latin typeface="Arial"/>
          <a:ea typeface="Arial"/>
          <a:cs typeface="Arial"/>
          <a:sym typeface="Arial" pitchFamily="34" charset="0"/>
        </a:defRPr>
      </a:lvl1pPr>
      <a:lvl2pPr marL="728663" indent="-287338" algn="l" rtl="0" eaLnBrk="0" fontAlgn="base" hangingPunct="0">
        <a:lnSpc>
          <a:spcPct val="90000"/>
        </a:lnSpc>
        <a:spcBef>
          <a:spcPts val="1400"/>
        </a:spcBef>
        <a:spcAft>
          <a:spcPct val="0"/>
        </a:spcAft>
        <a:buSzPct val="120000"/>
        <a:buChar char="•"/>
        <a:tabLst>
          <a:tab pos="254000" algn="l"/>
        </a:tabLst>
        <a:defRPr sz="2000">
          <a:solidFill>
            <a:schemeClr val="tx1"/>
          </a:solidFill>
          <a:latin typeface="Arial"/>
          <a:ea typeface="Arial"/>
          <a:cs typeface="Arial"/>
          <a:sym typeface="Arial" pitchFamily="34" charset="0"/>
        </a:defRPr>
      </a:lvl2pPr>
      <a:lvl3pPr marL="1192213" indent="-312738" algn="l" rtl="0" eaLnBrk="0" fontAlgn="base" hangingPunct="0">
        <a:lnSpc>
          <a:spcPct val="90000"/>
        </a:lnSpc>
        <a:spcBef>
          <a:spcPts val="1400"/>
        </a:spcBef>
        <a:spcAft>
          <a:spcPct val="0"/>
        </a:spcAft>
        <a:buSzPct val="100000"/>
        <a:buChar char="-"/>
        <a:tabLst>
          <a:tab pos="254000" algn="l"/>
        </a:tabLst>
        <a:defRPr sz="2000">
          <a:solidFill>
            <a:schemeClr val="tx1"/>
          </a:solidFill>
          <a:latin typeface="Arial"/>
          <a:ea typeface="Arial"/>
          <a:cs typeface="Arial"/>
          <a:sym typeface="Arial" pitchFamily="34" charset="0"/>
        </a:defRPr>
      </a:lvl3pPr>
      <a:lvl4pPr marL="1657350" indent="-317500" algn="l" rtl="0" eaLnBrk="0" fontAlgn="base" hangingPunct="0">
        <a:lnSpc>
          <a:spcPct val="90000"/>
        </a:lnSpc>
        <a:spcBef>
          <a:spcPts val="1400"/>
        </a:spcBef>
        <a:spcAft>
          <a:spcPct val="0"/>
        </a:spcAft>
        <a:buSzPct val="100000"/>
        <a:buChar char="⬤"/>
        <a:tabLst>
          <a:tab pos="254000" algn="l"/>
        </a:tabLst>
        <a:defRPr sz="2000">
          <a:solidFill>
            <a:schemeClr val="tx1"/>
          </a:solidFill>
          <a:latin typeface="Arial"/>
          <a:ea typeface="Arial"/>
          <a:cs typeface="Arial"/>
          <a:sym typeface="Arial" pitchFamily="34" charset="0"/>
        </a:defRPr>
      </a:lvl4pPr>
      <a:lvl5pPr marL="2117725" indent="-311150" algn="l" rtl="0" eaLnBrk="0" fontAlgn="base" hangingPunct="0">
        <a:lnSpc>
          <a:spcPct val="90000"/>
        </a:lnSpc>
        <a:spcBef>
          <a:spcPts val="1400"/>
        </a:spcBef>
        <a:spcAft>
          <a:spcPct val="0"/>
        </a:spcAft>
        <a:buSzPct val="100000"/>
        <a:buChar char="⬤"/>
        <a:tabLst>
          <a:tab pos="254000" algn="l"/>
        </a:tabLst>
        <a:defRPr sz="2000">
          <a:solidFill>
            <a:schemeClr val="tx1"/>
          </a:solidFill>
          <a:latin typeface="Arial"/>
          <a:ea typeface="Arial"/>
          <a:cs typeface="Arial"/>
          <a:sym typeface="Arial" pitchFamily="34" charset="0"/>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E3D51FB3-307F-45B3-9070-98992807B2A5}" type="slidenum">
              <a:rPr lang="en-US"/>
              <a:pPr fontAlgn="base">
                <a:spcBef>
                  <a:spcPct val="0"/>
                </a:spcBef>
                <a:spcAft>
                  <a:spcPct val="0"/>
                </a:spcAft>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smtClean="0">
              <a:solidFill>
                <a:srgbClr val="000000"/>
              </a:solidFill>
              <a:ea typeface="ヒラギノ角ゴ Pro W3" charset="-128"/>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19238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ＭＳ Ｐゴシック" charset="-128"/>
        </a:defRPr>
      </a:lvl3pPr>
      <a:lvl4pPr marL="1627188" indent="-285750" algn="l" rtl="0" eaLnBrk="0" fontAlgn="base" hangingPunct="0">
        <a:lnSpc>
          <a:spcPct val="90000"/>
        </a:lnSpc>
        <a:spcBef>
          <a:spcPct val="50000"/>
        </a:spcBef>
        <a:spcAft>
          <a:spcPct val="0"/>
        </a:spcAft>
        <a:buFont typeface="Wingdings 2" charset="2"/>
        <a:buChar char=""/>
        <a:tabLst>
          <a:tab pos="261938" algn="l"/>
        </a:tabLst>
        <a:defRPr sz="2000">
          <a:solidFill>
            <a:schemeClr val="tx1"/>
          </a:solidFill>
          <a:latin typeface="+mn-lt"/>
          <a:ea typeface="ＭＳ Ｐゴシック" charset="-128"/>
        </a:defRPr>
      </a:lvl4pPr>
      <a:lvl5pPr marL="2087563" indent="-280988" algn="l" rtl="0" eaLnBrk="0" fontAlgn="base" hangingPunct="0">
        <a:lnSpc>
          <a:spcPct val="90000"/>
        </a:lnSpc>
        <a:spcBef>
          <a:spcPct val="50000"/>
        </a:spcBef>
        <a:spcAft>
          <a:spcPct val="0"/>
        </a:spcAft>
        <a:buFont typeface="Wingdings 2" charset="2"/>
        <a:buChar char=""/>
        <a:tabLst>
          <a:tab pos="261938" algn="l"/>
        </a:tabLst>
        <a:defRPr sz="2000">
          <a:solidFill>
            <a:schemeClr val="tx1"/>
          </a:solidFill>
          <a:latin typeface="+mn-lt"/>
          <a:ea typeface="ＭＳ Ｐゴシック"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pitchFamily="-16" charset="-128"/>
              </a:defRPr>
            </a:lvl1pPr>
            <a:lvl2pPr marL="742950" indent="-285750" eaLnBrk="0" hangingPunct="0">
              <a:defRPr sz="2400">
                <a:solidFill>
                  <a:schemeClr val="tx1"/>
                </a:solidFill>
                <a:latin typeface="Arial" charset="0"/>
                <a:ea typeface="ヒラギノ角ゴ Pro W3" pitchFamily="-16" charset="-128"/>
              </a:defRPr>
            </a:lvl2pPr>
            <a:lvl3pPr marL="1143000" indent="-228600" eaLnBrk="0" hangingPunct="0">
              <a:defRPr sz="2400">
                <a:solidFill>
                  <a:schemeClr val="tx1"/>
                </a:solidFill>
                <a:latin typeface="Arial" charset="0"/>
                <a:ea typeface="ヒラギノ角ゴ Pro W3" pitchFamily="-16" charset="-128"/>
              </a:defRPr>
            </a:lvl3pPr>
            <a:lvl4pPr marL="1600200" indent="-228600" eaLnBrk="0" hangingPunct="0">
              <a:defRPr sz="2400">
                <a:solidFill>
                  <a:schemeClr val="tx1"/>
                </a:solidFill>
                <a:latin typeface="Arial" charset="0"/>
                <a:ea typeface="ヒラギノ角ゴ Pro W3" pitchFamily="-16" charset="-128"/>
              </a:defRPr>
            </a:lvl4pPr>
            <a:lvl5pPr marL="2057400" indent="-228600" eaLnBrk="0" hangingPunct="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fontAlgn="base">
              <a:spcBef>
                <a:spcPct val="0"/>
              </a:spcBef>
              <a:spcAft>
                <a:spcPct val="0"/>
              </a:spcAft>
              <a:defRPr/>
            </a:pPr>
            <a:endParaRPr lang="en-US" altLang="en-US" dirty="0" smtClean="0">
              <a:solidFill>
                <a:srgbClr val="000000"/>
              </a:solidFill>
            </a:endParaRPr>
          </a:p>
        </p:txBody>
      </p:sp>
      <p:sp>
        <p:nvSpPr>
          <p:cNvPr id="6148" name="Rectangle 4"/>
          <p:cNvSpPr>
            <a:spLocks noGrp="1" noChangeArrowheads="1"/>
          </p:cNvSpPr>
          <p:nvPr>
            <p:ph type="body" idx="1"/>
          </p:nvPr>
        </p:nvSpPr>
        <p:spPr bwMode="auto">
          <a:xfrm>
            <a:off x="449263" y="1524000"/>
            <a:ext cx="8277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ea typeface="+mn-ea"/>
              </a:defRPr>
            </a:lvl1pPr>
          </a:lstStyle>
          <a:p>
            <a:pPr fontAlgn="base">
              <a:spcBef>
                <a:spcPct val="0"/>
              </a:spcBef>
              <a:spcAft>
                <a:spcPct val="0"/>
              </a:spcAft>
              <a:defRPr/>
            </a:pPr>
            <a:fld id="{AECD4107-DE51-4BD0-A433-5719D00F88BA}" type="slidenum">
              <a:rPr lang="en-US"/>
              <a:pPr fontAlgn="base">
                <a:spcBef>
                  <a:spcPct val="0"/>
                </a:spcBef>
                <a:spcAft>
                  <a:spcPct val="0"/>
                </a:spcAft>
                <a:defRPr/>
              </a:pPr>
              <a:t>‹#›</a:t>
            </a:fld>
            <a:endParaRPr lang="en-US" sz="1400" dirty="0">
              <a:solidFill>
                <a:srgbClr val="6D2E69"/>
              </a:solidFill>
            </a:endParaRPr>
          </a:p>
        </p:txBody>
      </p:sp>
      <p:pic>
        <p:nvPicPr>
          <p:cNvPr id="3077" name="Picture 7" descr="CQC_logo_rever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5888" y="639763"/>
            <a:ext cx="1993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216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 calcmode="lin" valueType="num">
                                      <p:cBhvr additive="base">
                                        <p:cTn id="11"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 calcmode="lin" valueType="num">
                                      <p:cBhvr additive="base">
                                        <p:cTn id="15"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anim calcmode="lin" valueType="num">
                                      <p:cBhvr additive="base">
                                        <p:cTn id="23"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tmplLst>
          <p:tmpl lvl="1">
            <p:tnLst>
              <p:par>
                <p:cTn presetID="2" presetClass="entr" presetSubtype="4"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 calcmode="lin" valueType="num">
                      <p:cBhvr additive="base">
                        <p:cTn dur="500" fill="hold"/>
                        <p:tgtEl>
                          <p:spTgt spid="6148"/>
                        </p:tgtEl>
                        <p:attrNameLst>
                          <p:attrName>ppt_x</p:attrName>
                        </p:attrNameLst>
                      </p:cBhvr>
                      <p:tavLst>
                        <p:tav tm="0">
                          <p:val>
                            <p:strVal val="#ppt_x"/>
                          </p:val>
                        </p:tav>
                        <p:tav tm="100000">
                          <p:val>
                            <p:strVal val="#ppt_x"/>
                          </p:val>
                        </p:tav>
                      </p:tavLst>
                    </p:anim>
                    <p:anim calcmode="lin" valueType="num">
                      <p:cBhvr additive="base">
                        <p:cTn dur="500" fill="hold"/>
                        <p:tgtEl>
                          <p:spTgt spid="614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6148"/>
                        </p:tgtEl>
                        <p:attrNameLst>
                          <p:attrName>style.visibility</p:attrName>
                        </p:attrNameLst>
                      </p:cBhvr>
                      <p:to>
                        <p:strVal val="visible"/>
                      </p:to>
                    </p:set>
                    <p:anim calcmode="lin" valueType="num">
                      <p:cBhvr additive="base">
                        <p:cTn dur="500" fill="hold"/>
                        <p:tgtEl>
                          <p:spTgt spid="6148"/>
                        </p:tgtEl>
                        <p:attrNameLst>
                          <p:attrName>ppt_x</p:attrName>
                        </p:attrNameLst>
                      </p:cBhvr>
                      <p:tavLst>
                        <p:tav tm="0">
                          <p:val>
                            <p:strVal val="#ppt_x"/>
                          </p:val>
                        </p:tav>
                        <p:tav tm="100000">
                          <p:val>
                            <p:strVal val="#ppt_x"/>
                          </p:val>
                        </p:tav>
                      </p:tavLst>
                    </p:anim>
                    <p:anim calcmode="lin" valueType="num">
                      <p:cBhvr additive="base">
                        <p:cTn dur="500" fill="hold"/>
                        <p:tgtEl>
                          <p:spTgt spid="614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6148"/>
                        </p:tgtEl>
                        <p:attrNameLst>
                          <p:attrName>style.visibility</p:attrName>
                        </p:attrNameLst>
                      </p:cBhvr>
                      <p:to>
                        <p:strVal val="visible"/>
                      </p:to>
                    </p:set>
                    <p:anim calcmode="lin" valueType="num">
                      <p:cBhvr additive="base">
                        <p:cTn dur="500" fill="hold"/>
                        <p:tgtEl>
                          <p:spTgt spid="6148"/>
                        </p:tgtEl>
                        <p:attrNameLst>
                          <p:attrName>ppt_x</p:attrName>
                        </p:attrNameLst>
                      </p:cBhvr>
                      <p:tavLst>
                        <p:tav tm="0">
                          <p:val>
                            <p:strVal val="#ppt_x"/>
                          </p:val>
                        </p:tav>
                        <p:tav tm="100000">
                          <p:val>
                            <p:strVal val="#ppt_x"/>
                          </p:val>
                        </p:tav>
                      </p:tavLst>
                    </p:anim>
                    <p:anim calcmode="lin" valueType="num">
                      <p:cBhvr additive="base">
                        <p:cTn dur="500" fill="hold"/>
                        <p:tgtEl>
                          <p:spTgt spid="614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6148"/>
                        </p:tgtEl>
                        <p:attrNameLst>
                          <p:attrName>style.visibility</p:attrName>
                        </p:attrNameLst>
                      </p:cBhvr>
                      <p:to>
                        <p:strVal val="visible"/>
                      </p:to>
                    </p:set>
                    <p:anim calcmode="lin" valueType="num">
                      <p:cBhvr additive="base">
                        <p:cTn dur="500" fill="hold"/>
                        <p:tgtEl>
                          <p:spTgt spid="6148"/>
                        </p:tgtEl>
                        <p:attrNameLst>
                          <p:attrName>ppt_x</p:attrName>
                        </p:attrNameLst>
                      </p:cBhvr>
                      <p:tavLst>
                        <p:tav tm="0">
                          <p:val>
                            <p:strVal val="#ppt_x"/>
                          </p:val>
                        </p:tav>
                        <p:tav tm="100000">
                          <p:val>
                            <p:strVal val="#ppt_x"/>
                          </p:val>
                        </p:tav>
                      </p:tavLst>
                    </p:anim>
                    <p:anim calcmode="lin" valueType="num">
                      <p:cBhvr additive="base">
                        <p:cTn dur="500" fill="hold"/>
                        <p:tgtEl>
                          <p:spTgt spid="614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6148"/>
                        </p:tgtEl>
                        <p:attrNameLst>
                          <p:attrName>style.visibility</p:attrName>
                        </p:attrNameLst>
                      </p:cBhvr>
                      <p:to>
                        <p:strVal val="visible"/>
                      </p:to>
                    </p:set>
                    <p:anim calcmode="lin" valueType="num">
                      <p:cBhvr additive="base">
                        <p:cTn dur="500" fill="hold"/>
                        <p:tgtEl>
                          <p:spTgt spid="6148"/>
                        </p:tgtEl>
                        <p:attrNameLst>
                          <p:attrName>ppt_x</p:attrName>
                        </p:attrNameLst>
                      </p:cBhvr>
                      <p:tavLst>
                        <p:tav tm="0">
                          <p:val>
                            <p:strVal val="#ppt_x"/>
                          </p:val>
                        </p:tav>
                        <p:tav tm="100000">
                          <p:val>
                            <p:strVal val="#ppt_x"/>
                          </p:val>
                        </p:tav>
                      </p:tavLst>
                    </p:anim>
                    <p:anim calcmode="lin" valueType="num">
                      <p:cBhvr additive="base">
                        <p:cTn dur="500" fill="hold"/>
                        <p:tgtEl>
                          <p:spTgt spid="6148"/>
                        </p:tgtEl>
                        <p:attrNameLst>
                          <p:attrName>ppt_y</p:attrName>
                        </p:attrNameLst>
                      </p:cBhvr>
                      <p:tavLst>
                        <p:tav tm="0">
                          <p:val>
                            <p:strVal val="1+#ppt_h/2"/>
                          </p:val>
                        </p:tav>
                        <p:tav tm="100000">
                          <p:val>
                            <p:strVal val="#ppt_y"/>
                          </p:val>
                        </p:tav>
                      </p:tavLst>
                    </p:anim>
                  </p:childTnLst>
                </p:cTn>
              </p:par>
            </p:tnLst>
          </p:tmpl>
        </p:tmplLst>
      </p:bldP>
    </p:bldLst>
  </p:timing>
  <p:txStyles>
    <p:titleStyle>
      <a:lvl1pPr algn="l" rtl="0" eaLnBrk="0" fontAlgn="base" hangingPunct="0">
        <a:lnSpc>
          <a:spcPct val="80000"/>
        </a:lnSpc>
        <a:spcBef>
          <a:spcPct val="0"/>
        </a:spcBef>
        <a:spcAft>
          <a:spcPct val="0"/>
        </a:spcAft>
        <a:defRPr sz="2600">
          <a:solidFill>
            <a:schemeClr val="bg1"/>
          </a:solidFill>
          <a:latin typeface="+mj-lt"/>
          <a:ea typeface="ＭＳ Ｐゴシック" charset="-128"/>
          <a:cs typeface="+mj-cs"/>
        </a:defRPr>
      </a:lvl1pPr>
      <a:lvl2pPr algn="l" rtl="0" eaLnBrk="0" fontAlgn="base" hangingPunct="0">
        <a:lnSpc>
          <a:spcPct val="80000"/>
        </a:lnSpc>
        <a:spcBef>
          <a:spcPct val="0"/>
        </a:spcBef>
        <a:spcAft>
          <a:spcPct val="0"/>
        </a:spcAft>
        <a:defRPr sz="2600">
          <a:solidFill>
            <a:schemeClr val="bg1"/>
          </a:solidFill>
          <a:latin typeface="Arial" charset="0"/>
          <a:ea typeface="ＭＳ Ｐゴシック" charset="-128"/>
        </a:defRPr>
      </a:lvl2pPr>
      <a:lvl3pPr algn="l" rtl="0" eaLnBrk="0" fontAlgn="base" hangingPunct="0">
        <a:lnSpc>
          <a:spcPct val="80000"/>
        </a:lnSpc>
        <a:spcBef>
          <a:spcPct val="0"/>
        </a:spcBef>
        <a:spcAft>
          <a:spcPct val="0"/>
        </a:spcAft>
        <a:defRPr sz="2600">
          <a:solidFill>
            <a:schemeClr val="bg1"/>
          </a:solidFill>
          <a:latin typeface="Arial" charset="0"/>
          <a:ea typeface="ＭＳ Ｐゴシック" charset="-128"/>
        </a:defRPr>
      </a:lvl3pPr>
      <a:lvl4pPr algn="l" rtl="0" eaLnBrk="0" fontAlgn="base" hangingPunct="0">
        <a:lnSpc>
          <a:spcPct val="80000"/>
        </a:lnSpc>
        <a:spcBef>
          <a:spcPct val="0"/>
        </a:spcBef>
        <a:spcAft>
          <a:spcPct val="0"/>
        </a:spcAft>
        <a:defRPr sz="2600">
          <a:solidFill>
            <a:schemeClr val="bg1"/>
          </a:solidFill>
          <a:latin typeface="Arial" charset="0"/>
          <a:ea typeface="ＭＳ Ｐゴシック" charset="-128"/>
        </a:defRPr>
      </a:lvl4pPr>
      <a:lvl5pPr algn="l" rtl="0" eaLnBrk="0" fontAlgn="base" hangingPunct="0">
        <a:lnSpc>
          <a:spcPct val="80000"/>
        </a:lnSpc>
        <a:spcBef>
          <a:spcPct val="0"/>
        </a:spcBef>
        <a:spcAft>
          <a:spcPct val="0"/>
        </a:spcAft>
        <a:defRPr sz="2600">
          <a:solidFill>
            <a:schemeClr val="bg1"/>
          </a:solidFill>
          <a:latin typeface="Arial" charset="0"/>
          <a:ea typeface="ＭＳ Ｐゴシック" charset="-128"/>
        </a:defRPr>
      </a:lvl5pPr>
      <a:lvl6pPr marL="457200" algn="l" rtl="0" fontAlgn="base">
        <a:lnSpc>
          <a:spcPct val="80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0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0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0000"/>
        </a:lnSpc>
        <a:spcBef>
          <a:spcPct val="0"/>
        </a:spcBef>
        <a:spcAft>
          <a:spcPct val="0"/>
        </a:spcAft>
        <a:defRPr sz="2600">
          <a:solidFill>
            <a:schemeClr val="bg1"/>
          </a:solidFill>
          <a:latin typeface="Arial" charset="0"/>
          <a:ea typeface="ＭＳ Ｐゴシック" pitchFamily="-16" charset="-128"/>
        </a:defRPr>
      </a:lvl9pPr>
    </p:titleStyle>
    <p:bodyStyle>
      <a:lvl1pPr marL="342900" indent="-342900" algn="l" rtl="0" eaLnBrk="0" fontAlgn="base" hangingPunct="0">
        <a:lnSpc>
          <a:spcPct val="90000"/>
        </a:lnSpc>
        <a:spcBef>
          <a:spcPct val="20000"/>
        </a:spcBef>
        <a:spcAft>
          <a:spcPct val="0"/>
        </a:spcAft>
        <a:buChar char="•"/>
        <a:tabLst>
          <a:tab pos="476250" algn="l"/>
          <a:tab pos="952500" algn="l"/>
          <a:tab pos="1428750" algn="l"/>
          <a:tab pos="1905000" algn="l"/>
        </a:tabLst>
        <a:defRPr sz="2000">
          <a:solidFill>
            <a:schemeClr val="tx1"/>
          </a:solidFill>
          <a:latin typeface="+mn-lt"/>
          <a:ea typeface="ＭＳ Ｐゴシック" charset="-128"/>
          <a:cs typeface="+mn-cs"/>
        </a:defRPr>
      </a:lvl1pPr>
      <a:lvl2pPr marL="476250" indent="-285750" algn="l" rtl="0" eaLnBrk="0" fontAlgn="base" hangingPunct="0">
        <a:lnSpc>
          <a:spcPct val="90000"/>
        </a:lnSpc>
        <a:spcBef>
          <a:spcPct val="50000"/>
        </a:spcBef>
        <a:spcAft>
          <a:spcPct val="0"/>
        </a:spcAft>
        <a:buFont typeface="Wingdings 2" charset="2"/>
        <a:buChar char=""/>
        <a:tabLst>
          <a:tab pos="476250" algn="l"/>
          <a:tab pos="952500" algn="l"/>
          <a:tab pos="1428750" algn="l"/>
          <a:tab pos="1905000" algn="l"/>
        </a:tabLst>
        <a:defRPr sz="2000">
          <a:solidFill>
            <a:schemeClr val="tx1"/>
          </a:solidFill>
          <a:latin typeface="+mn-lt"/>
          <a:ea typeface="ＭＳ Ｐゴシック" charset="-128"/>
        </a:defRPr>
      </a:lvl2pPr>
      <a:lvl3pPr marL="952500" indent="-285750" algn="l" rtl="0" eaLnBrk="0" fontAlgn="base" hangingPunct="0">
        <a:lnSpc>
          <a:spcPct val="90000"/>
        </a:lnSpc>
        <a:spcBef>
          <a:spcPct val="50000"/>
        </a:spcBef>
        <a:spcAft>
          <a:spcPct val="0"/>
        </a:spcAft>
        <a:buFont typeface="Wingdings 2" charset="2"/>
        <a:buChar char=""/>
        <a:tabLst>
          <a:tab pos="476250" algn="l"/>
          <a:tab pos="952500" algn="l"/>
          <a:tab pos="1428750" algn="l"/>
          <a:tab pos="1905000" algn="l"/>
        </a:tabLst>
        <a:defRPr sz="2000">
          <a:solidFill>
            <a:schemeClr val="tx1"/>
          </a:solidFill>
          <a:latin typeface="+mn-lt"/>
          <a:ea typeface="ＭＳ Ｐゴシック" charset="-128"/>
        </a:defRPr>
      </a:lvl3pPr>
      <a:lvl4pPr marL="1428750" indent="-285750" algn="l" rtl="0" eaLnBrk="0" fontAlgn="base" hangingPunct="0">
        <a:lnSpc>
          <a:spcPct val="90000"/>
        </a:lnSpc>
        <a:spcBef>
          <a:spcPct val="50000"/>
        </a:spcBef>
        <a:spcAft>
          <a:spcPct val="0"/>
        </a:spcAft>
        <a:buFont typeface="Wingdings 2" charset="2"/>
        <a:buChar char=""/>
        <a:tabLst>
          <a:tab pos="476250" algn="l"/>
          <a:tab pos="952500" algn="l"/>
          <a:tab pos="1428750" algn="l"/>
          <a:tab pos="1905000" algn="l"/>
        </a:tabLst>
        <a:defRPr sz="2000">
          <a:solidFill>
            <a:schemeClr val="tx1"/>
          </a:solidFill>
          <a:latin typeface="+mn-lt"/>
          <a:ea typeface="ＭＳ Ｐゴシック" charset="-128"/>
        </a:defRPr>
      </a:lvl4pPr>
      <a:lvl5pPr marL="1900238" indent="-280988" algn="l" rtl="0" eaLnBrk="0" fontAlgn="base" hangingPunct="0">
        <a:lnSpc>
          <a:spcPct val="90000"/>
        </a:lnSpc>
        <a:spcBef>
          <a:spcPct val="50000"/>
        </a:spcBef>
        <a:spcAft>
          <a:spcPct val="0"/>
        </a:spcAft>
        <a:buFont typeface="Wingdings 2" charset="2"/>
        <a:buChar char=""/>
        <a:tabLst>
          <a:tab pos="476250" algn="l"/>
          <a:tab pos="952500" algn="l"/>
          <a:tab pos="1428750" algn="l"/>
          <a:tab pos="1905000" algn="l"/>
        </a:tabLst>
        <a:defRPr sz="2000">
          <a:solidFill>
            <a:schemeClr val="tx1"/>
          </a:solidFill>
          <a:latin typeface="+mn-lt"/>
          <a:ea typeface="ＭＳ Ｐゴシック" charset="-128"/>
        </a:defRPr>
      </a:lvl5pPr>
      <a:lvl6pPr marL="2357438" indent="-280988" algn="l" rtl="0" fontAlgn="base">
        <a:lnSpc>
          <a:spcPct val="90000"/>
        </a:lnSpc>
        <a:spcBef>
          <a:spcPct val="50000"/>
        </a:spcBef>
        <a:spcAft>
          <a:spcPct val="0"/>
        </a:spcAft>
        <a:buFont typeface="Wingdings 2" pitchFamily="18" charset="2"/>
        <a:buChar char=""/>
        <a:tabLst>
          <a:tab pos="476250" algn="l"/>
          <a:tab pos="952500" algn="l"/>
          <a:tab pos="1428750" algn="l"/>
          <a:tab pos="1905000" algn="l"/>
        </a:tabLst>
        <a:defRPr sz="2000">
          <a:solidFill>
            <a:schemeClr val="tx1"/>
          </a:solidFill>
          <a:latin typeface="+mn-lt"/>
          <a:ea typeface="+mn-ea"/>
        </a:defRPr>
      </a:lvl6pPr>
      <a:lvl7pPr marL="2814638" indent="-280988" algn="l" rtl="0" fontAlgn="base">
        <a:lnSpc>
          <a:spcPct val="90000"/>
        </a:lnSpc>
        <a:spcBef>
          <a:spcPct val="50000"/>
        </a:spcBef>
        <a:spcAft>
          <a:spcPct val="0"/>
        </a:spcAft>
        <a:buFont typeface="Wingdings 2" pitchFamily="18" charset="2"/>
        <a:buChar char=""/>
        <a:tabLst>
          <a:tab pos="476250" algn="l"/>
          <a:tab pos="952500" algn="l"/>
          <a:tab pos="1428750" algn="l"/>
          <a:tab pos="1905000" algn="l"/>
        </a:tabLst>
        <a:defRPr sz="2000">
          <a:solidFill>
            <a:schemeClr val="tx1"/>
          </a:solidFill>
          <a:latin typeface="+mn-lt"/>
          <a:ea typeface="+mn-ea"/>
        </a:defRPr>
      </a:lvl7pPr>
      <a:lvl8pPr marL="3271838" indent="-280988" algn="l" rtl="0" fontAlgn="base">
        <a:lnSpc>
          <a:spcPct val="90000"/>
        </a:lnSpc>
        <a:spcBef>
          <a:spcPct val="50000"/>
        </a:spcBef>
        <a:spcAft>
          <a:spcPct val="0"/>
        </a:spcAft>
        <a:buFont typeface="Wingdings 2" pitchFamily="18" charset="2"/>
        <a:buChar char=""/>
        <a:tabLst>
          <a:tab pos="476250" algn="l"/>
          <a:tab pos="952500" algn="l"/>
          <a:tab pos="1428750" algn="l"/>
          <a:tab pos="1905000" algn="l"/>
        </a:tabLst>
        <a:defRPr sz="2000">
          <a:solidFill>
            <a:schemeClr val="tx1"/>
          </a:solidFill>
          <a:latin typeface="+mn-lt"/>
          <a:ea typeface="+mn-ea"/>
        </a:defRPr>
      </a:lvl8pPr>
      <a:lvl9pPr marL="3729038" indent="-280988" algn="l" rtl="0" fontAlgn="base">
        <a:lnSpc>
          <a:spcPct val="90000"/>
        </a:lnSpc>
        <a:spcBef>
          <a:spcPct val="50000"/>
        </a:spcBef>
        <a:spcAft>
          <a:spcPct val="0"/>
        </a:spcAft>
        <a:buFont typeface="Wingdings 2" pitchFamily="18" charset="2"/>
        <a:buChar char=""/>
        <a:tabLst>
          <a:tab pos="476250" algn="l"/>
          <a:tab pos="952500" algn="l"/>
          <a:tab pos="1428750" algn="l"/>
          <a:tab pos="1905000"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E2ADAE44-3564-4CDF-8BA7-D280B4CA59CE}" type="slidenum">
              <a:rPr lang="en-US"/>
              <a:pPr fontAlgn="base">
                <a:spcBef>
                  <a:spcPct val="0"/>
                </a:spcBef>
                <a:spcAft>
                  <a:spcPct val="0"/>
                </a:spcAft>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smtClean="0">
              <a:solidFill>
                <a:srgbClr val="000000"/>
              </a:solidFill>
              <a:ea typeface="ヒラギノ角ゴ Pro W3" charset="-128"/>
            </a:endParaRPr>
          </a:p>
        </p:txBody>
      </p:sp>
      <p:pic>
        <p:nvPicPr>
          <p:cNvPr id="1031" name="Picture 4"/>
          <p:cNvPicPr>
            <a:picLocks noChangeAspect="1" noChangeArrowheads="1"/>
          </p:cNvPicPr>
          <p:nvPr/>
        </p:nvPicPr>
        <p:blipFill>
          <a:blip r:embed="rId17">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31055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ＭＳ Ｐゴシック"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0.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0.xml"/><Relationship Id="rId5" Type="http://schemas.openxmlformats.org/officeDocument/2006/relationships/image" Target="../media/image2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5.xml"/><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5.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image" Target="../media/image2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eaLnBrk="0" fontAlgn="base" hangingPunct="0">
              <a:spcBef>
                <a:spcPct val="0"/>
              </a:spcBef>
              <a:spcAft>
                <a:spcPct val="0"/>
              </a:spcAft>
            </a:pPr>
            <a:fld id="{007AFC9B-9F96-4C50-996D-1055DE685391}" type="slidenum">
              <a:rPr lang="en-US" altLang="en-US" sz="900" smtClean="0">
                <a:solidFill>
                  <a:srgbClr val="5F2861"/>
                </a:solidFill>
                <a:ea typeface="ＭＳ Ｐゴシック" pitchFamily="-16" charset="-128"/>
              </a:rPr>
              <a:pPr algn="r" eaLnBrk="0" fontAlgn="base" hangingPunct="0">
                <a:spcBef>
                  <a:spcPct val="0"/>
                </a:spcBef>
                <a:spcAft>
                  <a:spcPct val="0"/>
                </a:spcAft>
              </a:pPr>
              <a:t>1</a:t>
            </a:fld>
            <a:endParaRPr lang="en-US" altLang="en-US" sz="1400" smtClean="0">
              <a:solidFill>
                <a:srgbClr val="6D2E69"/>
              </a:solidFill>
              <a:ea typeface="ＭＳ Ｐゴシック" pitchFamily="-16" charset="-128"/>
            </a:endParaRPr>
          </a:p>
        </p:txBody>
      </p:sp>
      <p:sp>
        <p:nvSpPr>
          <p:cNvPr id="4099" name="AutoShape 3"/>
          <p:cNvSpPr>
            <a:spLocks noChangeArrowheads="1"/>
          </p:cNvSpPr>
          <p:nvPr/>
        </p:nvSpPr>
        <p:spPr bwMode="auto">
          <a:xfrm flipV="1">
            <a:off x="466725" y="1557338"/>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pPr>
            <a:endParaRPr lang="en-GB" altLang="en-US" smtClean="0">
              <a:solidFill>
                <a:srgbClr val="000000"/>
              </a:solidFill>
            </a:endParaRPr>
          </a:p>
        </p:txBody>
      </p:sp>
      <p:sp>
        <p:nvSpPr>
          <p:cNvPr id="4100" name="Text Box 4"/>
          <p:cNvSpPr txBox="1">
            <a:spLocks noChangeArrowheads="1"/>
          </p:cNvSpPr>
          <p:nvPr/>
        </p:nvSpPr>
        <p:spPr bwMode="auto">
          <a:xfrm>
            <a:off x="604806" y="2060848"/>
            <a:ext cx="3465512"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pPr>
            <a:r>
              <a:rPr lang="en-GB" altLang="en-US" sz="4000" dirty="0" smtClean="0">
                <a:solidFill>
                  <a:srgbClr val="FFFFFF"/>
                </a:solidFill>
              </a:rPr>
              <a:t>Care Quality Commission</a:t>
            </a:r>
          </a:p>
          <a:p>
            <a:pPr eaLnBrk="0" fontAlgn="base" hangingPunct="0">
              <a:spcBef>
                <a:spcPct val="0"/>
              </a:spcBef>
              <a:spcAft>
                <a:spcPct val="0"/>
              </a:spcAft>
            </a:pPr>
            <a:r>
              <a:rPr lang="en-GB" altLang="en-US" sz="4000" dirty="0" smtClean="0">
                <a:solidFill>
                  <a:srgbClr val="FFFFFF"/>
                </a:solidFill>
              </a:rPr>
              <a:t>‘What good looks like’ </a:t>
            </a:r>
          </a:p>
          <a:p>
            <a:pPr eaLnBrk="0" fontAlgn="base" hangingPunct="0">
              <a:spcBef>
                <a:spcPct val="0"/>
              </a:spcBef>
              <a:spcAft>
                <a:spcPct val="0"/>
              </a:spcAft>
            </a:pPr>
            <a:endParaRPr lang="en-GB" altLang="en-US" b="1" dirty="0" smtClean="0">
              <a:solidFill>
                <a:srgbClr val="FFFFFF"/>
              </a:solidFill>
            </a:endParaRPr>
          </a:p>
        </p:txBody>
      </p:sp>
      <p:pic>
        <p:nvPicPr>
          <p:cNvPr id="410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54068" y="1847850"/>
            <a:ext cx="4329977" cy="3095625"/>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
          <p:cNvSpPr txBox="1">
            <a:spLocks noChangeArrowheads="1"/>
          </p:cNvSpPr>
          <p:nvPr/>
        </p:nvSpPr>
        <p:spPr bwMode="auto">
          <a:xfrm>
            <a:off x="593725" y="4970463"/>
            <a:ext cx="8150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pPr>
            <a:r>
              <a:rPr lang="en-GB" altLang="en-US" sz="2800" dirty="0" smtClean="0">
                <a:solidFill>
                  <a:schemeClr val="bg1"/>
                </a:solidFill>
              </a:rPr>
              <a:t>Robert Sobotka – Inspection Manager ASC</a:t>
            </a:r>
            <a:endParaRPr lang="en-GB" altLang="en-US" sz="2800" dirty="0" smtClean="0">
              <a:solidFill>
                <a:schemeClr val="bg1"/>
              </a:solidFill>
            </a:endParaRPr>
          </a:p>
          <a:p>
            <a:pPr eaLnBrk="0" fontAlgn="base" hangingPunct="0">
              <a:spcBef>
                <a:spcPct val="0"/>
              </a:spcBef>
              <a:spcAft>
                <a:spcPct val="0"/>
              </a:spcAft>
            </a:pPr>
            <a:r>
              <a:rPr lang="en-GB" altLang="en-US" sz="2800" dirty="0" smtClean="0">
                <a:solidFill>
                  <a:schemeClr val="bg1"/>
                </a:solidFill>
              </a:rPr>
              <a:t> 8 June 2016</a:t>
            </a:r>
          </a:p>
        </p:txBody>
      </p:sp>
      <p:sp>
        <p:nvSpPr>
          <p:cNvPr id="7" name="Rectangle 13"/>
          <p:cNvSpPr>
            <a:spLocks noChangeArrowheads="1"/>
          </p:cNvSpPr>
          <p:nvPr/>
        </p:nvSpPr>
        <p:spPr bwMode="auto">
          <a:xfrm>
            <a:off x="542332" y="495300"/>
            <a:ext cx="51393" cy="45719"/>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ヒラギノ角ゴ Pro W3" pitchFamily="-16" charset="-128"/>
              </a:defRPr>
            </a:lvl1pPr>
            <a:lvl2pPr marL="742950" indent="-285750" eaLnBrk="0" hangingPunct="0">
              <a:defRPr sz="2400">
                <a:solidFill>
                  <a:schemeClr val="tx1"/>
                </a:solidFill>
                <a:latin typeface="Arial" charset="0"/>
                <a:ea typeface="ヒラギノ角ゴ Pro W3" pitchFamily="-16" charset="-128"/>
              </a:defRPr>
            </a:lvl2pPr>
            <a:lvl3pPr marL="1143000" indent="-228600" eaLnBrk="0" hangingPunct="0">
              <a:defRPr sz="2400">
                <a:solidFill>
                  <a:schemeClr val="tx1"/>
                </a:solidFill>
                <a:latin typeface="Arial" charset="0"/>
                <a:ea typeface="ヒラギノ角ゴ Pro W3" pitchFamily="-16" charset="-128"/>
              </a:defRPr>
            </a:lvl3pPr>
            <a:lvl4pPr marL="1600200" indent="-228600" eaLnBrk="0" hangingPunct="0">
              <a:defRPr sz="2400">
                <a:solidFill>
                  <a:schemeClr val="tx1"/>
                </a:solidFill>
                <a:latin typeface="Arial" charset="0"/>
                <a:ea typeface="ヒラギノ角ゴ Pro W3" pitchFamily="-16" charset="-128"/>
              </a:defRPr>
            </a:lvl4pPr>
            <a:lvl5pPr marL="2057400" indent="-228600" eaLnBrk="0" hangingPunct="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endParaRPr lang="en-GB" altLang="en-US" dirty="0"/>
          </a:p>
        </p:txBody>
      </p:sp>
    </p:spTree>
    <p:extLst>
      <p:ext uri="{BB962C8B-B14F-4D97-AF65-F5344CB8AC3E}">
        <p14:creationId xmlns:p14="http://schemas.microsoft.com/office/powerpoint/2010/main" val="307451587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flipV="1">
            <a:off x="449263" y="1557331"/>
            <a:ext cx="8277225" cy="4810807"/>
          </a:xfrm>
          <a:prstGeom prst="roundRect">
            <a:avLst>
              <a:gd name="adj" fmla="val 2167"/>
            </a:avLst>
          </a:prstGeom>
          <a:solidFill>
            <a:srgbClr val="D0BDD0"/>
          </a:solidFill>
          <a:ln>
            <a:noFill/>
          </a:ln>
          <a:extLst/>
        </p:spPr>
        <p:txBody>
          <a:bodyPr rot="10800000"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algn="ctr"/>
            <a:endParaRPr lang="en-GB" altLang="en-US" sz="1800">
              <a:solidFill>
                <a:srgbClr val="000000"/>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10</a:t>
            </a:fld>
            <a:endParaRPr lang="en-US" sz="1400" dirty="0">
              <a:solidFill>
                <a:srgbClr val="6D2E69"/>
              </a:solidFill>
            </a:endParaRPr>
          </a:p>
        </p:txBody>
      </p:sp>
      <p:sp>
        <p:nvSpPr>
          <p:cNvPr id="3" name="Rectangle 2"/>
          <p:cNvSpPr txBox="1">
            <a:spLocks noChangeArrowheads="1"/>
          </p:cNvSpPr>
          <p:nvPr/>
        </p:nvSpPr>
        <p:spPr>
          <a:xfrm>
            <a:off x="591716" y="691048"/>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Scores on the doors</a:t>
            </a:r>
          </a:p>
        </p:txBody>
      </p:sp>
      <p:sp>
        <p:nvSpPr>
          <p:cNvPr id="7"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4" name="Rectangle 3"/>
          <p:cNvSpPr txBox="1">
            <a:spLocks noChangeArrowheads="1"/>
          </p:cNvSpPr>
          <p:nvPr/>
        </p:nvSpPr>
        <p:spPr>
          <a:xfrm>
            <a:off x="636086" y="1666124"/>
            <a:ext cx="7250513" cy="4464050"/>
          </a:xfrm>
          <a:prstGeom prst="rect">
            <a:avLst/>
          </a:prstGeom>
        </p:spPr>
        <p:txBody>
          <a:bodyPr/>
          <a:lst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a:lstStyle>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Purpose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Public able to see rating of service quickly and easily</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Actions for providers</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Display ratings in service and website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Suggest accompany with additional information</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CQC</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Will provide template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Inspection – check that rating is displayed</a:t>
            </a:r>
          </a:p>
          <a:p>
            <a:pPr marL="360363" indent="-360363" eaLnBrk="1" hangingPunct="1">
              <a:lnSpc>
                <a:spcPct val="100000"/>
              </a:lnSpc>
              <a:spcBef>
                <a:spcPct val="0"/>
              </a:spcBef>
              <a:spcAft>
                <a:spcPts val="600"/>
              </a:spcAft>
              <a:buSzPct val="100000"/>
              <a:buFontTx/>
              <a:buBlip>
                <a:blip r:embed="rId3"/>
              </a:buBlip>
              <a:tabLst>
                <a:tab pos="360363" algn="l"/>
              </a:tabLst>
            </a:pPr>
            <a:endParaRPr lang="en-GB" altLang="en-US" sz="2800" kern="0" dirty="0" smtClean="0">
              <a:solidFill>
                <a:srgbClr val="000000"/>
              </a:solidFill>
            </a:endParaRPr>
          </a:p>
          <a:p>
            <a:pPr marL="717551" lvl="1"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a:p>
            <a:pPr marL="360363"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405" y="4797152"/>
            <a:ext cx="1256508" cy="144291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02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flipV="1">
            <a:off x="449263" y="1557331"/>
            <a:ext cx="8277225" cy="4810807"/>
          </a:xfrm>
          <a:prstGeom prst="roundRect">
            <a:avLst>
              <a:gd name="adj" fmla="val 2167"/>
            </a:avLst>
          </a:prstGeom>
          <a:solidFill>
            <a:srgbClr val="D0BDD0"/>
          </a:solidFill>
          <a:ln>
            <a:noFill/>
          </a:ln>
          <a:extLst/>
        </p:spPr>
        <p:txBody>
          <a:bodyPr rot="10800000"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algn="ctr"/>
            <a:endParaRPr lang="en-GB" altLang="en-US" sz="1800">
              <a:solidFill>
                <a:srgbClr val="000000"/>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11</a:t>
            </a:fld>
            <a:endParaRPr lang="en-US" sz="1400" dirty="0">
              <a:solidFill>
                <a:srgbClr val="6D2E69"/>
              </a:solidFill>
            </a:endParaRPr>
          </a:p>
        </p:txBody>
      </p:sp>
      <p:sp>
        <p:nvSpPr>
          <p:cNvPr id="3" name="Rectangle 2"/>
          <p:cNvSpPr txBox="1">
            <a:spLocks noChangeArrowheads="1"/>
          </p:cNvSpPr>
          <p:nvPr/>
        </p:nvSpPr>
        <p:spPr>
          <a:xfrm>
            <a:off x="573055" y="691048"/>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smtClean="0">
                <a:solidFill>
                  <a:srgbClr val="FFFFFF"/>
                </a:solidFill>
              </a:rPr>
              <a:t>What will market oversight do?</a:t>
            </a:r>
            <a:endParaRPr lang="en-GB" altLang="en-US" sz="2800" kern="0" dirty="0" smtClean="0">
              <a:solidFill>
                <a:srgbClr val="FFFFFF"/>
              </a:solidFill>
            </a:endParaRPr>
          </a:p>
        </p:txBody>
      </p:sp>
      <p:sp>
        <p:nvSpPr>
          <p:cNvPr id="9"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grpSp>
        <p:nvGrpSpPr>
          <p:cNvPr id="5" name="Group 4"/>
          <p:cNvGrpSpPr/>
          <p:nvPr/>
        </p:nvGrpSpPr>
        <p:grpSpPr>
          <a:xfrm>
            <a:off x="7380312" y="3962734"/>
            <a:ext cx="1236254" cy="1375668"/>
            <a:chOff x="7368194" y="4896910"/>
            <a:chExt cx="1074740" cy="1375668"/>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8194" y="4896910"/>
              <a:ext cx="1074740" cy="137566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77828" y="5307542"/>
              <a:ext cx="488794" cy="769441"/>
            </a:xfrm>
            <a:prstGeom prst="rect">
              <a:avLst/>
            </a:prstGeom>
            <a:noFill/>
            <a:effectLst>
              <a:softEdge rad="63500"/>
            </a:effectLst>
          </p:spPr>
          <p:txBody>
            <a:bodyPr wrap="square" rtlCol="0">
              <a:spAutoFit/>
            </a:bodyPr>
            <a:lstStyle/>
            <a:p>
              <a:r>
                <a:rPr lang="en-GB" sz="4400" kern="0" dirty="0">
                  <a:solidFill>
                    <a:sysClr val="windowText" lastClr="000000"/>
                  </a:solidFill>
                  <a:latin typeface="Arial Black" panose="020B0A04020102020204" pitchFamily="34" charset="0"/>
                  <a:cs typeface="Aharoni" panose="02010803020104030203" pitchFamily="2" charset="-79"/>
                  <a:sym typeface="Arial"/>
                </a:rPr>
                <a:t>6</a:t>
              </a:r>
              <a:endParaRPr lang="en-GB" sz="2400" kern="0" dirty="0">
                <a:solidFill>
                  <a:sysClr val="windowText" lastClr="000000"/>
                </a:solidFill>
                <a:latin typeface="Arial Black" panose="020B0A04020102020204" pitchFamily="34" charset="0"/>
                <a:cs typeface="Aharoni" panose="02010803020104030203" pitchFamily="2" charset="-79"/>
                <a:sym typeface="Arial"/>
              </a:endParaRPr>
            </a:p>
          </p:txBody>
        </p:sp>
      </p:grpSp>
      <p:sp>
        <p:nvSpPr>
          <p:cNvPr id="10" name="Rectangle 3"/>
          <p:cNvSpPr txBox="1">
            <a:spLocks noChangeArrowheads="1"/>
          </p:cNvSpPr>
          <p:nvPr/>
        </p:nvSpPr>
        <p:spPr>
          <a:xfrm>
            <a:off x="565471" y="1508095"/>
            <a:ext cx="7887377" cy="4692134"/>
          </a:xfrm>
          <a:prstGeom prst="rect">
            <a:avLst/>
          </a:prstGeom>
        </p:spPr>
        <p:txBody>
          <a:bodyPr/>
          <a:lst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a:lstStyle>
          <a:p>
            <a:pPr marL="360363" indent="-360363" eaLnBrk="1" hangingPunct="1">
              <a:lnSpc>
                <a:spcPct val="100000"/>
              </a:lnSpc>
              <a:spcBef>
                <a:spcPct val="0"/>
              </a:spcBef>
              <a:spcAft>
                <a:spcPts val="0"/>
              </a:spcAft>
              <a:buSzPct val="100000"/>
              <a:buFontTx/>
              <a:buBlip>
                <a:blip r:embed="rId4"/>
              </a:buBlip>
              <a:tabLst>
                <a:tab pos="360363" algn="l"/>
              </a:tabLst>
            </a:pPr>
            <a:r>
              <a:rPr lang="en-GB" altLang="en-US" sz="2700" kern="0" dirty="0" smtClean="0">
                <a:solidFill>
                  <a:srgbClr val="000000"/>
                </a:solidFill>
              </a:rPr>
              <a:t>Purpose</a:t>
            </a:r>
          </a:p>
          <a:p>
            <a:pPr marL="722313" lvl="1" indent="-365125" eaLnBrk="1" hangingPunct="1">
              <a:lnSpc>
                <a:spcPct val="100000"/>
              </a:lnSpc>
              <a:spcBef>
                <a:spcPct val="0"/>
              </a:spcBef>
              <a:spcAft>
                <a:spcPts val="0"/>
              </a:spcAft>
              <a:buSzPct val="100000"/>
              <a:buFontTx/>
              <a:buBlip>
                <a:blip r:embed="rId4"/>
              </a:buBlip>
              <a:defRPr/>
            </a:pPr>
            <a:r>
              <a:rPr lang="en-GB" altLang="en-US" sz="2350" kern="0" dirty="0">
                <a:solidFill>
                  <a:srgbClr val="000000"/>
                </a:solidFill>
              </a:rPr>
              <a:t>Protect people in vulnerable circumstances by spotting if a provider may fail – and make sure right action is </a:t>
            </a:r>
            <a:r>
              <a:rPr lang="en-GB" altLang="en-US" sz="2350" kern="0" dirty="0" smtClean="0">
                <a:solidFill>
                  <a:srgbClr val="000000"/>
                </a:solidFill>
              </a:rPr>
              <a:t>taken</a:t>
            </a:r>
          </a:p>
          <a:p>
            <a:pPr marL="365125" indent="-365125" eaLnBrk="1" hangingPunct="1">
              <a:lnSpc>
                <a:spcPct val="100000"/>
              </a:lnSpc>
              <a:spcBef>
                <a:spcPct val="0"/>
              </a:spcBef>
              <a:spcAft>
                <a:spcPts val="0"/>
              </a:spcAft>
              <a:buSzPct val="100000"/>
              <a:buFontTx/>
              <a:buBlip>
                <a:blip r:embed="rId4"/>
              </a:buBlip>
              <a:defRPr/>
            </a:pPr>
            <a:r>
              <a:rPr lang="en-GB" altLang="en-US" sz="2700" kern="0" dirty="0" smtClean="0">
                <a:solidFill>
                  <a:srgbClr val="000000"/>
                </a:solidFill>
              </a:rPr>
              <a:t>CQC </a:t>
            </a:r>
            <a:r>
              <a:rPr lang="en-GB" altLang="en-US" sz="2700" kern="0" dirty="0">
                <a:solidFill>
                  <a:srgbClr val="000000"/>
                </a:solidFill>
              </a:rPr>
              <a:t>will: </a:t>
            </a:r>
          </a:p>
          <a:p>
            <a:pPr marL="722313" lvl="1" indent="-365125" eaLnBrk="1" hangingPunct="1">
              <a:lnSpc>
                <a:spcPct val="100000"/>
              </a:lnSpc>
              <a:spcBef>
                <a:spcPct val="0"/>
              </a:spcBef>
              <a:spcAft>
                <a:spcPts val="0"/>
              </a:spcAft>
              <a:buSzPct val="100000"/>
              <a:buFontTx/>
              <a:buBlip>
                <a:blip r:embed="rId4"/>
              </a:buBlip>
              <a:defRPr/>
            </a:pPr>
            <a:r>
              <a:rPr lang="en-GB" altLang="en-US" sz="2350" kern="0" dirty="0">
                <a:solidFill>
                  <a:srgbClr val="000000"/>
                </a:solidFill>
              </a:rPr>
              <a:t>Monitor finances of ‘difficult to replace’ providers – 40-50</a:t>
            </a:r>
          </a:p>
          <a:p>
            <a:pPr marL="722313" lvl="1" indent="-365125" eaLnBrk="1" hangingPunct="1">
              <a:lnSpc>
                <a:spcPct val="100000"/>
              </a:lnSpc>
              <a:spcBef>
                <a:spcPct val="0"/>
              </a:spcBef>
              <a:spcAft>
                <a:spcPts val="0"/>
              </a:spcAft>
              <a:buSzPct val="100000"/>
              <a:buFontTx/>
              <a:buBlip>
                <a:blip r:embed="rId4"/>
              </a:buBlip>
              <a:defRPr/>
            </a:pPr>
            <a:r>
              <a:rPr lang="en-GB" altLang="en-US" sz="2350" kern="0" dirty="0">
                <a:solidFill>
                  <a:srgbClr val="000000"/>
                </a:solidFill>
              </a:rPr>
              <a:t>Provide early warning to local authorities</a:t>
            </a:r>
          </a:p>
          <a:p>
            <a:pPr marL="722313" lvl="1" indent="-365125" eaLnBrk="1" hangingPunct="1">
              <a:lnSpc>
                <a:spcPct val="100000"/>
              </a:lnSpc>
              <a:spcBef>
                <a:spcPct val="0"/>
              </a:spcBef>
              <a:spcAft>
                <a:spcPts val="0"/>
              </a:spcAft>
              <a:buSzPct val="100000"/>
              <a:buFontTx/>
              <a:buBlip>
                <a:blip r:embed="rId4"/>
              </a:buBlip>
              <a:defRPr/>
            </a:pPr>
            <a:r>
              <a:rPr lang="en-GB" altLang="en-US" sz="2350" kern="0" dirty="0">
                <a:solidFill>
                  <a:srgbClr val="000000"/>
                </a:solidFill>
              </a:rPr>
              <a:t>Assist with system response if failure </a:t>
            </a:r>
            <a:r>
              <a:rPr lang="en-GB" altLang="en-US" sz="2350" kern="0" dirty="0" smtClean="0">
                <a:solidFill>
                  <a:srgbClr val="000000"/>
                </a:solidFill>
              </a:rPr>
              <a:t>occurs</a:t>
            </a:r>
          </a:p>
          <a:p>
            <a:pPr marL="365125" indent="-365125" eaLnBrk="1" hangingPunct="1">
              <a:lnSpc>
                <a:spcPct val="100000"/>
              </a:lnSpc>
              <a:spcBef>
                <a:spcPct val="0"/>
              </a:spcBef>
              <a:spcAft>
                <a:spcPts val="0"/>
              </a:spcAft>
              <a:buSzPct val="100000"/>
              <a:buFontTx/>
              <a:buBlip>
                <a:blip r:embed="rId4"/>
              </a:buBlip>
              <a:defRPr/>
            </a:pPr>
            <a:r>
              <a:rPr lang="en-GB" altLang="en-US" sz="2700" kern="0" dirty="0" smtClean="0">
                <a:solidFill>
                  <a:srgbClr val="000000"/>
                </a:solidFill>
              </a:rPr>
              <a:t>It </a:t>
            </a:r>
            <a:r>
              <a:rPr lang="en-GB" altLang="en-US" sz="2700" kern="0" dirty="0">
                <a:solidFill>
                  <a:srgbClr val="000000"/>
                </a:solidFill>
              </a:rPr>
              <a:t>will not:</a:t>
            </a:r>
          </a:p>
          <a:p>
            <a:pPr marL="722313" lvl="1" indent="-365125" eaLnBrk="1" hangingPunct="1">
              <a:lnSpc>
                <a:spcPct val="100000"/>
              </a:lnSpc>
              <a:spcBef>
                <a:spcPct val="0"/>
              </a:spcBef>
              <a:spcAft>
                <a:spcPts val="0"/>
              </a:spcAft>
              <a:buSzPct val="100000"/>
              <a:buFontTx/>
              <a:buBlip>
                <a:blip r:embed="rId4"/>
              </a:buBlip>
              <a:defRPr/>
            </a:pPr>
            <a:r>
              <a:rPr lang="en-GB" altLang="en-US" sz="2350" kern="0" dirty="0">
                <a:solidFill>
                  <a:srgbClr val="000000"/>
                </a:solidFill>
              </a:rPr>
              <a:t>Either ‘bail out’ struggling providers, or pre-empt failure through inappropriate disclosure of information</a:t>
            </a:r>
          </a:p>
          <a:p>
            <a:pPr marL="360363" indent="-360363" eaLnBrk="1" hangingPunct="1">
              <a:lnSpc>
                <a:spcPct val="100000"/>
              </a:lnSpc>
              <a:spcBef>
                <a:spcPct val="0"/>
              </a:spcBef>
              <a:spcAft>
                <a:spcPts val="600"/>
              </a:spcAft>
              <a:buSzPct val="100000"/>
              <a:buFontTx/>
              <a:buBlip>
                <a:blip r:embed="rId4"/>
              </a:buBlip>
              <a:tabLst>
                <a:tab pos="360363" algn="l"/>
              </a:tabLst>
            </a:pPr>
            <a:endParaRPr lang="en-GB" altLang="en-US" sz="2800" kern="0" dirty="0" smtClean="0">
              <a:solidFill>
                <a:srgbClr val="000000"/>
              </a:solidFill>
            </a:endParaRPr>
          </a:p>
          <a:p>
            <a:pPr marL="717551" lvl="1" indent="-360363" eaLnBrk="1" hangingPunct="1">
              <a:lnSpc>
                <a:spcPct val="100000"/>
              </a:lnSpc>
              <a:spcBef>
                <a:spcPct val="0"/>
              </a:spcBef>
              <a:spcAft>
                <a:spcPts val="1000"/>
              </a:spcAft>
              <a:buSzPct val="100000"/>
              <a:buFontTx/>
              <a:buBlip>
                <a:blip r:embed="rId4"/>
              </a:buBlip>
              <a:tabLst>
                <a:tab pos="360363" algn="l"/>
              </a:tabLst>
            </a:pPr>
            <a:endParaRPr lang="en-GB" altLang="en-US" sz="3200" kern="0" dirty="0" smtClean="0">
              <a:solidFill>
                <a:srgbClr val="000000"/>
              </a:solidFill>
            </a:endParaRPr>
          </a:p>
          <a:p>
            <a:pPr marL="360363" indent="-360363" eaLnBrk="1" hangingPunct="1">
              <a:lnSpc>
                <a:spcPct val="100000"/>
              </a:lnSpc>
              <a:spcBef>
                <a:spcPct val="0"/>
              </a:spcBef>
              <a:spcAft>
                <a:spcPts val="1000"/>
              </a:spcAft>
              <a:buSzPct val="100000"/>
              <a:buFontTx/>
              <a:buBlip>
                <a:blip r:embed="rId4"/>
              </a:buBlip>
              <a:tabLst>
                <a:tab pos="360363" algn="l"/>
              </a:tabLst>
            </a:pPr>
            <a:endParaRPr lang="en-GB" altLang="en-US" sz="3200" kern="0" dirty="0" smtClean="0">
              <a:solidFill>
                <a:srgbClr val="000000"/>
              </a:solidFill>
            </a:endParaRPr>
          </a:p>
        </p:txBody>
      </p:sp>
    </p:spTree>
    <p:extLst>
      <p:ext uri="{BB962C8B-B14F-4D97-AF65-F5344CB8AC3E}">
        <p14:creationId xmlns:p14="http://schemas.microsoft.com/office/powerpoint/2010/main" val="166324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1440" tIns="45720" rIns="91440" bIns="45720" anchor="t"/>
          <a:lstStyle/>
          <a:p>
            <a:pPr eaLnBrk="1" hangingPunct="1"/>
            <a:r>
              <a:rPr lang="en-GB" altLang="en-US" smtClean="0"/>
              <a:t> </a:t>
            </a:r>
            <a:endParaRPr lang="en-US" altLang="en-US" smtClean="0"/>
          </a:p>
        </p:txBody>
      </p:sp>
      <p:sp>
        <p:nvSpPr>
          <p:cNvPr id="16387" name="TextBox 5"/>
          <p:cNvSpPr txBox="1">
            <a:spLocks noChangeArrowheads="1"/>
          </p:cNvSpPr>
          <p:nvPr/>
        </p:nvSpPr>
        <p:spPr bwMode="auto">
          <a:xfrm>
            <a:off x="608013" y="620713"/>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r>
              <a:rPr lang="en-GB" altLang="en-US" sz="2800" smtClean="0">
                <a:solidFill>
                  <a:srgbClr val="FFFFFF"/>
                </a:solidFill>
                <a:ea typeface="ヒラギノ角ゴ Pro W3" charset="-128"/>
                <a:cs typeface="Arial" charset="0"/>
              </a:rPr>
              <a:t>A challenging environment</a:t>
            </a:r>
          </a:p>
        </p:txBody>
      </p:sp>
      <p:grpSp>
        <p:nvGrpSpPr>
          <p:cNvPr id="16388" name="Group 3"/>
          <p:cNvGrpSpPr>
            <a:grpSpLocks/>
          </p:cNvGrpSpPr>
          <p:nvPr/>
        </p:nvGrpSpPr>
        <p:grpSpPr bwMode="auto">
          <a:xfrm>
            <a:off x="7073900" y="854075"/>
            <a:ext cx="1885950" cy="6896100"/>
            <a:chOff x="7074000" y="854590"/>
            <a:chExt cx="1885694" cy="6894890"/>
          </a:xfrm>
        </p:grpSpPr>
        <p:pic>
          <p:nvPicPr>
            <p:cNvPr id="16391" name="Picture 7"/>
            <p:cNvPicPr>
              <a:picLocks noChangeAspect="1"/>
            </p:cNvPicPr>
            <p:nvPr/>
          </p:nvPicPr>
          <p:blipFill>
            <a:blip r:embed="rId3">
              <a:extLst>
                <a:ext uri="{28A0092B-C50C-407E-A947-70E740481C1C}">
                  <a14:useLocalDpi xmlns:a14="http://schemas.microsoft.com/office/drawing/2010/main" val="0"/>
                </a:ext>
              </a:extLst>
            </a:blip>
            <a:srcRect r="42343"/>
            <a:stretch>
              <a:fillRect/>
            </a:stretch>
          </p:blipFill>
          <p:spPr bwMode="auto">
            <a:xfrm>
              <a:off x="7999200" y="854590"/>
              <a:ext cx="960494" cy="68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00" y="5925829"/>
              <a:ext cx="1352753" cy="5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2"/>
            <p:cNvSpPr txBox="1">
              <a:spLocks noChangeArrowheads="1"/>
            </p:cNvSpPr>
            <p:nvPr/>
          </p:nvSpPr>
          <p:spPr bwMode="auto">
            <a:xfrm>
              <a:off x="8604448" y="6365974"/>
              <a:ext cx="35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1400" smtClean="0">
                  <a:solidFill>
                    <a:srgbClr val="800080"/>
                  </a:solidFill>
                  <a:ea typeface="ヒラギノ角ゴ Pro W3" charset="-128"/>
                  <a:cs typeface="Arial" charset="0"/>
                </a:rPr>
                <a:t>3</a:t>
              </a:r>
            </a:p>
          </p:txBody>
        </p:sp>
      </p:grpSp>
      <p:sp>
        <p:nvSpPr>
          <p:cNvPr id="16389" name="TextBox 6"/>
          <p:cNvSpPr txBox="1">
            <a:spLocks noChangeArrowheads="1"/>
          </p:cNvSpPr>
          <p:nvPr/>
        </p:nvSpPr>
        <p:spPr bwMode="auto">
          <a:xfrm>
            <a:off x="-684213" y="1628775"/>
            <a:ext cx="92884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2200" smtClean="0">
                <a:solidFill>
                  <a:srgbClr val="800080"/>
                </a:solidFill>
                <a:cs typeface="Arial" charset="0"/>
              </a:rPr>
              <a:t>Despite challenging circumstances, the majority of services </a:t>
            </a:r>
          </a:p>
          <a:p>
            <a:pPr algn="r" eaLnBrk="1" fontAlgn="base" hangingPunct="1">
              <a:lnSpc>
                <a:spcPct val="100000"/>
              </a:lnSpc>
              <a:spcBef>
                <a:spcPct val="0"/>
              </a:spcBef>
              <a:spcAft>
                <a:spcPct val="0"/>
              </a:spcAft>
              <a:buClrTx/>
              <a:buSzTx/>
            </a:pPr>
            <a:r>
              <a:rPr lang="en-GB" altLang="en-US" sz="2200" smtClean="0">
                <a:solidFill>
                  <a:srgbClr val="800080"/>
                </a:solidFill>
                <a:cs typeface="Arial" charset="0"/>
              </a:rPr>
              <a:t>have been rated as good, with some rated outstanding</a:t>
            </a:r>
            <a:endParaRPr lang="en-GB" altLang="en-US" sz="2200" smtClean="0">
              <a:solidFill>
                <a:srgbClr val="800080"/>
              </a:solidFill>
              <a:ea typeface="ヒラギノ角ゴ Pro W3" charset="-128"/>
              <a:cs typeface="Arial" charset="0"/>
            </a:endParaRPr>
          </a:p>
        </p:txBody>
      </p:sp>
      <p:pic>
        <p:nvPicPr>
          <p:cNvPr id="16390" name="Picture 13"/>
          <p:cNvPicPr>
            <a:picLocks noChangeAspect="1" noChangeArrowheads="1"/>
          </p:cNvPicPr>
          <p:nvPr/>
        </p:nvPicPr>
        <p:blipFill>
          <a:blip r:embed="rId5">
            <a:extLst>
              <a:ext uri="{28A0092B-C50C-407E-A947-70E740481C1C}">
                <a14:useLocalDpi xmlns:a14="http://schemas.microsoft.com/office/drawing/2010/main" val="0"/>
              </a:ext>
            </a:extLst>
          </a:blip>
          <a:srcRect l="1192" r="1199"/>
          <a:stretch>
            <a:fillRect/>
          </a:stretch>
        </p:blipFill>
        <p:spPr bwMode="auto">
          <a:xfrm>
            <a:off x="468313" y="2695575"/>
            <a:ext cx="5919787" cy="32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69356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1440" tIns="45720" rIns="91440" bIns="45720" anchor="t"/>
          <a:lstStyle/>
          <a:p>
            <a:pPr eaLnBrk="1" hangingPunct="1"/>
            <a:r>
              <a:rPr lang="en-GB" altLang="en-US" smtClean="0"/>
              <a:t> </a:t>
            </a:r>
            <a:endParaRPr lang="en-US" altLang="en-US" smtClean="0"/>
          </a:p>
        </p:txBody>
      </p:sp>
      <p:sp>
        <p:nvSpPr>
          <p:cNvPr id="17411" name="TextBox 6"/>
          <p:cNvSpPr txBox="1">
            <a:spLocks noChangeArrowheads="1"/>
          </p:cNvSpPr>
          <p:nvPr/>
        </p:nvSpPr>
        <p:spPr bwMode="auto">
          <a:xfrm>
            <a:off x="2289175" y="1684338"/>
            <a:ext cx="6315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2200" smtClean="0">
                <a:solidFill>
                  <a:srgbClr val="800080"/>
                </a:solidFill>
                <a:cs typeface="Arial" charset="0"/>
              </a:rPr>
              <a:t>There is significant variation in quality - and safety continues to be the biggest  concern</a:t>
            </a:r>
            <a:endParaRPr lang="en-GB" altLang="en-US" sz="2200" smtClean="0">
              <a:solidFill>
                <a:srgbClr val="800080"/>
              </a:solidFill>
              <a:ea typeface="ヒラギノ角ゴ Pro W3" charset="-128"/>
              <a:cs typeface="Arial" charset="0"/>
            </a:endParaRPr>
          </a:p>
          <a:p>
            <a:pPr algn="r" eaLnBrk="1" fontAlgn="base" hangingPunct="1">
              <a:lnSpc>
                <a:spcPct val="100000"/>
              </a:lnSpc>
              <a:spcBef>
                <a:spcPct val="0"/>
              </a:spcBef>
              <a:spcAft>
                <a:spcPct val="0"/>
              </a:spcAft>
              <a:buClrTx/>
              <a:buSzTx/>
            </a:pPr>
            <a:endParaRPr lang="en-GB" altLang="en-US" sz="1800" b="1" smtClean="0">
              <a:solidFill>
                <a:srgbClr val="000000"/>
              </a:solidFill>
              <a:ea typeface="ヒラギノ角ゴ Pro W3" charset="-128"/>
              <a:cs typeface="Arial" charset="0"/>
            </a:endParaRPr>
          </a:p>
          <a:p>
            <a:pPr algn="r" eaLnBrk="1" fontAlgn="base" hangingPunct="1">
              <a:lnSpc>
                <a:spcPct val="100000"/>
              </a:lnSpc>
              <a:spcBef>
                <a:spcPct val="0"/>
              </a:spcBef>
              <a:spcAft>
                <a:spcPct val="0"/>
              </a:spcAft>
              <a:buClrTx/>
              <a:buSzTx/>
            </a:pPr>
            <a:r>
              <a:rPr lang="en-GB" altLang="en-US" sz="1800" b="1" smtClean="0">
                <a:solidFill>
                  <a:srgbClr val="000000"/>
                </a:solidFill>
                <a:ea typeface="ヒラギノ角ゴ Pro W3" charset="-128"/>
                <a:cs typeface="Arial" charset="0"/>
                <a:sym typeface="Wingdings" charset="2"/>
              </a:rPr>
              <a:t>	</a:t>
            </a:r>
            <a:endParaRPr lang="en-GB" altLang="en-US" sz="2400" b="1" smtClean="0">
              <a:solidFill>
                <a:srgbClr val="000000"/>
              </a:solidFill>
              <a:ea typeface="ヒラギノ角ゴ Pro W3" charset="-128"/>
              <a:cs typeface="Arial" charset="0"/>
            </a:endParaRPr>
          </a:p>
        </p:txBody>
      </p:sp>
      <p:grpSp>
        <p:nvGrpSpPr>
          <p:cNvPr id="17412" name="Group 7"/>
          <p:cNvGrpSpPr>
            <a:grpSpLocks/>
          </p:cNvGrpSpPr>
          <p:nvPr/>
        </p:nvGrpSpPr>
        <p:grpSpPr bwMode="auto">
          <a:xfrm>
            <a:off x="7073900" y="854075"/>
            <a:ext cx="1885950" cy="6896100"/>
            <a:chOff x="7074000" y="854590"/>
            <a:chExt cx="1885694" cy="6894890"/>
          </a:xfrm>
        </p:grpSpPr>
        <p:pic>
          <p:nvPicPr>
            <p:cNvPr id="17416" name="Picture 8"/>
            <p:cNvPicPr>
              <a:picLocks noChangeAspect="1"/>
            </p:cNvPicPr>
            <p:nvPr/>
          </p:nvPicPr>
          <p:blipFill>
            <a:blip r:embed="rId3">
              <a:extLst>
                <a:ext uri="{28A0092B-C50C-407E-A947-70E740481C1C}">
                  <a14:useLocalDpi xmlns:a14="http://schemas.microsoft.com/office/drawing/2010/main" val="0"/>
                </a:ext>
              </a:extLst>
            </a:blip>
            <a:srcRect r="42343"/>
            <a:stretch>
              <a:fillRect/>
            </a:stretch>
          </p:blipFill>
          <p:spPr bwMode="auto">
            <a:xfrm>
              <a:off x="7999200" y="854590"/>
              <a:ext cx="960494" cy="68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00" y="5925829"/>
              <a:ext cx="1352753" cy="5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0"/>
            <p:cNvSpPr txBox="1">
              <a:spLocks noChangeArrowheads="1"/>
            </p:cNvSpPr>
            <p:nvPr/>
          </p:nvSpPr>
          <p:spPr bwMode="auto">
            <a:xfrm>
              <a:off x="8604448" y="6365974"/>
              <a:ext cx="35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1400" smtClean="0">
                  <a:solidFill>
                    <a:srgbClr val="800080"/>
                  </a:solidFill>
                  <a:ea typeface="ヒラギノ角ゴ Pro W3" charset="-128"/>
                  <a:cs typeface="Arial" charset="0"/>
                </a:rPr>
                <a:t>4</a:t>
              </a:r>
            </a:p>
          </p:txBody>
        </p:sp>
      </p:grpSp>
      <p:sp>
        <p:nvSpPr>
          <p:cNvPr id="17413" name="TextBox 5"/>
          <p:cNvSpPr txBox="1">
            <a:spLocks noChangeArrowheads="1"/>
          </p:cNvSpPr>
          <p:nvPr/>
        </p:nvSpPr>
        <p:spPr bwMode="auto">
          <a:xfrm>
            <a:off x="608013" y="620713"/>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r>
              <a:rPr lang="en-GB" altLang="en-US" sz="2800" smtClean="0">
                <a:solidFill>
                  <a:srgbClr val="FFFFFF"/>
                </a:solidFill>
                <a:ea typeface="ヒラギノ角ゴ Pro W3" charset="-128"/>
                <a:cs typeface="Arial" charset="0"/>
              </a:rPr>
              <a:t>Safety</a:t>
            </a:r>
          </a:p>
        </p:txBody>
      </p:sp>
      <p:pic>
        <p:nvPicPr>
          <p:cNvPr id="1741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852738"/>
            <a:ext cx="4600575" cy="88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3" y="3733800"/>
            <a:ext cx="7142162" cy="219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19588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lIns="91440" tIns="45720" rIns="91440" bIns="45720" anchor="t"/>
          <a:lstStyle/>
          <a:p>
            <a:pPr eaLnBrk="1" hangingPunct="1"/>
            <a:r>
              <a:rPr lang="en-GB" altLang="en-US" smtClean="0"/>
              <a:t> </a:t>
            </a:r>
            <a:endParaRPr lang="en-US" altLang="en-US" smtClean="0"/>
          </a:p>
        </p:txBody>
      </p:sp>
      <p:sp>
        <p:nvSpPr>
          <p:cNvPr id="18435" name="TextBox 6"/>
          <p:cNvSpPr txBox="1">
            <a:spLocks noChangeArrowheads="1"/>
          </p:cNvSpPr>
          <p:nvPr/>
        </p:nvSpPr>
        <p:spPr bwMode="auto">
          <a:xfrm>
            <a:off x="1547813" y="1635125"/>
            <a:ext cx="71008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fontAlgn="base">
              <a:lnSpc>
                <a:spcPct val="100000"/>
              </a:lnSpc>
              <a:spcBef>
                <a:spcPct val="0"/>
              </a:spcBef>
              <a:spcAft>
                <a:spcPct val="0"/>
              </a:spcAft>
              <a:buClrTx/>
              <a:buSzTx/>
            </a:pPr>
            <a:r>
              <a:rPr lang="en-GB" altLang="en-US" sz="2200" dirty="0" smtClean="0">
                <a:solidFill>
                  <a:srgbClr val="800080"/>
                </a:solidFill>
                <a:cs typeface="Arial" charset="0"/>
              </a:rPr>
              <a:t>Strong leadership is emerging as more crucial than ever to delivering good care</a:t>
            </a:r>
          </a:p>
        </p:txBody>
      </p:sp>
      <p:grpSp>
        <p:nvGrpSpPr>
          <p:cNvPr id="18436" name="Group 7"/>
          <p:cNvGrpSpPr>
            <a:grpSpLocks/>
          </p:cNvGrpSpPr>
          <p:nvPr/>
        </p:nvGrpSpPr>
        <p:grpSpPr bwMode="auto">
          <a:xfrm>
            <a:off x="7073900" y="854075"/>
            <a:ext cx="1885950" cy="6896100"/>
            <a:chOff x="7074000" y="854590"/>
            <a:chExt cx="1885694" cy="6894890"/>
          </a:xfrm>
        </p:grpSpPr>
        <p:pic>
          <p:nvPicPr>
            <p:cNvPr id="18440" name="Picture 8"/>
            <p:cNvPicPr>
              <a:picLocks noChangeAspect="1"/>
            </p:cNvPicPr>
            <p:nvPr/>
          </p:nvPicPr>
          <p:blipFill>
            <a:blip r:embed="rId3">
              <a:extLst>
                <a:ext uri="{28A0092B-C50C-407E-A947-70E740481C1C}">
                  <a14:useLocalDpi xmlns:a14="http://schemas.microsoft.com/office/drawing/2010/main" val="0"/>
                </a:ext>
              </a:extLst>
            </a:blip>
            <a:srcRect r="42343"/>
            <a:stretch>
              <a:fillRect/>
            </a:stretch>
          </p:blipFill>
          <p:spPr bwMode="auto">
            <a:xfrm>
              <a:off x="7999200" y="854590"/>
              <a:ext cx="960494" cy="68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00" y="5925829"/>
              <a:ext cx="1352753" cy="5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0"/>
            <p:cNvSpPr txBox="1">
              <a:spLocks noChangeArrowheads="1"/>
            </p:cNvSpPr>
            <p:nvPr/>
          </p:nvSpPr>
          <p:spPr bwMode="auto">
            <a:xfrm>
              <a:off x="8604448" y="6365974"/>
              <a:ext cx="35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1400" smtClean="0">
                  <a:solidFill>
                    <a:srgbClr val="800080"/>
                  </a:solidFill>
                  <a:ea typeface="ヒラギノ角ゴ Pro W3" charset="-128"/>
                  <a:cs typeface="Arial" charset="0"/>
                </a:rPr>
                <a:t>5</a:t>
              </a:r>
            </a:p>
          </p:txBody>
        </p:sp>
      </p:grpSp>
      <p:sp>
        <p:nvSpPr>
          <p:cNvPr id="18437" name="TextBox 5"/>
          <p:cNvSpPr txBox="1">
            <a:spLocks noChangeArrowheads="1"/>
          </p:cNvSpPr>
          <p:nvPr/>
        </p:nvSpPr>
        <p:spPr bwMode="auto">
          <a:xfrm>
            <a:off x="608013" y="620713"/>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r>
              <a:rPr lang="en-GB" altLang="en-US" sz="2800" dirty="0" smtClean="0">
                <a:solidFill>
                  <a:srgbClr val="FFFFFF"/>
                </a:solidFill>
                <a:ea typeface="ヒラギノ角ゴ Pro W3" charset="-128"/>
                <a:cs typeface="Arial" charset="0"/>
              </a:rPr>
              <a:t>Leadership</a:t>
            </a:r>
          </a:p>
        </p:txBody>
      </p:sp>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13" y="2924175"/>
            <a:ext cx="4241800" cy="3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1"/>
          <p:cNvSpPr txBox="1">
            <a:spLocks noChangeArrowheads="1"/>
          </p:cNvSpPr>
          <p:nvPr/>
        </p:nvSpPr>
        <p:spPr bwMode="auto">
          <a:xfrm>
            <a:off x="441325" y="2205038"/>
            <a:ext cx="33162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endParaRPr lang="en-GB" altLang="en-US" sz="2200" dirty="0" smtClean="0">
              <a:solidFill>
                <a:srgbClr val="000000"/>
              </a:solidFill>
              <a:ea typeface="ヒラギノ角ゴ Pro W3" charset="-128"/>
            </a:endParaRPr>
          </a:p>
          <a:p>
            <a:pPr eaLnBrk="1" fontAlgn="base" hangingPunct="1">
              <a:lnSpc>
                <a:spcPct val="100000"/>
              </a:lnSpc>
              <a:spcBef>
                <a:spcPct val="0"/>
              </a:spcBef>
              <a:spcAft>
                <a:spcPct val="0"/>
              </a:spcAft>
              <a:buClrTx/>
              <a:buSzTx/>
            </a:pPr>
            <a:r>
              <a:rPr lang="en-GB" altLang="en-US" sz="2200" dirty="0" smtClean="0">
                <a:solidFill>
                  <a:srgbClr val="800080"/>
                </a:solidFill>
                <a:ea typeface="ヒラギノ角ゴ Pro W3" charset="-128"/>
              </a:rPr>
              <a:t>Effective planning</a:t>
            </a:r>
          </a:p>
          <a:p>
            <a:pPr eaLnBrk="1" fontAlgn="base" hangingPunct="1">
              <a:lnSpc>
                <a:spcPct val="100000"/>
              </a:lnSpc>
              <a:spcBef>
                <a:spcPct val="0"/>
              </a:spcBef>
              <a:spcAft>
                <a:spcPct val="0"/>
              </a:spcAft>
              <a:buClrTx/>
              <a:buSzTx/>
            </a:pPr>
            <a:endParaRPr lang="en-GB" altLang="en-US" sz="2200" dirty="0" smtClean="0">
              <a:solidFill>
                <a:srgbClr val="800080"/>
              </a:solidFill>
              <a:ea typeface="ヒラギノ角ゴ Pro W3" charset="-128"/>
            </a:endParaRPr>
          </a:p>
          <a:p>
            <a:pPr eaLnBrk="1" fontAlgn="base" hangingPunct="1">
              <a:lnSpc>
                <a:spcPct val="100000"/>
              </a:lnSpc>
              <a:spcBef>
                <a:spcPct val="0"/>
              </a:spcBef>
              <a:spcAft>
                <a:spcPct val="0"/>
              </a:spcAft>
              <a:buClrTx/>
              <a:buSzTx/>
            </a:pPr>
            <a:r>
              <a:rPr lang="en-GB" altLang="en-US" sz="2200" dirty="0" smtClean="0">
                <a:solidFill>
                  <a:srgbClr val="800080"/>
                </a:solidFill>
                <a:ea typeface="ヒラギノ角ゴ Pro W3" charset="-128"/>
              </a:rPr>
              <a:t>Focus on delivering for people</a:t>
            </a:r>
          </a:p>
          <a:p>
            <a:pPr eaLnBrk="1" fontAlgn="base" hangingPunct="1">
              <a:lnSpc>
                <a:spcPct val="100000"/>
              </a:lnSpc>
              <a:spcBef>
                <a:spcPct val="0"/>
              </a:spcBef>
              <a:spcAft>
                <a:spcPct val="0"/>
              </a:spcAft>
              <a:buClrTx/>
              <a:buSzTx/>
            </a:pPr>
            <a:endParaRPr lang="en-GB" altLang="en-US" sz="2200" dirty="0" smtClean="0">
              <a:solidFill>
                <a:srgbClr val="800080"/>
              </a:solidFill>
              <a:ea typeface="ヒラギノ角ゴ Pro W3" charset="-128"/>
            </a:endParaRPr>
          </a:p>
          <a:p>
            <a:pPr eaLnBrk="1" fontAlgn="base" hangingPunct="1">
              <a:lnSpc>
                <a:spcPct val="100000"/>
              </a:lnSpc>
              <a:spcBef>
                <a:spcPct val="0"/>
              </a:spcBef>
              <a:spcAft>
                <a:spcPct val="0"/>
              </a:spcAft>
              <a:buClrTx/>
              <a:buSzTx/>
            </a:pPr>
            <a:r>
              <a:rPr lang="en-GB" altLang="en-US" sz="2200" dirty="0" smtClean="0">
                <a:solidFill>
                  <a:srgbClr val="800080"/>
                </a:solidFill>
                <a:ea typeface="ヒラギノ角ゴ Pro W3" charset="-128"/>
              </a:rPr>
              <a:t>Culture of openness and staff engagement </a:t>
            </a:r>
          </a:p>
          <a:p>
            <a:pPr eaLnBrk="1" fontAlgn="base" hangingPunct="1">
              <a:lnSpc>
                <a:spcPct val="100000"/>
              </a:lnSpc>
              <a:spcBef>
                <a:spcPct val="0"/>
              </a:spcBef>
              <a:spcAft>
                <a:spcPct val="0"/>
              </a:spcAft>
              <a:buClrTx/>
              <a:buSzTx/>
            </a:pPr>
            <a:endParaRPr lang="en-GB" altLang="en-US" sz="2200" dirty="0" smtClean="0">
              <a:solidFill>
                <a:srgbClr val="800080"/>
              </a:solidFill>
              <a:ea typeface="ヒラギノ角ゴ Pro W3" charset="-128"/>
            </a:endParaRPr>
          </a:p>
          <a:p>
            <a:pPr eaLnBrk="1" fontAlgn="base" hangingPunct="1">
              <a:lnSpc>
                <a:spcPct val="100000"/>
              </a:lnSpc>
              <a:spcBef>
                <a:spcPct val="0"/>
              </a:spcBef>
              <a:spcAft>
                <a:spcPct val="0"/>
              </a:spcAft>
              <a:buClrTx/>
              <a:buSzTx/>
            </a:pPr>
            <a:r>
              <a:rPr lang="en-GB" altLang="en-US" sz="2200" dirty="0" smtClean="0">
                <a:solidFill>
                  <a:srgbClr val="800080"/>
                </a:solidFill>
                <a:ea typeface="ヒラギノ角ゴ Pro W3" charset="-128"/>
              </a:rPr>
              <a:t>Willingness to collaborate with partners</a:t>
            </a:r>
          </a:p>
        </p:txBody>
      </p:sp>
    </p:spTree>
    <p:extLst>
      <p:ext uri="{BB962C8B-B14F-4D97-AF65-F5344CB8AC3E}">
        <p14:creationId xmlns:p14="http://schemas.microsoft.com/office/powerpoint/2010/main" val="83692325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 </a:t>
            </a:r>
            <a:endParaRPr lang="en-US" altLang="en-US" smtClean="0"/>
          </a:p>
        </p:txBody>
      </p:sp>
      <p:grpSp>
        <p:nvGrpSpPr>
          <p:cNvPr id="19459" name="Group 7"/>
          <p:cNvGrpSpPr>
            <a:grpSpLocks/>
          </p:cNvGrpSpPr>
          <p:nvPr/>
        </p:nvGrpSpPr>
        <p:grpSpPr bwMode="auto">
          <a:xfrm>
            <a:off x="7073900" y="854075"/>
            <a:ext cx="1885950" cy="6896100"/>
            <a:chOff x="7074000" y="854590"/>
            <a:chExt cx="1885694" cy="6894890"/>
          </a:xfrm>
        </p:grpSpPr>
        <p:pic>
          <p:nvPicPr>
            <p:cNvPr id="19463" name="Picture 8"/>
            <p:cNvPicPr>
              <a:picLocks noChangeAspect="1"/>
            </p:cNvPicPr>
            <p:nvPr/>
          </p:nvPicPr>
          <p:blipFill>
            <a:blip r:embed="rId3">
              <a:extLst>
                <a:ext uri="{28A0092B-C50C-407E-A947-70E740481C1C}">
                  <a14:useLocalDpi xmlns:a14="http://schemas.microsoft.com/office/drawing/2010/main" val="0"/>
                </a:ext>
              </a:extLst>
            </a:blip>
            <a:srcRect r="42343"/>
            <a:stretch>
              <a:fillRect/>
            </a:stretch>
          </p:blipFill>
          <p:spPr bwMode="auto">
            <a:xfrm>
              <a:off x="7999200" y="854590"/>
              <a:ext cx="960494" cy="68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00" y="5925829"/>
              <a:ext cx="1352753" cy="5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0"/>
            <p:cNvSpPr txBox="1">
              <a:spLocks noChangeArrowheads="1"/>
            </p:cNvSpPr>
            <p:nvPr/>
          </p:nvSpPr>
          <p:spPr bwMode="auto">
            <a:xfrm>
              <a:off x="8604448" y="6365974"/>
              <a:ext cx="35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Char char="•"/>
                <a:defRPr sz="2000">
                  <a:solidFill>
                    <a:schemeClr val="tx1"/>
                  </a:solidFill>
                  <a:latin typeface="Arial" charset="0"/>
                  <a:ea typeface="ＭＳ Ｐゴシック" charset="-128"/>
                </a:defRPr>
              </a:lvl1pPr>
              <a:lvl2pPr marL="742950" indent="-28575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FontTx/>
                <a:buNone/>
              </a:pPr>
              <a:r>
                <a:rPr lang="en-GB" altLang="en-US" sz="1400" smtClean="0">
                  <a:solidFill>
                    <a:srgbClr val="800080"/>
                  </a:solidFill>
                  <a:ea typeface="ヒラギノ角ゴ Pro W3" charset="-128"/>
                  <a:cs typeface="Arial" charset="0"/>
                </a:rPr>
                <a:t>7</a:t>
              </a:r>
            </a:p>
          </p:txBody>
        </p:sp>
      </p:grpSp>
      <p:sp>
        <p:nvSpPr>
          <p:cNvPr id="19460" name="TextBox 5"/>
          <p:cNvSpPr txBox="1">
            <a:spLocks noChangeArrowheads="1"/>
          </p:cNvSpPr>
          <p:nvPr/>
        </p:nvSpPr>
        <p:spPr bwMode="auto">
          <a:xfrm>
            <a:off x="608013" y="620713"/>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Char char="•"/>
              <a:defRPr sz="2000">
                <a:solidFill>
                  <a:schemeClr val="tx1"/>
                </a:solidFill>
                <a:latin typeface="Arial" charset="0"/>
                <a:ea typeface="ＭＳ Ｐゴシック" charset="-128"/>
              </a:defRPr>
            </a:lvl1pPr>
            <a:lvl2pPr marL="742950" indent="-28575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FontTx/>
              <a:buNone/>
            </a:pPr>
            <a:r>
              <a:rPr lang="en-GB" altLang="en-US" sz="2800" dirty="0" smtClean="0">
                <a:solidFill>
                  <a:srgbClr val="FFFFFF"/>
                </a:solidFill>
                <a:ea typeface="ヒラギノ角ゴ Pro W3" charset="-128"/>
                <a:cs typeface="Arial" charset="0"/>
              </a:rPr>
              <a:t>Adult social care</a:t>
            </a:r>
            <a:endParaRPr lang="en-GB" altLang="en-US" sz="2800" dirty="0" smtClean="0">
              <a:solidFill>
                <a:srgbClr val="FFFFFF"/>
              </a:solidFill>
              <a:latin typeface="Calibri" charset="0"/>
              <a:ea typeface="ヒラギノ角ゴ Pro W3" charset="-128"/>
              <a:cs typeface="Calibri" charset="0"/>
            </a:endParaRPr>
          </a:p>
        </p:txBody>
      </p:sp>
      <p:pic>
        <p:nvPicPr>
          <p:cNvPr id="194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1676400"/>
            <a:ext cx="5557837"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2" name="TextBox 4"/>
          <p:cNvSpPr txBox="1">
            <a:spLocks noChangeArrowheads="1"/>
          </p:cNvSpPr>
          <p:nvPr/>
        </p:nvSpPr>
        <p:spPr bwMode="auto">
          <a:xfrm>
            <a:off x="-36513" y="3409950"/>
            <a:ext cx="8462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ct val="20000"/>
              </a:spcBef>
              <a:buChar char="•"/>
              <a:defRPr sz="2000">
                <a:solidFill>
                  <a:schemeClr val="tx1"/>
                </a:solidFill>
                <a:latin typeface="Arial" charset="0"/>
                <a:ea typeface="ＭＳ Ｐゴシック" charset="-128"/>
              </a:defRPr>
            </a:lvl1pPr>
            <a:lvl2pPr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lvl="1" eaLnBrk="1" fontAlgn="base" hangingPunct="1">
              <a:lnSpc>
                <a:spcPct val="100000"/>
              </a:lnSpc>
              <a:spcBef>
                <a:spcPct val="0"/>
              </a:spcBef>
              <a:spcAft>
                <a:spcPct val="0"/>
              </a:spcAft>
              <a:buFontTx/>
              <a:buNone/>
            </a:pPr>
            <a:endParaRPr lang="en-GB" altLang="en-US" sz="2200" smtClean="0">
              <a:solidFill>
                <a:srgbClr val="800080"/>
              </a:solidFill>
              <a:ea typeface="ヒラギノ角ゴ Pro W3" charset="-128"/>
              <a:cs typeface="Arial" charset="0"/>
            </a:endParaRPr>
          </a:p>
          <a:p>
            <a:pPr lvl="1" eaLnBrk="1" fontAlgn="base" hangingPunct="1">
              <a:lnSpc>
                <a:spcPct val="100000"/>
              </a:lnSpc>
              <a:spcBef>
                <a:spcPct val="0"/>
              </a:spcBef>
              <a:spcAft>
                <a:spcPct val="0"/>
              </a:spcAft>
              <a:buFontTx/>
              <a:buNone/>
            </a:pPr>
            <a:endParaRPr lang="en-GB" altLang="en-US" sz="2200" smtClean="0">
              <a:solidFill>
                <a:srgbClr val="800080"/>
              </a:solidFill>
              <a:ea typeface="ヒラギノ角ゴ Pro W3" charset="-128"/>
              <a:cs typeface="Arial" charset="0"/>
            </a:endParaRPr>
          </a:p>
          <a:p>
            <a:pPr lvl="1" eaLnBrk="1" fontAlgn="base" hangingPunct="1">
              <a:lnSpc>
                <a:spcPct val="100000"/>
              </a:lnSpc>
              <a:spcBef>
                <a:spcPct val="0"/>
              </a:spcBef>
              <a:spcAft>
                <a:spcPct val="0"/>
              </a:spcAft>
              <a:buFontTx/>
              <a:buNone/>
            </a:pPr>
            <a:r>
              <a:rPr lang="en-GB" altLang="en-US" sz="2200" smtClean="0">
                <a:solidFill>
                  <a:srgbClr val="800080"/>
                </a:solidFill>
                <a:ea typeface="ヒラギノ角ゴ Pro W3" charset="-128"/>
                <a:cs typeface="Arial" charset="0"/>
              </a:rPr>
              <a:t>A registered manager consistently </a:t>
            </a:r>
          </a:p>
          <a:p>
            <a:pPr lvl="1" eaLnBrk="1" fontAlgn="base" hangingPunct="1">
              <a:lnSpc>
                <a:spcPct val="100000"/>
              </a:lnSpc>
              <a:spcBef>
                <a:spcPct val="0"/>
              </a:spcBef>
              <a:spcAft>
                <a:spcPts val="1200"/>
              </a:spcAft>
              <a:buFontTx/>
              <a:buNone/>
            </a:pPr>
            <a:r>
              <a:rPr lang="en-GB" altLang="en-US" sz="2200" smtClean="0">
                <a:solidFill>
                  <a:srgbClr val="800080"/>
                </a:solidFill>
                <a:ea typeface="ヒラギノ角ゴ Pro W3" charset="-128"/>
                <a:cs typeface="Arial" charset="0"/>
              </a:rPr>
              <a:t>in post has a crucial influence on quality</a:t>
            </a:r>
          </a:p>
          <a:p>
            <a:pPr lvl="1" eaLnBrk="1" fontAlgn="base" hangingPunct="1">
              <a:lnSpc>
                <a:spcPct val="100000"/>
              </a:lnSpc>
              <a:spcBef>
                <a:spcPct val="0"/>
              </a:spcBef>
              <a:spcAft>
                <a:spcPct val="0"/>
              </a:spcAft>
              <a:buFontTx/>
              <a:buNone/>
            </a:pPr>
            <a:r>
              <a:rPr lang="en-GB" altLang="en-US" sz="2200" smtClean="0">
                <a:solidFill>
                  <a:srgbClr val="800080"/>
                </a:solidFill>
                <a:ea typeface="ヒラギノ角ゴ Pro W3" charset="-128"/>
                <a:cs typeface="Arial" charset="0"/>
              </a:rPr>
              <a:t>Staff recruitment and retention remain a serious challenge</a:t>
            </a:r>
          </a:p>
        </p:txBody>
      </p:sp>
    </p:spTree>
    <p:extLst>
      <p:ext uri="{BB962C8B-B14F-4D97-AF65-F5344CB8AC3E}">
        <p14:creationId xmlns:p14="http://schemas.microsoft.com/office/powerpoint/2010/main" val="183317707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kern="1200" dirty="0" smtClean="0">
                <a:solidFill>
                  <a:srgbClr val="FFFFFF"/>
                </a:solidFill>
                <a:latin typeface="Arial" charset="0"/>
                <a:ea typeface="ヒラギノ角ゴ Pro W3" charset="-128"/>
                <a:cs typeface="Arial" charset="0"/>
              </a:rPr>
              <a:t>Current</a:t>
            </a:r>
            <a:r>
              <a:rPr lang="en-GB" sz="2000" dirty="0" smtClean="0">
                <a:latin typeface="Calibri" panose="020F0502020204030204" pitchFamily="34" charset="0"/>
                <a:cs typeface="Calibri" panose="020F0502020204030204" pitchFamily="34" charset="0"/>
              </a:rPr>
              <a:t> </a:t>
            </a:r>
            <a:r>
              <a:rPr lang="en-GB" sz="2800" kern="1200" dirty="0">
                <a:solidFill>
                  <a:srgbClr val="FFFFFF"/>
                </a:solidFill>
                <a:latin typeface="Arial" charset="0"/>
                <a:ea typeface="ヒラギノ角ゴ Pro W3" charset="-128"/>
                <a:cs typeface="Arial" charset="0"/>
              </a:rPr>
              <a:t>ratings overall and by key question</a:t>
            </a:r>
          </a:p>
        </p:txBody>
      </p:sp>
      <p:sp>
        <p:nvSpPr>
          <p:cNvPr id="4" name="Slide Number Placeholder 3"/>
          <p:cNvSpPr>
            <a:spLocks noGrp="1"/>
          </p:cNvSpPr>
          <p:nvPr>
            <p:ph type="sldNum" sz="quarter" idx="10"/>
          </p:nvPr>
        </p:nvSpPr>
        <p:spPr/>
        <p:txBody>
          <a:bodyPr/>
          <a:lstStyle/>
          <a:p>
            <a:pPr>
              <a:defRPr/>
            </a:pPr>
            <a:fld id="{FFE3E291-6D0A-4870-875B-E36C48179EF1}" type="slidenum">
              <a:rPr lang="en-US" altLang="en-US" smtClean="0"/>
              <a:pPr>
                <a:defRPr/>
              </a:pPr>
              <a:t>16</a:t>
            </a:fld>
            <a:endParaRPr lang="en-US" altLang="en-US" sz="1400">
              <a:solidFill>
                <a:srgbClr val="6D2E69"/>
              </a:solidFill>
            </a:endParaRPr>
          </a:p>
        </p:txBody>
      </p:sp>
      <p:sp>
        <p:nvSpPr>
          <p:cNvPr id="6" name="TextBox 5"/>
          <p:cNvSpPr txBox="1"/>
          <p:nvPr/>
        </p:nvSpPr>
        <p:spPr>
          <a:xfrm>
            <a:off x="362768" y="6525344"/>
            <a:ext cx="3345135" cy="246221"/>
          </a:xfrm>
          <a:prstGeom prst="rect">
            <a:avLst/>
          </a:prstGeom>
          <a:noFill/>
        </p:spPr>
        <p:txBody>
          <a:bodyPr wrap="square">
            <a:spAutoFit/>
          </a:bodyPr>
          <a:lstStyle/>
          <a:p>
            <a:pPr>
              <a:defRPr/>
            </a:pPr>
            <a:r>
              <a:rPr lang="en-GB" sz="1000" dirty="0" smtClean="0">
                <a:solidFill>
                  <a:srgbClr val="000000"/>
                </a:solidFill>
                <a:latin typeface="Calibri" panose="020F0502020204030204" pitchFamily="34" charset="0"/>
                <a:cs typeface="Calibri" panose="020F0502020204030204" pitchFamily="34" charset="0"/>
              </a:rPr>
              <a:t>Source: Ratings data extracted 26/11/2015</a:t>
            </a:r>
            <a:endParaRPr lang="en-GB" sz="1000" dirty="0">
              <a:solidFill>
                <a:srgbClr val="000000"/>
              </a:solidFill>
              <a:latin typeface="Calibri" panose="020F0502020204030204" pitchFamily="34" charset="0"/>
              <a:cs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24557237"/>
              </p:ext>
            </p:extLst>
          </p:nvPr>
        </p:nvGraphicFramePr>
        <p:xfrm>
          <a:off x="467544" y="1484785"/>
          <a:ext cx="3417063" cy="883920"/>
        </p:xfrm>
        <a:graphic>
          <a:graphicData uri="http://schemas.openxmlformats.org/drawingml/2006/table">
            <a:tbl>
              <a:tblPr firstRow="1" bandRow="1">
                <a:tableStyleId>{5C22544A-7EE6-4342-B048-85BDC9FD1C3A}</a:tableStyleId>
              </a:tblPr>
              <a:tblGrid>
                <a:gridCol w="854266"/>
                <a:gridCol w="922607"/>
                <a:gridCol w="792061"/>
                <a:gridCol w="848129"/>
              </a:tblGrid>
              <a:tr h="218507">
                <a:tc gridSpan="4">
                  <a:txBody>
                    <a:bodyPr/>
                    <a:lstStyle/>
                    <a:p>
                      <a:pPr algn="ctr"/>
                      <a:r>
                        <a:rPr lang="en-GB" sz="1000" b="1" dirty="0" smtClean="0">
                          <a:latin typeface="Calibri" panose="020F0502020204030204" pitchFamily="34" charset="0"/>
                          <a:cs typeface="Calibri" panose="020F0502020204030204" pitchFamily="34" charset="0"/>
                        </a:rPr>
                        <a:t>Current overall ratings</a:t>
                      </a:r>
                      <a:endParaRPr lang="en-GB" sz="1000" b="1" dirty="0">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c hMerge="1">
                  <a:txBody>
                    <a:bodyPr/>
                    <a:lstStyle/>
                    <a:p>
                      <a:endParaRPr lang="en-GB"/>
                    </a:p>
                  </a:txBody>
                  <a:tcPr/>
                </a:tc>
                <a:tc hMerge="1">
                  <a:txBody>
                    <a:bodyPr/>
                    <a:lstStyle/>
                    <a:p>
                      <a:pPr algn="ctr"/>
                      <a:endParaRPr lang="en-GB" sz="1000" b="1" dirty="0">
                        <a:latin typeface="Calibri" panose="020F0502020204030204" pitchFamily="34" charset="0"/>
                        <a:cs typeface="Calibri" panose="020F0502020204030204" pitchFamily="34" charset="0"/>
                      </a:endParaRP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c hMerge="1">
                  <a:txBody>
                    <a:bodyPr/>
                    <a:lstStyle/>
                    <a:p>
                      <a:pPr algn="ctr"/>
                      <a:endParaRPr lang="en-GB" sz="1200" dirty="0">
                        <a:latin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r>
              <a:tr h="355073">
                <a:tc>
                  <a:txBody>
                    <a:bodyPr/>
                    <a:lstStyle/>
                    <a:p>
                      <a:pPr algn="ctr"/>
                      <a:r>
                        <a:rPr lang="en-GB" sz="1000" b="1" dirty="0" smtClean="0">
                          <a:solidFill>
                            <a:schemeClr val="bg1"/>
                          </a:solidFill>
                          <a:latin typeface="Calibri" panose="020F0502020204030204" pitchFamily="34" charset="0"/>
                          <a:cs typeface="Calibri" panose="020F0502020204030204" pitchFamily="34" charset="0"/>
                        </a:rPr>
                        <a:t>Inadequate</a:t>
                      </a:r>
                      <a:endParaRPr lang="en-GB" sz="1000" b="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c>
                  <a:txBody>
                    <a:bodyPr/>
                    <a:lstStyle/>
                    <a:p>
                      <a:pPr algn="ctr"/>
                      <a:r>
                        <a:rPr lang="en-GB" sz="1000" b="1" dirty="0" smtClean="0">
                          <a:solidFill>
                            <a:schemeClr val="bg1"/>
                          </a:solidFill>
                          <a:latin typeface="Calibri" panose="020F0502020204030204" pitchFamily="34" charset="0"/>
                          <a:cs typeface="Calibri" panose="020F0502020204030204" pitchFamily="34" charset="0"/>
                        </a:rPr>
                        <a:t>Requires</a:t>
                      </a:r>
                      <a:r>
                        <a:rPr lang="en-GB" sz="1000" b="1" baseline="0" dirty="0" smtClean="0">
                          <a:solidFill>
                            <a:schemeClr val="bg1"/>
                          </a:solidFill>
                          <a:latin typeface="Calibri" panose="020F0502020204030204" pitchFamily="34" charset="0"/>
                          <a:cs typeface="Calibri" panose="020F0502020204030204" pitchFamily="34" charset="0"/>
                        </a:rPr>
                        <a:t> improvement</a:t>
                      </a:r>
                      <a:endParaRPr lang="en-GB" sz="1000" b="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c>
                  <a:txBody>
                    <a:bodyPr/>
                    <a:lstStyle/>
                    <a:p>
                      <a:pPr algn="ctr"/>
                      <a:r>
                        <a:rPr lang="en-GB" sz="1000" b="1" dirty="0" smtClean="0">
                          <a:solidFill>
                            <a:schemeClr val="bg1"/>
                          </a:solidFill>
                          <a:latin typeface="Calibri" panose="020F0502020204030204" pitchFamily="34" charset="0"/>
                          <a:cs typeface="Calibri" panose="020F0502020204030204" pitchFamily="34" charset="0"/>
                        </a:rPr>
                        <a:t>Good</a:t>
                      </a:r>
                      <a:endParaRPr lang="en-GB" sz="1000" b="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c>
                  <a:txBody>
                    <a:bodyPr/>
                    <a:lstStyle/>
                    <a:p>
                      <a:pPr algn="ctr"/>
                      <a:r>
                        <a:rPr lang="en-GB" sz="1000" b="1" dirty="0" smtClean="0">
                          <a:solidFill>
                            <a:schemeClr val="bg1"/>
                          </a:solidFill>
                          <a:latin typeface="Calibri" panose="020F0502020204030204" pitchFamily="34" charset="0"/>
                          <a:cs typeface="Calibri" panose="020F0502020204030204" pitchFamily="34" charset="0"/>
                        </a:rPr>
                        <a:t>Outstanding</a:t>
                      </a:r>
                      <a:endParaRPr lang="en-GB" sz="1000" b="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C3160"/>
                    </a:solidFill>
                  </a:tcPr>
                </a:tc>
              </a:tr>
              <a:tr h="218507">
                <a:tc>
                  <a:txBody>
                    <a:bodyPr/>
                    <a:lstStyle/>
                    <a:p>
                      <a:pPr algn="ctr"/>
                      <a:r>
                        <a:rPr lang="en-GB" sz="1000" dirty="0" smtClean="0">
                          <a:latin typeface="Calibri" panose="020F0502020204030204" pitchFamily="34" charset="0"/>
                          <a:cs typeface="Calibri" panose="020F0502020204030204" pitchFamily="34" charset="0"/>
                        </a:rPr>
                        <a:t>5%</a:t>
                      </a:r>
                      <a:endParaRPr lang="en-GB" sz="1000" dirty="0">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smtClean="0">
                          <a:solidFill>
                            <a:srgbClr val="000000"/>
                          </a:solidFill>
                          <a:effectLst/>
                          <a:latin typeface="Calibri"/>
                        </a:rPr>
                        <a:t>33%</a:t>
                      </a:r>
                      <a:endParaRPr lang="en-GB" sz="1100" b="0" i="0" u="none" strike="noStrike" dirty="0">
                        <a:solidFill>
                          <a:srgbClr val="000000"/>
                        </a:solidFill>
                        <a:effectLst/>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smtClean="0">
                          <a:solidFill>
                            <a:srgbClr val="000000"/>
                          </a:solidFill>
                          <a:effectLst/>
                          <a:latin typeface="Calibri"/>
                        </a:rPr>
                        <a:t>62%</a:t>
                      </a:r>
                      <a:endParaRPr lang="en-GB" sz="1100" b="0" i="0" u="none" strike="noStrike" dirty="0">
                        <a:solidFill>
                          <a:srgbClr val="000000"/>
                        </a:solidFill>
                        <a:effectLst/>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363378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953" y="3861048"/>
            <a:ext cx="4649413" cy="25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27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55299" name="Title 1"/>
          <p:cNvSpPr>
            <a:spLocks noGrp="1"/>
          </p:cNvSpPr>
          <p:nvPr>
            <p:ph type="title"/>
          </p:nvPr>
        </p:nvSpPr>
        <p:spPr>
          <a:xfrm>
            <a:off x="600075" y="549275"/>
            <a:ext cx="5868988" cy="906463"/>
          </a:xfrm>
        </p:spPr>
        <p:txBody>
          <a:bodyPr lIns="91440" tIns="45720" rIns="91440" bIns="45720" anchor="t"/>
          <a:lstStyle/>
          <a:p>
            <a:r>
              <a:rPr lang="en-GB" altLang="en-US" sz="2800" smtClean="0">
                <a:ea typeface="ＭＳ Ｐゴシック" pitchFamily="34" charset="-128"/>
                <a:cs typeface="Calibri" pitchFamily="34" charset="0"/>
              </a:rPr>
              <a:t>Common themes from ‘well-led’:</a:t>
            </a:r>
            <a:br>
              <a:rPr lang="en-GB" altLang="en-US" sz="2800" smtClean="0">
                <a:ea typeface="ＭＳ Ｐゴシック" pitchFamily="34" charset="-128"/>
                <a:cs typeface="Calibri" pitchFamily="34" charset="0"/>
              </a:rPr>
            </a:br>
            <a:r>
              <a:rPr lang="en-GB" altLang="en-US" sz="2800" smtClean="0">
                <a:ea typeface="ＭＳ Ｐゴシック" pitchFamily="34" charset="-128"/>
                <a:cs typeface="Calibri" pitchFamily="34" charset="0"/>
              </a:rPr>
              <a:t>Outstanding</a:t>
            </a:r>
          </a:p>
        </p:txBody>
      </p:sp>
      <p:sp>
        <p:nvSpPr>
          <p:cNvPr id="553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a:lnSpc>
                <a:spcPct val="100000"/>
              </a:lnSpc>
              <a:spcBef>
                <a:spcPct val="0"/>
              </a:spcBef>
              <a:buClrTx/>
              <a:buSzTx/>
            </a:pPr>
            <a:fld id="{63795741-1130-41C7-A11B-AB4BA27BF929}" type="slidenum">
              <a:rPr lang="en-US" altLang="en-US" sz="900" smtClean="0">
                <a:solidFill>
                  <a:srgbClr val="5F2861"/>
                </a:solidFill>
              </a:rPr>
              <a:pPr>
                <a:lnSpc>
                  <a:spcPct val="100000"/>
                </a:lnSpc>
                <a:spcBef>
                  <a:spcPct val="0"/>
                </a:spcBef>
                <a:buClrTx/>
                <a:buSzTx/>
              </a:pPr>
              <a:t>17</a:t>
            </a:fld>
            <a:endParaRPr lang="en-US" altLang="en-US" sz="1400" smtClean="0">
              <a:solidFill>
                <a:srgbClr val="6D2E69"/>
              </a:solidFill>
            </a:endParaRPr>
          </a:p>
        </p:txBody>
      </p:sp>
      <p:sp>
        <p:nvSpPr>
          <p:cNvPr id="55301" name="TextBox 10"/>
          <p:cNvSpPr txBox="1">
            <a:spLocks noChangeArrowheads="1"/>
          </p:cNvSpPr>
          <p:nvPr/>
        </p:nvSpPr>
        <p:spPr bwMode="auto">
          <a:xfrm>
            <a:off x="444500" y="6505575"/>
            <a:ext cx="828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r>
              <a:rPr lang="en-GB" altLang="en-US" sz="800" smtClean="0">
                <a:solidFill>
                  <a:srgbClr val="000000"/>
                </a:solidFill>
                <a:latin typeface="Calibri" pitchFamily="34" charset="0"/>
                <a:ea typeface="ヒラギノ角ゴ Pro W3" charset="-128"/>
                <a:cs typeface="Calibri" pitchFamily="34" charset="0"/>
              </a:rPr>
              <a:t>CQC Published reports – sampled for data on well-led.  Sample size 177, 50 services with outstanding ratings  (all outstanding ratings for well-led when the sample was extracted) for and 127 for services with inadequate ratings for well-led. </a:t>
            </a:r>
          </a:p>
        </p:txBody>
      </p:sp>
      <p:sp>
        <p:nvSpPr>
          <p:cNvPr id="55302" name="Shape 86"/>
          <p:cNvSpPr>
            <a:spLocks noChangeArrowheads="1"/>
          </p:cNvSpPr>
          <p:nvPr/>
        </p:nvSpPr>
        <p:spPr bwMode="auto">
          <a:xfrm>
            <a:off x="574675" y="1636713"/>
            <a:ext cx="7742238"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360363" indent="-360363" defTabSz="457200" eaLnBrk="0" hangingPunct="0">
              <a:lnSpc>
                <a:spcPct val="90000"/>
              </a:lnSpc>
              <a:spcBef>
                <a:spcPct val="60000"/>
              </a:spcBef>
              <a:buClr>
                <a:srgbClr val="5F2861"/>
              </a:buClr>
              <a:buSzPct val="120000"/>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2pPr>
            <a:lvl3pPr marL="1143000" indent="-228600" defTabSz="457200" eaLnBrk="0" hangingPunct="0">
              <a:lnSpc>
                <a:spcPct val="90000"/>
              </a:lnSpc>
              <a:spcBef>
                <a:spcPct val="50000"/>
              </a:spcBef>
              <a:buFont typeface="Arial" pitchFamily="34" charset="0"/>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9pPr>
          </a:lstStyle>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Effective monitoring, quality assurance and audit</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Open culture - people can share views and issues are addressed</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Services have a consistent registered manager supportive of staff</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People speak highly                                                     of the service</a:t>
            </a:r>
          </a:p>
          <a:p>
            <a:pPr eaLnBrk="1" fontAlgn="base" hangingPunct="1">
              <a:lnSpc>
                <a:spcPts val="2800"/>
              </a:lnSpc>
              <a:spcBef>
                <a:spcPts val="600"/>
              </a:spcBef>
              <a:spcAft>
                <a:spcPct val="0"/>
              </a:spcAft>
              <a:buClrTx/>
              <a:buSzPct val="100000"/>
              <a:buFontTx/>
              <a:buBlip>
                <a:blip r:embed="rId3"/>
              </a:buBlip>
            </a:pPr>
            <a:endParaRPr lang="en-GB" altLang="en-US" sz="2400" smtClean="0">
              <a:solidFill>
                <a:srgbClr val="000000"/>
              </a:solidFill>
              <a:ea typeface="ヒラギノ角ゴ Pro W3" charset="-128"/>
            </a:endParaRPr>
          </a:p>
        </p:txBody>
      </p:sp>
      <p:pic>
        <p:nvPicPr>
          <p:cNvPr id="5530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284538"/>
            <a:ext cx="44878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40523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56323" name="Title 1"/>
          <p:cNvSpPr>
            <a:spLocks noGrp="1"/>
          </p:cNvSpPr>
          <p:nvPr>
            <p:ph type="title"/>
          </p:nvPr>
        </p:nvSpPr>
        <p:spPr>
          <a:xfrm>
            <a:off x="568325" y="565150"/>
            <a:ext cx="5868988" cy="906463"/>
          </a:xfrm>
        </p:spPr>
        <p:txBody>
          <a:bodyPr lIns="91440" tIns="45720" rIns="91440" bIns="45720" anchor="t"/>
          <a:lstStyle/>
          <a:p>
            <a:r>
              <a:rPr lang="en-GB" altLang="en-US" sz="2800" smtClean="0">
                <a:ea typeface="ＭＳ Ｐゴシック" pitchFamily="34" charset="-128"/>
                <a:cs typeface="Calibri" pitchFamily="34" charset="0"/>
              </a:rPr>
              <a:t>Common themes from ‘well-led’:</a:t>
            </a:r>
            <a:br>
              <a:rPr lang="en-GB" altLang="en-US" sz="2800" smtClean="0">
                <a:ea typeface="ＭＳ Ｐゴシック" pitchFamily="34" charset="-128"/>
                <a:cs typeface="Calibri" pitchFamily="34" charset="0"/>
              </a:rPr>
            </a:br>
            <a:r>
              <a:rPr lang="en-GB" altLang="en-US" sz="2800" smtClean="0">
                <a:ea typeface="ＭＳ Ｐゴシック" pitchFamily="34" charset="-128"/>
                <a:cs typeface="Calibri" pitchFamily="34" charset="0"/>
              </a:rPr>
              <a:t>Outstanding</a:t>
            </a:r>
          </a:p>
        </p:txBody>
      </p:sp>
      <p:sp>
        <p:nvSpPr>
          <p:cNvPr id="56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a:lnSpc>
                <a:spcPct val="100000"/>
              </a:lnSpc>
              <a:spcBef>
                <a:spcPct val="0"/>
              </a:spcBef>
              <a:buClrTx/>
              <a:buSzTx/>
            </a:pPr>
            <a:fld id="{B2545607-474C-470F-9438-C790FA87FBDC}" type="slidenum">
              <a:rPr lang="en-US" altLang="en-US" sz="900" smtClean="0">
                <a:solidFill>
                  <a:srgbClr val="5F2861"/>
                </a:solidFill>
              </a:rPr>
              <a:pPr>
                <a:lnSpc>
                  <a:spcPct val="100000"/>
                </a:lnSpc>
                <a:spcBef>
                  <a:spcPct val="0"/>
                </a:spcBef>
                <a:buClrTx/>
                <a:buSzTx/>
              </a:pPr>
              <a:t>18</a:t>
            </a:fld>
            <a:endParaRPr lang="en-US" altLang="en-US" sz="1400" smtClean="0">
              <a:solidFill>
                <a:srgbClr val="6D2E69"/>
              </a:solidFill>
            </a:endParaRPr>
          </a:p>
        </p:txBody>
      </p:sp>
      <p:sp>
        <p:nvSpPr>
          <p:cNvPr id="5" name="Oval Callout 4"/>
          <p:cNvSpPr/>
          <p:nvPr/>
        </p:nvSpPr>
        <p:spPr bwMode="auto">
          <a:xfrm>
            <a:off x="5364163" y="2246313"/>
            <a:ext cx="3511550" cy="2695575"/>
          </a:xfrm>
          <a:prstGeom prst="wedgeEllipseCallout">
            <a:avLst>
              <a:gd name="adj1" fmla="val 45988"/>
              <a:gd name="adj2" fmla="val 49506"/>
            </a:avLst>
          </a:prstGeom>
          <a:solidFill>
            <a:schemeClr val="bg1">
              <a:lumMod val="95000"/>
              <a:alpha val="61000"/>
            </a:schemeClr>
          </a:solidFill>
          <a:ln w="9525" cap="flat" cmpd="sng" algn="ctr">
            <a:solidFill>
              <a:schemeClr val="bg1">
                <a:lumMod val="75000"/>
              </a:schemeClr>
            </a:solidFill>
            <a:prstDash val="solid"/>
            <a:round/>
            <a:headEnd type="none" w="med" len="med"/>
            <a:tailEnd type="none" w="med" len="med"/>
          </a:ln>
          <a:effectLst/>
          <a:extLst/>
        </p:spPr>
        <p:txBody>
          <a:bodyPr/>
          <a:lstStyle/>
          <a:p>
            <a:pPr fontAlgn="base">
              <a:spcBef>
                <a:spcPct val="0"/>
              </a:spcBef>
              <a:spcAft>
                <a:spcPct val="0"/>
              </a:spcAft>
              <a:defRPr/>
            </a:pPr>
            <a:endParaRPr lang="en-GB" sz="2400" dirty="0">
              <a:ln>
                <a:solidFill>
                  <a:srgbClr val="FFFFFF">
                    <a:lumMod val="65000"/>
                  </a:srgbClr>
                </a:solidFill>
              </a:ln>
              <a:solidFill>
                <a:srgbClr val="000000"/>
              </a:solidFill>
              <a:ea typeface="ヒラギノ角ゴ Pro W3" charset="-128"/>
            </a:endParaRPr>
          </a:p>
        </p:txBody>
      </p:sp>
      <p:sp>
        <p:nvSpPr>
          <p:cNvPr id="56326" name="Rectangle 2"/>
          <p:cNvSpPr>
            <a:spLocks noChangeArrowheads="1"/>
          </p:cNvSpPr>
          <p:nvPr/>
        </p:nvSpPr>
        <p:spPr bwMode="auto">
          <a:xfrm>
            <a:off x="5692775" y="2566988"/>
            <a:ext cx="2897188" cy="2062162"/>
          </a:xfrm>
          <a:custGeom>
            <a:avLst/>
            <a:gdLst>
              <a:gd name="T0" fmla="*/ 2899347 w 2197169"/>
              <a:gd name="T1" fmla="*/ 80168 h 2336525"/>
              <a:gd name="T2" fmla="*/ 9752551 w 2197169"/>
              <a:gd name="T3" fmla="*/ 19426 h 2336525"/>
              <a:gd name="T4" fmla="*/ 23648524 w 2197169"/>
              <a:gd name="T5" fmla="*/ 0 h 2336525"/>
              <a:gd name="T6" fmla="*/ 34566383 w 2197169"/>
              <a:gd name="T7" fmla="*/ 11862 h 2336525"/>
              <a:gd name="T8" fmla="*/ 39413191 w 2197169"/>
              <a:gd name="T9" fmla="*/ 43780 h 2336525"/>
              <a:gd name="T10" fmla="*/ 39287453 w 2197169"/>
              <a:gd name="T11" fmla="*/ 59715 h 2336525"/>
              <a:gd name="T12" fmla="*/ 41218811 w 2197169"/>
              <a:gd name="T13" fmla="*/ 64665 h 2336525"/>
              <a:gd name="T14" fmla="*/ 43793968 w 2197169"/>
              <a:gd name="T15" fmla="*/ 126035 h 2336525"/>
              <a:gd name="T16" fmla="*/ 44479536 w 2197169"/>
              <a:gd name="T17" fmla="*/ 161113 h 2336525"/>
              <a:gd name="T18" fmla="*/ 43055792 w 2197169"/>
              <a:gd name="T19" fmla="*/ 222467 h 2336525"/>
              <a:gd name="T20" fmla="*/ 33763319 w 2197169"/>
              <a:gd name="T21" fmla="*/ 276307 h 2336525"/>
              <a:gd name="T22" fmla="*/ 20921900 w 2197169"/>
              <a:gd name="T23" fmla="*/ 302715 h 2336525"/>
              <a:gd name="T24" fmla="*/ 11429584 w 2197169"/>
              <a:gd name="T25" fmla="*/ 282082 h 2336525"/>
              <a:gd name="T26" fmla="*/ 673107 w 2197169"/>
              <a:gd name="T27" fmla="*/ 202332 h 2336525"/>
              <a:gd name="T28" fmla="*/ 2899347 w 2197169"/>
              <a:gd name="T29" fmla="*/ 80168 h 233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7169"/>
              <a:gd name="T46" fmla="*/ 0 h 2336525"/>
              <a:gd name="T47" fmla="*/ 2197169 w 2197169"/>
              <a:gd name="T48" fmla="*/ 2336525 h 23365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7169" h="2336525">
                <a:moveTo>
                  <a:pt x="142617" y="618547"/>
                </a:moveTo>
                <a:cubicBezTo>
                  <a:pt x="185141" y="480475"/>
                  <a:pt x="309615" y="252985"/>
                  <a:pt x="479722" y="149894"/>
                </a:cubicBezTo>
                <a:cubicBezTo>
                  <a:pt x="649829" y="46803"/>
                  <a:pt x="1047791" y="39436"/>
                  <a:pt x="1163256" y="0"/>
                </a:cubicBezTo>
                <a:cubicBezTo>
                  <a:pt x="1190971" y="5043"/>
                  <a:pt x="1672584" y="86479"/>
                  <a:pt x="1700299" y="91522"/>
                </a:cubicBezTo>
                <a:lnTo>
                  <a:pt x="1938711" y="337799"/>
                </a:lnTo>
                <a:cubicBezTo>
                  <a:pt x="1959822" y="412068"/>
                  <a:pt x="1882537" y="376190"/>
                  <a:pt x="1932526" y="460746"/>
                </a:cubicBezTo>
                <a:cubicBezTo>
                  <a:pt x="1933255" y="489725"/>
                  <a:pt x="1990583" y="413658"/>
                  <a:pt x="2027528" y="498942"/>
                </a:cubicBezTo>
                <a:cubicBezTo>
                  <a:pt x="2064474" y="584226"/>
                  <a:pt x="2113393" y="850545"/>
                  <a:pt x="2154199" y="972452"/>
                </a:cubicBezTo>
                <a:cubicBezTo>
                  <a:pt x="2226673" y="1087993"/>
                  <a:pt x="2171102" y="1106378"/>
                  <a:pt x="2187921" y="1243115"/>
                </a:cubicBezTo>
                <a:cubicBezTo>
                  <a:pt x="2221924" y="1372419"/>
                  <a:pt x="2153870" y="1469633"/>
                  <a:pt x="2117888" y="1716487"/>
                </a:cubicBezTo>
                <a:lnTo>
                  <a:pt x="1660797" y="2131912"/>
                </a:lnTo>
                <a:cubicBezTo>
                  <a:pt x="1581133" y="2264790"/>
                  <a:pt x="1212232" y="2328240"/>
                  <a:pt x="1029135" y="2335666"/>
                </a:cubicBezTo>
                <a:cubicBezTo>
                  <a:pt x="846038" y="2343092"/>
                  <a:pt x="791309" y="2303408"/>
                  <a:pt x="562214" y="2176468"/>
                </a:cubicBezTo>
                <a:cubicBezTo>
                  <a:pt x="289438" y="2010761"/>
                  <a:pt x="103042" y="1820788"/>
                  <a:pt x="33109" y="1561135"/>
                </a:cubicBezTo>
                <a:cubicBezTo>
                  <a:pt x="-36824" y="1301482"/>
                  <a:pt x="6050" y="810532"/>
                  <a:pt x="142617" y="61854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algn="ctr" eaLnBrk="1" fontAlgn="base" hangingPunct="1">
              <a:lnSpc>
                <a:spcPct val="100000"/>
              </a:lnSpc>
              <a:spcBef>
                <a:spcPct val="0"/>
              </a:spcBef>
              <a:spcAft>
                <a:spcPct val="0"/>
              </a:spcAft>
              <a:buClrTx/>
              <a:buSzTx/>
            </a:pPr>
            <a:r>
              <a:rPr lang="en-GB" altLang="en-US" sz="1600" smtClean="0">
                <a:solidFill>
                  <a:srgbClr val="672861"/>
                </a:solidFill>
                <a:ea typeface="ヒラギノ角ゴ Pro W3" charset="-128"/>
              </a:rPr>
              <a:t>“This place is brilliant, management care so much, as do the staff, everybody knows their role and the atmosphere is amazing.”, “I’m made to feel important, I’m constantly encouraged to always better myself.”</a:t>
            </a:r>
          </a:p>
        </p:txBody>
      </p:sp>
      <p:sp>
        <p:nvSpPr>
          <p:cNvPr id="56327" name="TextBox 10"/>
          <p:cNvSpPr txBox="1">
            <a:spLocks noChangeArrowheads="1"/>
          </p:cNvSpPr>
          <p:nvPr/>
        </p:nvSpPr>
        <p:spPr bwMode="auto">
          <a:xfrm>
            <a:off x="444500" y="6505575"/>
            <a:ext cx="828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r>
              <a:rPr lang="en-GB" altLang="en-US" sz="800" smtClean="0">
                <a:solidFill>
                  <a:srgbClr val="000000"/>
                </a:solidFill>
                <a:latin typeface="Calibri" pitchFamily="34" charset="0"/>
                <a:ea typeface="ヒラギノ角ゴ Pro W3" charset="-128"/>
                <a:cs typeface="Calibri" pitchFamily="34" charset="0"/>
              </a:rPr>
              <a:t>CQC Published reports – sampled for data on well-led.  Sample size 177, 50 services with outstanding ratings  (all outstanding ratings for well-led when the sample was extracted) for and 127 for services with inadequate ratings for well-led. </a:t>
            </a:r>
          </a:p>
        </p:txBody>
      </p:sp>
      <p:sp>
        <p:nvSpPr>
          <p:cNvPr id="56328" name="Shape 86"/>
          <p:cNvSpPr>
            <a:spLocks noChangeArrowheads="1"/>
          </p:cNvSpPr>
          <p:nvPr/>
        </p:nvSpPr>
        <p:spPr bwMode="auto">
          <a:xfrm>
            <a:off x="574675" y="1636713"/>
            <a:ext cx="6716713"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360363" indent="-360363" defTabSz="457200" eaLnBrk="0" hangingPunct="0">
              <a:lnSpc>
                <a:spcPct val="90000"/>
              </a:lnSpc>
              <a:spcBef>
                <a:spcPct val="60000"/>
              </a:spcBef>
              <a:buClr>
                <a:srgbClr val="5F2861"/>
              </a:buClr>
              <a:buSzPct val="120000"/>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2pPr>
            <a:lvl3pPr marL="1143000" indent="-228600" defTabSz="457200" eaLnBrk="0" hangingPunct="0">
              <a:lnSpc>
                <a:spcPct val="90000"/>
              </a:lnSpc>
              <a:spcBef>
                <a:spcPct val="50000"/>
              </a:spcBef>
              <a:buFont typeface="Arial" pitchFamily="34" charset="0"/>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tabLst>
                <a:tab pos="355600" algn="l"/>
                <a:tab pos="444500" algn="l"/>
                <a:tab pos="952500" algn="l"/>
                <a:tab pos="1422400" algn="l"/>
                <a:tab pos="1905000" algn="l"/>
              </a:tabLst>
              <a:defRPr sz="2000">
                <a:solidFill>
                  <a:schemeClr val="tx1"/>
                </a:solidFill>
                <a:latin typeface="Arial" pitchFamily="34" charset="0"/>
                <a:ea typeface="ＭＳ Ｐゴシック" pitchFamily="34" charset="-128"/>
              </a:defRPr>
            </a:lvl9pPr>
          </a:lstStyle>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Effective systems to manage and develop staff</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Safe care promoted – good oversight                             of care and staff communication</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A can do, will do, attitude</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Effective partnership working</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Continuous development of the            service/manager/staff with best                             practice followed</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Service/staff recognised through awards</a:t>
            </a:r>
          </a:p>
          <a:p>
            <a:pPr eaLnBrk="1" fontAlgn="base" hangingPunct="1">
              <a:lnSpc>
                <a:spcPts val="2800"/>
              </a:lnSpc>
              <a:spcBef>
                <a:spcPts val="600"/>
              </a:spcBef>
              <a:spcAft>
                <a:spcPct val="0"/>
              </a:spcAft>
              <a:buClrTx/>
              <a:buSzTx/>
              <a:buFontTx/>
              <a:buBlip>
                <a:blip r:embed="rId3"/>
              </a:buBlip>
            </a:pPr>
            <a:r>
              <a:rPr lang="en-GB" altLang="en-US" sz="2400" smtClean="0">
                <a:solidFill>
                  <a:srgbClr val="000000"/>
                </a:solidFill>
                <a:ea typeface="ヒラギノ角ゴ Pro W3" charset="-128"/>
              </a:rPr>
              <a:t>Strong links with local community</a:t>
            </a:r>
            <a:endParaRPr lang="en-US" altLang="en-US" sz="2400" smtClean="0">
              <a:solidFill>
                <a:srgbClr val="000000"/>
              </a:solidFill>
              <a:ea typeface="ヒラギノ角ゴ Pro W3" charset="-128"/>
            </a:endParaRPr>
          </a:p>
        </p:txBody>
      </p:sp>
    </p:spTree>
    <p:extLst>
      <p:ext uri="{BB962C8B-B14F-4D97-AF65-F5344CB8AC3E}">
        <p14:creationId xmlns:p14="http://schemas.microsoft.com/office/powerpoint/2010/main" val="136022619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18434" name="Title 1"/>
          <p:cNvSpPr>
            <a:spLocks noGrp="1"/>
          </p:cNvSpPr>
          <p:nvPr>
            <p:ph type="title"/>
          </p:nvPr>
        </p:nvSpPr>
        <p:spPr>
          <a:xfrm>
            <a:off x="560388" y="527050"/>
            <a:ext cx="5868987" cy="906463"/>
          </a:xfrm>
        </p:spPr>
        <p:txBody>
          <a:bodyPr/>
          <a:lstStyle/>
          <a:p>
            <a:pPr>
              <a:defRPr/>
            </a:pPr>
            <a:r>
              <a:rPr lang="en-GB" altLang="en-US" sz="2800" dirty="0" smtClean="0">
                <a:latin typeface="+mn-lt"/>
                <a:cs typeface="Calibri" pitchFamily="34" charset="0"/>
              </a:rPr>
              <a:t>Common themes from ‘well-led’:</a:t>
            </a:r>
            <a:br>
              <a:rPr lang="en-GB" altLang="en-US" sz="2800" dirty="0" smtClean="0">
                <a:latin typeface="+mn-lt"/>
                <a:cs typeface="Calibri" pitchFamily="34" charset="0"/>
              </a:rPr>
            </a:br>
            <a:r>
              <a:rPr lang="en-GB" altLang="en-US" sz="2800" dirty="0" smtClean="0">
                <a:latin typeface="+mn-lt"/>
                <a:cs typeface="Calibri" pitchFamily="34" charset="0"/>
              </a:rPr>
              <a:t>Inadequate</a:t>
            </a:r>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a:lnSpc>
                <a:spcPct val="100000"/>
              </a:lnSpc>
              <a:spcBef>
                <a:spcPct val="0"/>
              </a:spcBef>
              <a:buClrTx/>
              <a:buSzTx/>
            </a:pPr>
            <a:fld id="{5E435248-7095-4894-9796-41B812DF2965}" type="slidenum">
              <a:rPr lang="en-US" altLang="en-US" sz="900" smtClean="0">
                <a:solidFill>
                  <a:srgbClr val="5F2861"/>
                </a:solidFill>
              </a:rPr>
              <a:pPr>
                <a:lnSpc>
                  <a:spcPct val="100000"/>
                </a:lnSpc>
                <a:spcBef>
                  <a:spcPct val="0"/>
                </a:spcBef>
                <a:buClrTx/>
                <a:buSzTx/>
              </a:pPr>
              <a:t>19</a:t>
            </a:fld>
            <a:endParaRPr lang="en-US" altLang="en-US" sz="1400" smtClean="0">
              <a:solidFill>
                <a:srgbClr val="6D2E69"/>
              </a:solidFill>
            </a:endParaRPr>
          </a:p>
        </p:txBody>
      </p:sp>
      <p:sp>
        <p:nvSpPr>
          <p:cNvPr id="57349" name="TextBox 10"/>
          <p:cNvSpPr txBox="1">
            <a:spLocks noChangeArrowheads="1"/>
          </p:cNvSpPr>
          <p:nvPr/>
        </p:nvSpPr>
        <p:spPr bwMode="auto">
          <a:xfrm>
            <a:off x="444500" y="6505575"/>
            <a:ext cx="8286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r>
              <a:rPr lang="en-GB" altLang="en-US" sz="800" smtClean="0">
                <a:solidFill>
                  <a:srgbClr val="000000"/>
                </a:solidFill>
                <a:latin typeface="Calibri" pitchFamily="34" charset="0"/>
                <a:ea typeface="ヒラギノ角ゴ Pro W3" charset="-128"/>
                <a:cs typeface="Calibri" pitchFamily="34" charset="0"/>
              </a:rPr>
              <a:t>CQC Published. </a:t>
            </a:r>
          </a:p>
        </p:txBody>
      </p:sp>
      <p:sp>
        <p:nvSpPr>
          <p:cNvPr id="2" name="Rectangle 1"/>
          <p:cNvSpPr/>
          <p:nvPr/>
        </p:nvSpPr>
        <p:spPr>
          <a:xfrm>
            <a:off x="611188" y="1606550"/>
            <a:ext cx="8115300" cy="2913063"/>
          </a:xfrm>
          <a:prstGeom prst="rect">
            <a:avLst/>
          </a:prstGeom>
        </p:spPr>
        <p:txBody>
          <a:bodyPr>
            <a:spAutoFit/>
          </a:bodyPr>
          <a:lstStyle/>
          <a:p>
            <a:pPr marL="360363" indent="-360363" fontAlgn="base">
              <a:lnSpc>
                <a:spcPts val="2800"/>
              </a:lnSpc>
              <a:spcBef>
                <a:spcPts val="600"/>
              </a:spcBef>
              <a:spcAft>
                <a:spcPct val="0"/>
              </a:spcAft>
              <a:buSzPct val="100000"/>
              <a:buFontTx/>
              <a:buBlip>
                <a:blip r:embed="rId3"/>
              </a:buBlip>
              <a:tabLst>
                <a:tab pos="361950" algn="l"/>
              </a:tabLst>
              <a:defRPr/>
            </a:pPr>
            <a:r>
              <a:rPr lang="en-GB" sz="2400" dirty="0">
                <a:solidFill>
                  <a:prstClr val="black"/>
                </a:solidFill>
                <a:ea typeface="ヒラギノ角ゴ Pro W3" charset="-128"/>
              </a:rPr>
              <a:t>People speak of management churn and change</a:t>
            </a:r>
          </a:p>
          <a:p>
            <a:pPr marL="360363" indent="-360363" fontAlgn="base">
              <a:lnSpc>
                <a:spcPts val="2800"/>
              </a:lnSpc>
              <a:spcBef>
                <a:spcPts val="600"/>
              </a:spcBef>
              <a:spcAft>
                <a:spcPct val="0"/>
              </a:spcAft>
              <a:buSzPct val="100000"/>
              <a:buFontTx/>
              <a:buBlip>
                <a:blip r:embed="rId3"/>
              </a:buBlip>
              <a:defRPr/>
            </a:pPr>
            <a:r>
              <a:rPr lang="en-GB" sz="2400" dirty="0">
                <a:solidFill>
                  <a:prstClr val="black"/>
                </a:solidFill>
                <a:ea typeface="ヒラギノ角ゴ Pro W3" charset="-128"/>
              </a:rPr>
              <a:t>Poor care planning = lack of personalised care</a:t>
            </a:r>
          </a:p>
          <a:p>
            <a:pPr marL="360363" indent="-360363" fontAlgn="base">
              <a:lnSpc>
                <a:spcPts val="2800"/>
              </a:lnSpc>
              <a:spcBef>
                <a:spcPts val="600"/>
              </a:spcBef>
              <a:spcAft>
                <a:spcPct val="0"/>
              </a:spcAft>
              <a:buSzPct val="100000"/>
              <a:buFontTx/>
              <a:buBlip>
                <a:blip r:embed="rId3"/>
              </a:buBlip>
              <a:defRPr/>
            </a:pPr>
            <a:r>
              <a:rPr lang="en-GB" sz="2400" dirty="0">
                <a:solidFill>
                  <a:prstClr val="black"/>
                </a:solidFill>
                <a:ea typeface="ヒラギノ角ゴ Pro W3" charset="-128"/>
              </a:rPr>
              <a:t>Closed culture - people cannot raise issues or views are not listened to or acted upon</a:t>
            </a:r>
          </a:p>
          <a:p>
            <a:pPr marL="360363" indent="-360363" fontAlgn="base">
              <a:lnSpc>
                <a:spcPts val="2800"/>
              </a:lnSpc>
              <a:spcBef>
                <a:spcPts val="600"/>
              </a:spcBef>
              <a:spcAft>
                <a:spcPct val="0"/>
              </a:spcAft>
              <a:buSzPct val="100000"/>
              <a:buFontTx/>
              <a:buBlip>
                <a:blip r:embed="rId3"/>
              </a:buBlip>
              <a:defRPr/>
            </a:pPr>
            <a:r>
              <a:rPr lang="en-GB" sz="2400" dirty="0">
                <a:solidFill>
                  <a:prstClr val="black"/>
                </a:solidFill>
                <a:ea typeface="ヒラギノ角ゴ Pro W3" charset="-128"/>
              </a:rPr>
              <a:t>Registered manager unable to lead and support staff well, or not in post</a:t>
            </a:r>
          </a:p>
          <a:p>
            <a:pPr fontAlgn="base">
              <a:lnSpc>
                <a:spcPts val="2800"/>
              </a:lnSpc>
              <a:spcBef>
                <a:spcPts val="600"/>
              </a:spcBef>
              <a:spcAft>
                <a:spcPct val="0"/>
              </a:spcAft>
              <a:buSzPct val="100000"/>
              <a:defRPr/>
            </a:pPr>
            <a:endParaRPr lang="en-US" altLang="en-US" sz="2400" dirty="0">
              <a:solidFill>
                <a:srgbClr val="000000"/>
              </a:solidFill>
              <a:ea typeface="ヒラギノ角ゴ Pro W3" charset="-128"/>
            </a:endParaRPr>
          </a:p>
        </p:txBody>
      </p:sp>
      <p:pic>
        <p:nvPicPr>
          <p:cNvPr id="5735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789363"/>
            <a:ext cx="4381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1188" y="4035425"/>
            <a:ext cx="3313112" cy="1965325"/>
          </a:xfrm>
          <a:prstGeom prst="rect">
            <a:avLst/>
          </a:prstGeom>
        </p:spPr>
        <p:txBody>
          <a:bodyPr>
            <a:spAutoFit/>
          </a:bodyPr>
          <a:lstStyle/>
          <a:p>
            <a:pPr marL="360363" indent="-360363" fontAlgn="base">
              <a:lnSpc>
                <a:spcPts val="2800"/>
              </a:lnSpc>
              <a:spcBef>
                <a:spcPts val="600"/>
              </a:spcBef>
              <a:spcAft>
                <a:spcPct val="0"/>
              </a:spcAft>
              <a:buSzPct val="100000"/>
              <a:buFontTx/>
              <a:buBlip>
                <a:blip r:embed="rId3"/>
              </a:buBlip>
              <a:defRPr/>
            </a:pPr>
            <a:r>
              <a:rPr lang="en-GB" sz="2400" dirty="0">
                <a:solidFill>
                  <a:prstClr val="black"/>
                </a:solidFill>
                <a:ea typeface="ヒラギノ角ゴ Pro W3" charset="-128"/>
              </a:rPr>
              <a:t>Poor care oversight with care plans not up to date, reviewed or followed</a:t>
            </a:r>
          </a:p>
          <a:p>
            <a:pPr fontAlgn="base">
              <a:lnSpc>
                <a:spcPts val="2800"/>
              </a:lnSpc>
              <a:spcBef>
                <a:spcPts val="600"/>
              </a:spcBef>
              <a:spcAft>
                <a:spcPct val="0"/>
              </a:spcAft>
              <a:buSzPct val="100000"/>
              <a:buFontTx/>
              <a:buBlip>
                <a:blip r:embed="rId3"/>
              </a:buBlip>
              <a:defRPr/>
            </a:pPr>
            <a:endParaRPr lang="en-US" altLang="en-US" sz="2400" dirty="0">
              <a:solidFill>
                <a:srgbClr val="000000"/>
              </a:solidFill>
              <a:ea typeface="ヒラギノ角ゴ Pro W3" charset="-128"/>
            </a:endParaRPr>
          </a:p>
        </p:txBody>
      </p:sp>
    </p:spTree>
    <p:extLst>
      <p:ext uri="{BB962C8B-B14F-4D97-AF65-F5344CB8AC3E}">
        <p14:creationId xmlns:p14="http://schemas.microsoft.com/office/powerpoint/2010/main" val="38738981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9"/>
          <p:cNvSpPr>
            <a:spLocks noChangeArrowheads="1"/>
          </p:cNvSpPr>
          <p:nvPr/>
        </p:nvSpPr>
        <p:spPr bwMode="auto">
          <a:xfrm flipV="1">
            <a:off x="449263" y="1630363"/>
            <a:ext cx="8277225" cy="4822825"/>
          </a:xfrm>
          <a:prstGeom prst="roundRect">
            <a:avLst>
              <a:gd name="adj" fmla="val 2167"/>
            </a:avLst>
          </a:prstGeom>
          <a:solidFill>
            <a:srgbClr val="F4C8D0"/>
          </a:solidFill>
          <a:ln>
            <a:noFill/>
          </a:ln>
          <a:extLst/>
        </p:spPr>
        <p:txBody>
          <a:bodyPr lIns="0" tIns="0" rIns="0" bIns="0" anchor="ct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endParaRPr lang="en-US" altLang="en-US" sz="1800">
              <a:solidFill>
                <a:srgbClr val="000000"/>
              </a:solidFill>
              <a:ea typeface="ヒラギノ角ゴ Pro W3" charset="-128"/>
            </a:endParaRPr>
          </a:p>
        </p:txBody>
      </p:sp>
      <p:sp>
        <p:nvSpPr>
          <p:cNvPr id="9219"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fontAlgn="base" hangingPunct="1">
              <a:lnSpc>
                <a:spcPct val="85000"/>
              </a:lnSpc>
              <a:spcBef>
                <a:spcPct val="0"/>
              </a:spcBef>
              <a:spcAft>
                <a:spcPct val="0"/>
              </a:spcAft>
              <a:buClrTx/>
              <a:buSzTx/>
            </a:pPr>
            <a:r>
              <a:rPr lang="en-US" altLang="en-US" sz="2800">
                <a:solidFill>
                  <a:srgbClr val="FFFFFF"/>
                </a:solidFill>
                <a:ea typeface="ヒラギノ角ゴ Pro W3" charset="-128"/>
              </a:rPr>
              <a:t>CQC purpose and role</a:t>
            </a:r>
          </a:p>
        </p:txBody>
      </p:sp>
      <p:sp>
        <p:nvSpPr>
          <p:cNvPr id="9220" name="Shape 23"/>
          <p:cNvSpPr>
            <a:spLocks noChangeArrowheads="1"/>
          </p:cNvSpPr>
          <p:nvPr/>
        </p:nvSpPr>
        <p:spPr bwMode="auto">
          <a:xfrm>
            <a:off x="579438" y="1592263"/>
            <a:ext cx="47085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fontAlgn="base" hangingPunct="1">
              <a:lnSpc>
                <a:spcPct val="100000"/>
              </a:lnSpc>
              <a:spcBef>
                <a:spcPct val="0"/>
              </a:spcBef>
              <a:spcAft>
                <a:spcPct val="0"/>
              </a:spcAft>
              <a:buClrTx/>
              <a:buSzTx/>
            </a:pPr>
            <a:r>
              <a:rPr lang="en-US" altLang="en-US" sz="2800" b="1" dirty="0">
                <a:solidFill>
                  <a:srgbClr val="6B2861"/>
                </a:solidFill>
                <a:ea typeface="ヒラギノ角ゴ Pro W3" charset="-128"/>
              </a:rPr>
              <a:t>Our purpose</a:t>
            </a:r>
          </a:p>
          <a:p>
            <a:pPr eaLnBrk="1" fontAlgn="base" hangingPunct="1">
              <a:lnSpc>
                <a:spcPct val="100000"/>
              </a:lnSpc>
              <a:spcBef>
                <a:spcPts val="1200"/>
              </a:spcBef>
              <a:spcAft>
                <a:spcPct val="0"/>
              </a:spcAft>
              <a:buClrTx/>
              <a:buSzTx/>
            </a:pPr>
            <a:r>
              <a:rPr lang="en-US" altLang="en-US" sz="2100" dirty="0">
                <a:solidFill>
                  <a:srgbClr val="000000"/>
                </a:solidFill>
                <a:ea typeface="ヒラギノ角ゴ Pro W3" charset="-128"/>
              </a:rPr>
              <a:t>We make sure health and social care services provide people with safe, effective, compassionate, high-quality care and we encourage care services to improve</a:t>
            </a:r>
          </a:p>
          <a:p>
            <a:pPr eaLnBrk="1" fontAlgn="base" hangingPunct="1">
              <a:lnSpc>
                <a:spcPts val="2200"/>
              </a:lnSpc>
              <a:spcBef>
                <a:spcPts val="1800"/>
              </a:spcBef>
              <a:spcAft>
                <a:spcPct val="0"/>
              </a:spcAft>
              <a:buClrTx/>
              <a:buSzTx/>
            </a:pPr>
            <a:r>
              <a:rPr lang="en-US" altLang="en-US" sz="2800" b="1" dirty="0">
                <a:solidFill>
                  <a:srgbClr val="6B2861"/>
                </a:solidFill>
                <a:ea typeface="ヒラギノ角ゴ Pro W3" charset="-128"/>
              </a:rPr>
              <a:t>Our role</a:t>
            </a:r>
          </a:p>
          <a:p>
            <a:pPr eaLnBrk="1" fontAlgn="base" hangingPunct="1">
              <a:lnSpc>
                <a:spcPct val="100000"/>
              </a:lnSpc>
              <a:spcBef>
                <a:spcPts val="1200"/>
              </a:spcBef>
              <a:spcAft>
                <a:spcPct val="0"/>
              </a:spcAft>
              <a:buClrTx/>
              <a:buSzTx/>
            </a:pPr>
            <a:r>
              <a:rPr lang="en-US" altLang="en-US" sz="2100" dirty="0">
                <a:solidFill>
                  <a:srgbClr val="000000"/>
                </a:solidFill>
                <a:ea typeface="ヒラギノ角ゴ Pro W3" charset="-128"/>
              </a:rPr>
              <a:t>We monitor, inspect and regulate services to make sure they meet fundamental standards of quality and safety and we publish what we find, including performance ratings to help people choose care</a:t>
            </a:r>
          </a:p>
        </p:txBody>
      </p:sp>
      <p:sp>
        <p:nvSpPr>
          <p:cNvPr id="9221" name="Slide Number Placeholder 1"/>
          <p:cNvSpPr>
            <a:spLocks noGrp="1"/>
          </p:cNvSpPr>
          <p:nvPr>
            <p:ph type="sldNum" sz="quarter" idx="10"/>
          </p:nvPr>
        </p:nvSpPr>
        <p:spPr>
          <a:xfrm>
            <a:off x="6804025" y="6543675"/>
            <a:ext cx="1922463" cy="19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1E05B6AC-C0AD-47EC-AC36-D9CEC3823BF8}" type="slidenum">
              <a:rPr lang="en-GB" altLang="en-US" sz="900" smtClean="0">
                <a:solidFill>
                  <a:srgbClr val="5F2861"/>
                </a:solidFill>
              </a:rPr>
              <a:pPr>
                <a:lnSpc>
                  <a:spcPct val="100000"/>
                </a:lnSpc>
                <a:spcBef>
                  <a:spcPct val="0"/>
                </a:spcBef>
                <a:buClrTx/>
                <a:buSzTx/>
              </a:pPr>
              <a:t>2</a:t>
            </a:fld>
            <a:endParaRPr lang="en-GB" altLang="en-US" sz="900" smtClean="0">
              <a:solidFill>
                <a:srgbClr val="5F2861"/>
              </a:solidFill>
            </a:endParaRPr>
          </a:p>
        </p:txBody>
      </p:sp>
      <p:pic>
        <p:nvPicPr>
          <p:cNvPr id="8" name="Picture 2"/>
          <p:cNvPicPr>
            <a:picLocks noChangeAspect="1" noChangeArrowheads="1"/>
          </p:cNvPicPr>
          <p:nvPr/>
        </p:nvPicPr>
        <p:blipFill>
          <a:blip r:embed="rId3"/>
          <a:srcRect/>
          <a:stretch>
            <a:fillRect/>
          </a:stretch>
        </p:blipFill>
        <p:spPr bwMode="auto">
          <a:xfrm rot="1319834">
            <a:off x="5522913" y="1543050"/>
            <a:ext cx="1606550" cy="22558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srcRect/>
          <a:stretch>
            <a:fillRect/>
          </a:stretch>
        </p:blipFill>
        <p:spPr bwMode="auto">
          <a:xfrm rot="1357743">
            <a:off x="6330950" y="2647950"/>
            <a:ext cx="1651000" cy="233362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stretch>
            <a:fillRect/>
          </a:stretch>
        </p:blipFill>
        <p:spPr bwMode="auto">
          <a:xfrm rot="1334634">
            <a:off x="7065963" y="3865563"/>
            <a:ext cx="1627187" cy="230187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98556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58371" name="Title 1"/>
          <p:cNvSpPr>
            <a:spLocks noGrp="1"/>
          </p:cNvSpPr>
          <p:nvPr>
            <p:ph type="title"/>
          </p:nvPr>
        </p:nvSpPr>
        <p:spPr>
          <a:xfrm>
            <a:off x="522288" y="549275"/>
            <a:ext cx="5868987" cy="906463"/>
          </a:xfrm>
        </p:spPr>
        <p:txBody>
          <a:bodyPr lIns="91440" tIns="45720" rIns="91440" bIns="45720" anchor="t"/>
          <a:lstStyle/>
          <a:p>
            <a:r>
              <a:rPr lang="en-GB" altLang="en-US" sz="2800" smtClean="0">
                <a:ea typeface="ＭＳ Ｐゴシック" pitchFamily="34" charset="-128"/>
                <a:cs typeface="Arial" pitchFamily="34" charset="0"/>
              </a:rPr>
              <a:t>Common themes from ‘well-led’:</a:t>
            </a:r>
            <a:br>
              <a:rPr lang="en-GB" altLang="en-US" sz="2800" smtClean="0">
                <a:ea typeface="ＭＳ Ｐゴシック" pitchFamily="34" charset="-128"/>
                <a:cs typeface="Arial" pitchFamily="34" charset="0"/>
              </a:rPr>
            </a:br>
            <a:r>
              <a:rPr lang="en-GB" altLang="en-US" sz="2800" smtClean="0">
                <a:ea typeface="ＭＳ Ｐゴシック" pitchFamily="34" charset="-128"/>
                <a:cs typeface="Arial" pitchFamily="34" charset="0"/>
              </a:rPr>
              <a:t>Inadequate</a:t>
            </a:r>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a:lnSpc>
                <a:spcPct val="100000"/>
              </a:lnSpc>
              <a:spcBef>
                <a:spcPct val="0"/>
              </a:spcBef>
              <a:buClrTx/>
              <a:buSzTx/>
            </a:pPr>
            <a:fld id="{0E16BE6E-CB5D-4EAC-8490-06D9C64BB78D}" type="slidenum">
              <a:rPr lang="en-US" altLang="en-US" sz="900" smtClean="0">
                <a:solidFill>
                  <a:srgbClr val="5F2861"/>
                </a:solidFill>
              </a:rPr>
              <a:pPr>
                <a:lnSpc>
                  <a:spcPct val="100000"/>
                </a:lnSpc>
                <a:spcBef>
                  <a:spcPct val="0"/>
                </a:spcBef>
                <a:buClrTx/>
                <a:buSzTx/>
              </a:pPr>
              <a:t>20</a:t>
            </a:fld>
            <a:endParaRPr lang="en-US" altLang="en-US" sz="1400" smtClean="0">
              <a:solidFill>
                <a:srgbClr val="6D2E69"/>
              </a:solidFill>
            </a:endParaRPr>
          </a:p>
        </p:txBody>
      </p:sp>
      <p:sp>
        <p:nvSpPr>
          <p:cNvPr id="58373" name="TextBox 10"/>
          <p:cNvSpPr txBox="1">
            <a:spLocks noChangeArrowheads="1"/>
          </p:cNvSpPr>
          <p:nvPr/>
        </p:nvSpPr>
        <p:spPr bwMode="auto">
          <a:xfrm>
            <a:off x="444500" y="6505575"/>
            <a:ext cx="828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fontAlgn="base" hangingPunct="1">
              <a:lnSpc>
                <a:spcPct val="100000"/>
              </a:lnSpc>
              <a:spcBef>
                <a:spcPct val="0"/>
              </a:spcBef>
              <a:spcAft>
                <a:spcPct val="0"/>
              </a:spcAft>
              <a:buClrTx/>
              <a:buSzTx/>
            </a:pPr>
            <a:r>
              <a:rPr lang="en-GB" altLang="en-US" sz="800" smtClean="0">
                <a:solidFill>
                  <a:srgbClr val="000000"/>
                </a:solidFill>
                <a:latin typeface="Calibri" pitchFamily="34" charset="0"/>
                <a:ea typeface="ヒラギノ角ゴ Pro W3" charset="-128"/>
                <a:cs typeface="Calibri" pitchFamily="34" charset="0"/>
              </a:rPr>
              <a:t>CQC Published reports – sampled for data on well-led.  Sample size 177, 50 services with outstanding ratings  (all outstanding ratings for well-led when the sample was extracted) for and 127 for services with inadequate ratings for well-led. </a:t>
            </a:r>
          </a:p>
        </p:txBody>
      </p:sp>
      <p:sp>
        <p:nvSpPr>
          <p:cNvPr id="58374" name="Rectangle 6"/>
          <p:cNvSpPr>
            <a:spLocks noChangeArrowheads="1"/>
          </p:cNvSpPr>
          <p:nvPr/>
        </p:nvSpPr>
        <p:spPr bwMode="auto">
          <a:xfrm>
            <a:off x="611188" y="1700213"/>
            <a:ext cx="79216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lnSpc>
                <a:spcPct val="90000"/>
              </a:lnSpc>
              <a:spcBef>
                <a:spcPct val="60000"/>
              </a:spcBef>
              <a:buClr>
                <a:srgbClr val="5F2861"/>
              </a:buClr>
              <a:buSzPct val="120000"/>
              <a:tabLst>
                <a:tab pos="361950" algn="l"/>
              </a:tabLst>
              <a:defRPr sz="2000">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buClr>
                <a:srgbClr val="5F2861"/>
              </a:buClr>
              <a:buSzPct val="120000"/>
              <a:buChar char="•"/>
              <a:tabLst>
                <a:tab pos="361950" algn="l"/>
              </a:tabLst>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tabLst>
                <a:tab pos="361950" algn="l"/>
              </a:tabLst>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tabLst>
                <a:tab pos="361950" algn="l"/>
              </a:tabLst>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tabLst>
                <a:tab pos="361950" algn="l"/>
              </a:tabLst>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361950" algn="l"/>
              </a:tabLst>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361950" algn="l"/>
              </a:tabLst>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361950" algn="l"/>
              </a:tabLst>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361950" algn="l"/>
              </a:tabLst>
              <a:defRPr sz="2000">
                <a:solidFill>
                  <a:schemeClr val="tx1"/>
                </a:solidFill>
                <a:latin typeface="Arial" pitchFamily="34" charset="0"/>
                <a:ea typeface="ＭＳ Ｐゴシック" pitchFamily="34" charset="-128"/>
              </a:defRPr>
            </a:lvl9pPr>
          </a:lstStyle>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Ineffective systems to identify and manage risks and learn from mistakes</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Lack of supervision and training opportunities to develop staff  skills</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Poor working relationship between the manager and the provider</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Under developed partnership working and community links</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Unawareness of best practice</a:t>
            </a:r>
          </a:p>
          <a:p>
            <a:pPr eaLnBrk="1" fontAlgn="base" hangingPunct="1">
              <a:lnSpc>
                <a:spcPts val="2800"/>
              </a:lnSpc>
              <a:spcBef>
                <a:spcPts val="600"/>
              </a:spcBef>
              <a:spcAft>
                <a:spcPct val="0"/>
              </a:spcAft>
              <a:buClrTx/>
              <a:buSzPct val="100000"/>
              <a:buFontTx/>
              <a:buBlip>
                <a:blip r:embed="rId3"/>
              </a:buBlip>
            </a:pPr>
            <a:r>
              <a:rPr lang="en-GB" altLang="en-US" sz="2400" smtClean="0">
                <a:solidFill>
                  <a:srgbClr val="000000"/>
                </a:solidFill>
                <a:ea typeface="ヒラギノ角ゴ Pro W3" charset="-128"/>
              </a:rPr>
              <a:t>Notifications to CQC not made</a:t>
            </a:r>
          </a:p>
          <a:p>
            <a:pPr eaLnBrk="1" fontAlgn="base" hangingPunct="1">
              <a:lnSpc>
                <a:spcPts val="2800"/>
              </a:lnSpc>
              <a:spcBef>
                <a:spcPts val="600"/>
              </a:spcBef>
              <a:spcAft>
                <a:spcPct val="0"/>
              </a:spcAft>
              <a:buClrTx/>
              <a:buSzPct val="100000"/>
              <a:buFontTx/>
              <a:buBlip>
                <a:blip r:embed="rId3"/>
              </a:buBlip>
            </a:pPr>
            <a:endParaRPr lang="en-GB" altLang="en-US" sz="2400" smtClean="0">
              <a:solidFill>
                <a:srgbClr val="000000"/>
              </a:solidFill>
              <a:ea typeface="ヒラギノ角ゴ Pro W3" charset="-128"/>
            </a:endParaRPr>
          </a:p>
          <a:p>
            <a:pPr eaLnBrk="1" fontAlgn="base" hangingPunct="1">
              <a:lnSpc>
                <a:spcPts val="2800"/>
              </a:lnSpc>
              <a:spcBef>
                <a:spcPts val="600"/>
              </a:spcBef>
              <a:spcAft>
                <a:spcPct val="0"/>
              </a:spcAft>
              <a:buClrTx/>
              <a:buSzPct val="100000"/>
              <a:buFontTx/>
              <a:buBlip>
                <a:blip r:embed="rId3"/>
              </a:buBlip>
            </a:pPr>
            <a:endParaRPr lang="en-US" altLang="en-US" sz="2400" smtClean="0">
              <a:solidFill>
                <a:srgbClr val="000000"/>
              </a:solidFill>
              <a:ea typeface="ヒラギノ角ゴ Pro W3" charset="-128"/>
            </a:endParaRPr>
          </a:p>
        </p:txBody>
      </p:sp>
      <p:pic>
        <p:nvPicPr>
          <p:cNvPr id="583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4508500"/>
            <a:ext cx="23971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23499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lIns="91440" tIns="45720" rIns="91440" bIns="45720" anchor="t"/>
          <a:lstStyle/>
          <a:p>
            <a:pPr eaLnBrk="1" hangingPunct="1"/>
            <a:r>
              <a:rPr lang="en-GB" altLang="en-US" smtClean="0"/>
              <a:t> </a:t>
            </a:r>
            <a:endParaRPr lang="en-US" altLang="en-US" smtClean="0"/>
          </a:p>
        </p:txBody>
      </p:sp>
      <p:sp>
        <p:nvSpPr>
          <p:cNvPr id="17411" name="TextBox 6"/>
          <p:cNvSpPr txBox="1">
            <a:spLocks noChangeArrowheads="1"/>
          </p:cNvSpPr>
          <p:nvPr/>
        </p:nvSpPr>
        <p:spPr bwMode="auto">
          <a:xfrm>
            <a:off x="446088" y="1749425"/>
            <a:ext cx="8351837"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Char char="•"/>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fontAlgn="base" hangingPunct="1">
              <a:lnSpc>
                <a:spcPct val="150000"/>
              </a:lnSpc>
              <a:spcBef>
                <a:spcPct val="0"/>
              </a:spcBef>
              <a:spcAft>
                <a:spcPct val="0"/>
              </a:spcAft>
              <a:buFontTx/>
              <a:buNone/>
              <a:defRPr/>
            </a:pPr>
            <a:endParaRPr lang="en-GB" altLang="en-US" sz="800" dirty="0" smtClean="0">
              <a:solidFill>
                <a:srgbClr val="800080"/>
              </a:solidFill>
              <a:ea typeface="ヒラギノ角ゴ Pro W3" pitchFamily="-16" charset="-128"/>
              <a:cs typeface="Arial" charset="0"/>
            </a:endParaRPr>
          </a:p>
          <a:p>
            <a:pPr marL="342900" indent="-342900" eaLnBrk="1" fontAlgn="base" hangingPunct="1">
              <a:lnSpc>
                <a:spcPct val="150000"/>
              </a:lnSpc>
              <a:spcBef>
                <a:spcPct val="0"/>
              </a:spcBef>
              <a:spcAft>
                <a:spcPct val="0"/>
              </a:spcAft>
              <a:defRPr/>
            </a:pPr>
            <a:r>
              <a:rPr lang="en-GB" altLang="en-US" sz="2200" dirty="0" smtClean="0">
                <a:solidFill>
                  <a:srgbClr val="800080"/>
                </a:solidFill>
                <a:ea typeface="ヒラギノ角ゴ Pro W3" pitchFamily="-16" charset="-128"/>
                <a:cs typeface="Arial" charset="0"/>
              </a:rPr>
              <a:t>Focusing on quality</a:t>
            </a:r>
          </a:p>
          <a:p>
            <a:pPr marL="342900" indent="-342900" eaLnBrk="1" fontAlgn="base" hangingPunct="1">
              <a:lnSpc>
                <a:spcPct val="150000"/>
              </a:lnSpc>
              <a:spcBef>
                <a:spcPct val="0"/>
              </a:spcBef>
              <a:spcAft>
                <a:spcPct val="0"/>
              </a:spcAft>
              <a:defRPr/>
            </a:pPr>
            <a:r>
              <a:rPr lang="en-GB" altLang="en-US" sz="2200" dirty="0" smtClean="0">
                <a:solidFill>
                  <a:srgbClr val="800080"/>
                </a:solidFill>
                <a:ea typeface="ヒラギノ角ゴ Pro W3" pitchFamily="-16" charset="-128"/>
                <a:cs typeface="Arial" charset="0"/>
              </a:rPr>
              <a:t>Providing better information</a:t>
            </a:r>
          </a:p>
          <a:p>
            <a:pPr marL="342900" indent="-342900" eaLnBrk="1" fontAlgn="base" hangingPunct="1">
              <a:lnSpc>
                <a:spcPct val="150000"/>
              </a:lnSpc>
              <a:spcBef>
                <a:spcPct val="0"/>
              </a:spcBef>
              <a:spcAft>
                <a:spcPct val="0"/>
              </a:spcAft>
              <a:defRPr/>
            </a:pPr>
            <a:r>
              <a:rPr lang="en-GB" altLang="en-US" sz="2200" dirty="0" smtClean="0">
                <a:solidFill>
                  <a:srgbClr val="800080"/>
                </a:solidFill>
                <a:ea typeface="ヒラギノ角ゴ Pro W3" pitchFamily="-16" charset="-128"/>
                <a:cs typeface="Arial" charset="0"/>
              </a:rPr>
              <a:t>Encouraging innovation </a:t>
            </a:r>
          </a:p>
          <a:p>
            <a:pPr marL="342900" indent="-342900" eaLnBrk="1" fontAlgn="base" hangingPunct="1">
              <a:lnSpc>
                <a:spcPct val="150000"/>
              </a:lnSpc>
              <a:spcBef>
                <a:spcPct val="0"/>
              </a:spcBef>
              <a:spcAft>
                <a:spcPct val="0"/>
              </a:spcAft>
              <a:defRPr/>
            </a:pPr>
            <a:r>
              <a:rPr lang="en-GB" altLang="en-US" sz="2200" dirty="0" smtClean="0">
                <a:solidFill>
                  <a:srgbClr val="800080"/>
                </a:solidFill>
                <a:ea typeface="ヒラギノ角ゴ Pro W3" pitchFamily="-16" charset="-128"/>
                <a:cs typeface="Arial" charset="0"/>
              </a:rPr>
              <a:t>Becoming a more efficient regulator</a:t>
            </a:r>
          </a:p>
          <a:p>
            <a:pPr marL="342900" indent="-342900" eaLnBrk="1" fontAlgn="base" hangingPunct="1">
              <a:lnSpc>
                <a:spcPct val="150000"/>
              </a:lnSpc>
              <a:spcBef>
                <a:spcPct val="0"/>
              </a:spcBef>
              <a:spcAft>
                <a:spcPct val="0"/>
              </a:spcAft>
              <a:defRPr/>
            </a:pPr>
            <a:r>
              <a:rPr lang="en-GB" altLang="en-US" sz="2200" dirty="0" smtClean="0">
                <a:solidFill>
                  <a:srgbClr val="800080"/>
                </a:solidFill>
                <a:ea typeface="ヒラギノ角ゴ Pro W3" pitchFamily="-16" charset="-128"/>
                <a:cs typeface="Arial" charset="0"/>
              </a:rPr>
              <a:t>Working with partners to encourage improvement</a:t>
            </a:r>
          </a:p>
          <a:p>
            <a:pPr eaLnBrk="1" fontAlgn="base" hangingPunct="1">
              <a:lnSpc>
                <a:spcPct val="150000"/>
              </a:lnSpc>
              <a:spcBef>
                <a:spcPct val="0"/>
              </a:spcBef>
              <a:spcAft>
                <a:spcPct val="0"/>
              </a:spcAft>
              <a:buFontTx/>
              <a:buNone/>
              <a:defRPr/>
            </a:pPr>
            <a:endParaRPr lang="en-GB" altLang="en-US" dirty="0" smtClean="0">
              <a:solidFill>
                <a:srgbClr val="800080"/>
              </a:solidFill>
              <a:ea typeface="ヒラギノ角ゴ Pro W3" pitchFamily="-16" charset="-128"/>
              <a:cs typeface="Arial" charset="0"/>
            </a:endParaRPr>
          </a:p>
          <a:p>
            <a:pPr eaLnBrk="1" fontAlgn="base" hangingPunct="1">
              <a:lnSpc>
                <a:spcPct val="100000"/>
              </a:lnSpc>
              <a:spcBef>
                <a:spcPct val="0"/>
              </a:spcBef>
              <a:spcAft>
                <a:spcPct val="0"/>
              </a:spcAft>
              <a:buFontTx/>
              <a:buNone/>
              <a:defRPr/>
            </a:pPr>
            <a:r>
              <a:rPr lang="en-GB" altLang="en-US" sz="3200" dirty="0" smtClean="0">
                <a:solidFill>
                  <a:srgbClr val="800080"/>
                </a:solidFill>
                <a:ea typeface="ヒラギノ角ゴ Pro W3" pitchFamily="-16" charset="-128"/>
                <a:cs typeface="Arial" charset="0"/>
              </a:rPr>
              <a:t>Our new strategy for 2016-2021 will </a:t>
            </a:r>
            <a:br>
              <a:rPr lang="en-GB" altLang="en-US" sz="3200" dirty="0" smtClean="0">
                <a:solidFill>
                  <a:srgbClr val="800080"/>
                </a:solidFill>
                <a:ea typeface="ヒラギノ角ゴ Pro W3" pitchFamily="-16" charset="-128"/>
                <a:cs typeface="Arial" charset="0"/>
              </a:rPr>
            </a:br>
            <a:r>
              <a:rPr lang="en-GB" altLang="en-US" sz="3200" dirty="0" smtClean="0">
                <a:solidFill>
                  <a:srgbClr val="800080"/>
                </a:solidFill>
                <a:ea typeface="ヒラギノ角ゴ Pro W3" pitchFamily="-16" charset="-128"/>
                <a:cs typeface="Arial" charset="0"/>
              </a:rPr>
              <a:t>help us to achieve these goals</a:t>
            </a:r>
          </a:p>
          <a:p>
            <a:pPr eaLnBrk="1" fontAlgn="base" hangingPunct="1">
              <a:lnSpc>
                <a:spcPct val="100000"/>
              </a:lnSpc>
              <a:spcBef>
                <a:spcPct val="0"/>
              </a:spcBef>
              <a:spcAft>
                <a:spcPct val="0"/>
              </a:spcAft>
              <a:buFontTx/>
              <a:buNone/>
              <a:defRPr/>
            </a:pPr>
            <a:endParaRPr lang="en-GB" altLang="en-US" sz="2400" dirty="0" smtClean="0">
              <a:solidFill>
                <a:srgbClr val="800080"/>
              </a:solidFill>
              <a:ea typeface="ヒラギノ角ゴ Pro W3" pitchFamily="-16" charset="-128"/>
              <a:cs typeface="Arial" charset="0"/>
            </a:endParaRPr>
          </a:p>
        </p:txBody>
      </p:sp>
      <p:grpSp>
        <p:nvGrpSpPr>
          <p:cNvPr id="25604" name="Group 7"/>
          <p:cNvGrpSpPr>
            <a:grpSpLocks/>
          </p:cNvGrpSpPr>
          <p:nvPr/>
        </p:nvGrpSpPr>
        <p:grpSpPr bwMode="auto">
          <a:xfrm>
            <a:off x="7073900" y="854075"/>
            <a:ext cx="1885950" cy="6896100"/>
            <a:chOff x="7074000" y="854590"/>
            <a:chExt cx="1885694" cy="6894890"/>
          </a:xfrm>
        </p:grpSpPr>
        <p:pic>
          <p:nvPicPr>
            <p:cNvPr id="25607" name="Picture 8"/>
            <p:cNvPicPr>
              <a:picLocks noChangeAspect="1"/>
            </p:cNvPicPr>
            <p:nvPr/>
          </p:nvPicPr>
          <p:blipFill>
            <a:blip r:embed="rId3">
              <a:extLst>
                <a:ext uri="{28A0092B-C50C-407E-A947-70E740481C1C}">
                  <a14:useLocalDpi xmlns:a14="http://schemas.microsoft.com/office/drawing/2010/main" val="0"/>
                </a:ext>
              </a:extLst>
            </a:blip>
            <a:srcRect r="42343"/>
            <a:stretch>
              <a:fillRect/>
            </a:stretch>
          </p:blipFill>
          <p:spPr bwMode="auto">
            <a:xfrm>
              <a:off x="7999200" y="854590"/>
              <a:ext cx="960494" cy="689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000" y="5925829"/>
              <a:ext cx="1352753" cy="59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0"/>
            <p:cNvSpPr txBox="1">
              <a:spLocks noChangeArrowheads="1"/>
            </p:cNvSpPr>
            <p:nvPr/>
          </p:nvSpPr>
          <p:spPr bwMode="auto">
            <a:xfrm>
              <a:off x="8244408" y="6365974"/>
              <a:ext cx="715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eaLnBrk="1" fontAlgn="base" hangingPunct="1">
                <a:lnSpc>
                  <a:spcPct val="100000"/>
                </a:lnSpc>
                <a:spcBef>
                  <a:spcPct val="0"/>
                </a:spcBef>
                <a:spcAft>
                  <a:spcPct val="0"/>
                </a:spcAft>
                <a:buClrTx/>
                <a:buSzTx/>
              </a:pPr>
              <a:r>
                <a:rPr lang="en-GB" altLang="en-US" sz="1400" smtClean="0">
                  <a:solidFill>
                    <a:srgbClr val="800080"/>
                  </a:solidFill>
                  <a:ea typeface="ヒラギノ角ゴ Pro W3" charset="-128"/>
                  <a:cs typeface="Arial" charset="0"/>
                </a:rPr>
                <a:t>13</a:t>
              </a:r>
            </a:p>
          </p:txBody>
        </p:sp>
      </p:grpSp>
      <p:sp>
        <p:nvSpPr>
          <p:cNvPr id="12" name="TextBox 5"/>
          <p:cNvSpPr txBox="1">
            <a:spLocks noChangeArrowheads="1"/>
          </p:cNvSpPr>
          <p:nvPr/>
        </p:nvSpPr>
        <p:spPr bwMode="auto">
          <a:xfrm>
            <a:off x="608013" y="620713"/>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Char char="•"/>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fontAlgn="base" hangingPunct="1">
              <a:lnSpc>
                <a:spcPct val="100000"/>
              </a:lnSpc>
              <a:spcBef>
                <a:spcPct val="0"/>
              </a:spcBef>
              <a:spcAft>
                <a:spcPct val="0"/>
              </a:spcAft>
              <a:buFontTx/>
              <a:buNone/>
              <a:defRPr/>
            </a:pPr>
            <a:r>
              <a:rPr lang="en-GB" altLang="en-US" sz="2800" dirty="0" smtClean="0">
                <a:solidFill>
                  <a:srgbClr val="FFFFFF"/>
                </a:solidFill>
                <a:latin typeface="Arial"/>
                <a:ea typeface="ヒラギノ角ゴ Pro W3" pitchFamily="-16" charset="-128"/>
                <a:cs typeface="Calibri" pitchFamily="34" charset="0"/>
              </a:rPr>
              <a:t>The future for CQC</a:t>
            </a:r>
            <a:endParaRPr lang="en-GB" altLang="en-US" sz="2800" dirty="0">
              <a:solidFill>
                <a:srgbClr val="FFFFFF"/>
              </a:solidFill>
              <a:latin typeface="Arial"/>
              <a:ea typeface="ヒラギノ角ゴ Pro W3" pitchFamily="-16" charset="-128"/>
              <a:cs typeface="Calibri" pitchFamily="34" charset="0"/>
            </a:endParaRPr>
          </a:p>
        </p:txBody>
      </p:sp>
      <p:pic>
        <p:nvPicPr>
          <p:cNvPr id="9" name="Picture 2"/>
          <p:cNvPicPr>
            <a:picLocks noChangeAspect="1" noChangeArrowheads="1"/>
          </p:cNvPicPr>
          <p:nvPr/>
        </p:nvPicPr>
        <p:blipFill>
          <a:blip r:embed="rId5"/>
          <a:srcRect/>
          <a:stretch>
            <a:fillRect/>
          </a:stretch>
        </p:blipFill>
        <p:spPr bwMode="auto">
          <a:xfrm>
            <a:off x="6613525" y="1628775"/>
            <a:ext cx="1630363" cy="228917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2346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ChangeArrowheads="1"/>
          </p:cNvSpPr>
          <p:nvPr/>
        </p:nvSpPr>
        <p:spPr bwMode="auto">
          <a:xfrm flipV="1">
            <a:off x="465138" y="1484313"/>
            <a:ext cx="8277225" cy="4895850"/>
          </a:xfrm>
          <a:prstGeom prst="roundRect">
            <a:avLst>
              <a:gd name="adj" fmla="val 2167"/>
            </a:avLst>
          </a:prstGeom>
          <a:solidFill>
            <a:srgbClr val="F4C8D0"/>
          </a:solidFill>
          <a:ln>
            <a:noFill/>
          </a:ln>
          <a:extLst/>
        </p:spPr>
        <p:txBody>
          <a:bodyPr rot="10800000" wrap="none" anchor="ctr"/>
          <a:lstStyle>
            <a:lvl1pPr>
              <a:lnSpc>
                <a:spcPct val="90000"/>
              </a:lnSpc>
              <a:spcBef>
                <a:spcPct val="60000"/>
              </a:spcBef>
              <a:buClr>
                <a:srgbClr val="5F2861"/>
              </a:buClr>
              <a:buSzPct val="120000"/>
              <a:defRPr sz="2000">
                <a:solidFill>
                  <a:schemeClr val="tx1"/>
                </a:solidFill>
                <a:latin typeface="Arial"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fontAlgn="base">
              <a:lnSpc>
                <a:spcPct val="100000"/>
              </a:lnSpc>
              <a:spcBef>
                <a:spcPct val="0"/>
              </a:spcBef>
              <a:spcAft>
                <a:spcPct val="0"/>
              </a:spcAft>
              <a:buClrTx/>
              <a:buSzTx/>
            </a:pPr>
            <a:endParaRPr lang="en-GB" altLang="en-US" sz="2400" smtClean="0">
              <a:solidFill>
                <a:srgbClr val="000000"/>
              </a:solidFill>
              <a:ea typeface="ヒラギノ角ゴ Pro W3" charset="-128"/>
              <a:cs typeface="Arial"/>
              <a:sym typeface="Arial"/>
            </a:endParaRPr>
          </a:p>
        </p:txBody>
      </p:sp>
      <p:sp>
        <p:nvSpPr>
          <p:cNvPr id="18435" name="Title 1"/>
          <p:cNvSpPr>
            <a:spLocks noGrp="1"/>
          </p:cNvSpPr>
          <p:nvPr>
            <p:ph type="title"/>
          </p:nvPr>
        </p:nvSpPr>
        <p:spPr>
          <a:xfrm>
            <a:off x="689903" y="485775"/>
            <a:ext cx="5795963" cy="906463"/>
          </a:xfrm>
        </p:spPr>
        <p:txBody>
          <a:bodyPr/>
          <a:lstStyle/>
          <a:p>
            <a:r>
              <a:rPr lang="en-US" altLang="en-US" sz="2800" dirty="0" smtClean="0"/>
              <a:t>Outstanding care at home</a:t>
            </a:r>
          </a:p>
        </p:txBody>
      </p:sp>
      <p:sp>
        <p:nvSpPr>
          <p:cNvPr id="18436" name="Rounded Rectangle 4"/>
          <p:cNvSpPr>
            <a:spLocks noChangeArrowheads="1"/>
          </p:cNvSpPr>
          <p:nvPr/>
        </p:nvSpPr>
        <p:spPr bwMode="auto">
          <a:xfrm>
            <a:off x="303213" y="963613"/>
            <a:ext cx="7797800" cy="47529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pPr>
            <a:endParaRPr lang="en-GB" altLang="en-US" sz="2800" smtClean="0">
              <a:solidFill>
                <a:srgbClr val="5F2861"/>
              </a:solidFill>
              <a:ea typeface="MS PGothic" pitchFamily="34" charset="-128"/>
              <a:cs typeface="Arial"/>
              <a:sym typeface="Arial"/>
            </a:endParaRP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3087688"/>
            <a:ext cx="3887787" cy="3209925"/>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0DC72C6-77A7-43DB-9F9B-3E704A3D3A46}" type="slidenum">
              <a:rPr lang="en-US" altLang="en-US" sz="900" smtClean="0">
                <a:solidFill>
                  <a:srgbClr val="5F2861"/>
                </a:solidFill>
                <a:ea typeface="MS PGothic" pitchFamily="34" charset="-128"/>
              </a:rPr>
              <a:pPr/>
              <a:t>22</a:t>
            </a:fld>
            <a:endParaRPr lang="en-US" altLang="en-US" sz="1400" smtClean="0">
              <a:solidFill>
                <a:srgbClr val="6D2E69"/>
              </a:solidFill>
              <a:ea typeface="MS PGothic" pitchFamily="34" charset="-128"/>
            </a:endParaRPr>
          </a:p>
        </p:txBody>
      </p:sp>
      <p:sp>
        <p:nvSpPr>
          <p:cNvPr id="18439" name="Rectangle 3"/>
          <p:cNvSpPr txBox="1">
            <a:spLocks noChangeArrowheads="1"/>
          </p:cNvSpPr>
          <p:nvPr/>
        </p:nvSpPr>
        <p:spPr bwMode="auto">
          <a:xfrm>
            <a:off x="546100" y="1544638"/>
            <a:ext cx="7985125" cy="245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42900" indent="-342900">
              <a:lnSpc>
                <a:spcPct val="90000"/>
              </a:lnSpc>
              <a:spcBef>
                <a:spcPct val="60000"/>
              </a:spcBef>
              <a:buClr>
                <a:srgbClr val="5F2861"/>
              </a:buClr>
              <a:buSzPct val="120000"/>
              <a:tabLst>
                <a:tab pos="363538" algn="l"/>
                <a:tab pos="449263" algn="l"/>
                <a:tab pos="952500" algn="l"/>
                <a:tab pos="1428750" algn="l"/>
                <a:tab pos="1905000" algn="l"/>
              </a:tabLst>
              <a:defRPr sz="2000">
                <a:solidFill>
                  <a:schemeClr val="tx1"/>
                </a:solidFill>
                <a:latin typeface="Arial" charset="0"/>
                <a:ea typeface="MS PGothic" pitchFamily="34" charset="-128"/>
              </a:defRPr>
            </a:lvl1pPr>
            <a:lvl2pPr marL="742950" indent="-285750">
              <a:lnSpc>
                <a:spcPct val="90000"/>
              </a:lnSpc>
              <a:spcBef>
                <a:spcPct val="50000"/>
              </a:spcBef>
              <a:buClr>
                <a:srgbClr val="5F2861"/>
              </a:buClr>
              <a:buSzPct val="120000"/>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2pPr>
            <a:lvl3pPr marL="1143000" indent="-228600">
              <a:lnSpc>
                <a:spcPct val="90000"/>
              </a:lnSpc>
              <a:spcBef>
                <a:spcPct val="50000"/>
              </a:spcBef>
              <a:buFont typeface="Arial" charset="0"/>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3pPr>
            <a:lvl4pPr marL="1600200" indent="-228600">
              <a:lnSpc>
                <a:spcPct val="90000"/>
              </a:lnSpc>
              <a:spcBef>
                <a:spcPct val="50000"/>
              </a:spcBef>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4pPr>
            <a:lvl5pPr marL="2057400" indent="-228600">
              <a:lnSpc>
                <a:spcPct val="90000"/>
              </a:lnSpc>
              <a:spcBef>
                <a:spcPct val="50000"/>
              </a:spcBef>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9pPr>
          </a:lstStyle>
          <a:p>
            <a:pPr fontAlgn="base">
              <a:lnSpc>
                <a:spcPts val="2800"/>
              </a:lnSpc>
              <a:spcBef>
                <a:spcPct val="0"/>
              </a:spcBef>
              <a:spcAft>
                <a:spcPts val="600"/>
              </a:spcAft>
              <a:buClr>
                <a:srgbClr val="6D276A"/>
              </a:buClr>
              <a:buSzPct val="100000"/>
              <a:buFontTx/>
              <a:buBlip>
                <a:blip r:embed="rId4"/>
              </a:buBlip>
            </a:pPr>
            <a:r>
              <a:rPr lang="en-GB" altLang="en-US" sz="2200" dirty="0" smtClean="0">
                <a:solidFill>
                  <a:srgbClr val="000000"/>
                </a:solidFill>
                <a:cs typeface="Arial"/>
                <a:sym typeface="Arial"/>
              </a:rPr>
              <a:t>‘Staff were given the opportunity to build meaningful relationships with people and ample time to meet people’s needs and provide companionship’</a:t>
            </a:r>
            <a:r>
              <a:rPr lang="en-GB" altLang="en-US" sz="2200" dirty="0" smtClean="0">
                <a:solidFill>
                  <a:srgbClr val="000000"/>
                </a:solidFill>
                <a:ea typeface="ヒラギノ角ゴ Pro W3" charset="-128"/>
                <a:cs typeface="Arial"/>
                <a:sym typeface="Arial"/>
              </a:rPr>
              <a:t> </a:t>
            </a:r>
            <a:endParaRPr lang="en-GB" altLang="ja-JP" sz="2200" dirty="0" smtClean="0">
              <a:solidFill>
                <a:srgbClr val="000000"/>
              </a:solidFill>
              <a:ea typeface="ヒラギノ角ゴ Pro W3" charset="-128"/>
              <a:cs typeface="Arial" charset="0"/>
              <a:sym typeface="Arial"/>
            </a:endParaRPr>
          </a:p>
        </p:txBody>
      </p:sp>
      <p:sp>
        <p:nvSpPr>
          <p:cNvPr id="18440" name="Rectangle 3"/>
          <p:cNvSpPr txBox="1">
            <a:spLocks noChangeArrowheads="1"/>
          </p:cNvSpPr>
          <p:nvPr/>
        </p:nvSpPr>
        <p:spPr bwMode="auto">
          <a:xfrm>
            <a:off x="546100" y="2676525"/>
            <a:ext cx="3810000"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42900" indent="-342900">
              <a:lnSpc>
                <a:spcPct val="90000"/>
              </a:lnSpc>
              <a:spcBef>
                <a:spcPct val="60000"/>
              </a:spcBef>
              <a:buClr>
                <a:srgbClr val="5F2861"/>
              </a:buClr>
              <a:buSzPct val="120000"/>
              <a:tabLst>
                <a:tab pos="363538" algn="l"/>
                <a:tab pos="449263" algn="l"/>
                <a:tab pos="952500" algn="l"/>
                <a:tab pos="1428750" algn="l"/>
                <a:tab pos="1905000" algn="l"/>
              </a:tabLst>
              <a:defRPr sz="2000">
                <a:solidFill>
                  <a:schemeClr val="tx1"/>
                </a:solidFill>
                <a:latin typeface="Arial" charset="0"/>
                <a:ea typeface="MS PGothic" pitchFamily="34" charset="-128"/>
              </a:defRPr>
            </a:lvl1pPr>
            <a:lvl2pPr marL="742950" indent="-285750">
              <a:lnSpc>
                <a:spcPct val="90000"/>
              </a:lnSpc>
              <a:spcBef>
                <a:spcPct val="50000"/>
              </a:spcBef>
              <a:buClr>
                <a:srgbClr val="5F2861"/>
              </a:buClr>
              <a:buSzPct val="120000"/>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2pPr>
            <a:lvl3pPr marL="1143000" indent="-228600">
              <a:lnSpc>
                <a:spcPct val="90000"/>
              </a:lnSpc>
              <a:spcBef>
                <a:spcPct val="50000"/>
              </a:spcBef>
              <a:buFont typeface="Arial" charset="0"/>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3pPr>
            <a:lvl4pPr marL="1600200" indent="-228600">
              <a:lnSpc>
                <a:spcPct val="90000"/>
              </a:lnSpc>
              <a:spcBef>
                <a:spcPct val="50000"/>
              </a:spcBef>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4pPr>
            <a:lvl5pPr marL="2057400" indent="-228600">
              <a:lnSpc>
                <a:spcPct val="90000"/>
              </a:lnSpc>
              <a:spcBef>
                <a:spcPct val="50000"/>
              </a:spcBef>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363538" algn="l"/>
                <a:tab pos="449263" algn="l"/>
                <a:tab pos="952500" algn="l"/>
                <a:tab pos="1428750" algn="l"/>
                <a:tab pos="1905000" algn="l"/>
              </a:tabLst>
              <a:defRPr sz="2000">
                <a:solidFill>
                  <a:schemeClr val="tx1"/>
                </a:solidFill>
                <a:latin typeface="Arial" charset="0"/>
                <a:ea typeface="MS PGothic" pitchFamily="34" charset="-128"/>
              </a:defRPr>
            </a:lvl9pPr>
          </a:lstStyle>
          <a:p>
            <a:pPr fontAlgn="base">
              <a:lnSpc>
                <a:spcPts val="2800"/>
              </a:lnSpc>
              <a:spcBef>
                <a:spcPct val="0"/>
              </a:spcBef>
              <a:spcAft>
                <a:spcPts val="600"/>
              </a:spcAft>
              <a:buClr>
                <a:srgbClr val="6D276A"/>
              </a:buClr>
              <a:buSzPct val="100000"/>
              <a:buFontTx/>
              <a:buBlip>
                <a:blip r:embed="rId4"/>
              </a:buBlip>
            </a:pPr>
            <a:r>
              <a:rPr lang="en-GB" altLang="en-US" sz="2200" dirty="0" smtClean="0">
                <a:solidFill>
                  <a:srgbClr val="000000"/>
                </a:solidFill>
                <a:ea typeface="ヒラギノ角ゴ Pro W3" charset="-128"/>
                <a:cs typeface="Arial"/>
                <a:sym typeface="Arial"/>
              </a:rPr>
              <a:t>‘People </a:t>
            </a:r>
            <a:r>
              <a:rPr lang="en-GB" altLang="en-US" sz="2200" dirty="0" smtClean="0">
                <a:solidFill>
                  <a:srgbClr val="000000"/>
                </a:solidFill>
                <a:cs typeface="Arial"/>
                <a:sym typeface="Arial"/>
              </a:rPr>
              <a:t>felt care workers treated them with kindness and respect’</a:t>
            </a:r>
          </a:p>
          <a:p>
            <a:pPr fontAlgn="base">
              <a:lnSpc>
                <a:spcPts val="2800"/>
              </a:lnSpc>
              <a:spcBef>
                <a:spcPct val="0"/>
              </a:spcBef>
              <a:spcAft>
                <a:spcPts val="600"/>
              </a:spcAft>
              <a:buClr>
                <a:srgbClr val="6D276A"/>
              </a:buClr>
              <a:buSzPct val="100000"/>
              <a:buFontTx/>
              <a:buBlip>
                <a:blip r:embed="rId4"/>
              </a:buBlip>
            </a:pPr>
            <a:r>
              <a:rPr lang="en-GB" altLang="en-US" sz="2200" dirty="0" smtClean="0">
                <a:solidFill>
                  <a:srgbClr val="000000"/>
                </a:solidFill>
                <a:ea typeface="ヒラギノ角ゴ Pro W3" charset="-128"/>
                <a:cs typeface="Arial"/>
                <a:sym typeface="Arial"/>
              </a:rPr>
              <a:t>‘The </a:t>
            </a:r>
            <a:r>
              <a:rPr lang="en-GB" altLang="en-US" sz="2200" dirty="0" smtClean="0">
                <a:solidFill>
                  <a:srgbClr val="000000"/>
                </a:solidFill>
                <a:cs typeface="Arial"/>
                <a:sym typeface="Arial"/>
              </a:rPr>
              <a:t>registered manager delivered dementia training to the public – including bank and shop staff – to help them understand how to help people with dementia’ </a:t>
            </a:r>
          </a:p>
        </p:txBody>
      </p:sp>
      <p:sp>
        <p:nvSpPr>
          <p:cNvPr id="18441" name="TextBox 1"/>
          <p:cNvSpPr txBox="1">
            <a:spLocks noChangeArrowheads="1"/>
          </p:cNvSpPr>
          <p:nvPr/>
        </p:nvSpPr>
        <p:spPr bwMode="auto">
          <a:xfrm>
            <a:off x="5435600" y="2405063"/>
            <a:ext cx="3306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128"/>
              </a:defRPr>
            </a:lvl1pPr>
            <a:lvl2pPr>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0" lvl="1" eaLnBrk="0" fontAlgn="base" hangingPunct="0">
              <a:spcBef>
                <a:spcPct val="0"/>
              </a:spcBef>
              <a:spcAft>
                <a:spcPct val="0"/>
              </a:spcAft>
            </a:pPr>
            <a:r>
              <a:rPr lang="en-GB" altLang="en-US" sz="1800" smtClean="0">
                <a:solidFill>
                  <a:srgbClr val="5F2861"/>
                </a:solidFill>
                <a:cs typeface="Arial"/>
                <a:sym typeface="Arial"/>
              </a:rPr>
              <a:t>Home Instead Senior Care, </a:t>
            </a:r>
          </a:p>
          <a:p>
            <a:pPr marL="0" lvl="1" eaLnBrk="0" fontAlgn="base" hangingPunct="0">
              <a:spcBef>
                <a:spcPct val="0"/>
              </a:spcBef>
              <a:spcAft>
                <a:spcPct val="0"/>
              </a:spcAft>
            </a:pPr>
            <a:r>
              <a:rPr lang="en-GB" altLang="en-US" sz="1800" smtClean="0">
                <a:solidFill>
                  <a:srgbClr val="5F2861"/>
                </a:solidFill>
                <a:cs typeface="Arial"/>
                <a:sym typeface="Arial"/>
              </a:rPr>
              <a:t>West Lancashire and Chorley </a:t>
            </a:r>
          </a:p>
        </p:txBody>
      </p:sp>
    </p:spTree>
    <p:extLst>
      <p:ext uri="{BB962C8B-B14F-4D97-AF65-F5344CB8AC3E}">
        <p14:creationId xmlns:p14="http://schemas.microsoft.com/office/powerpoint/2010/main" val="2908607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
          <p:cNvSpPr>
            <a:spLocks noChangeArrowheads="1"/>
          </p:cNvSpPr>
          <p:nvPr/>
        </p:nvSpPr>
        <p:spPr bwMode="auto">
          <a:xfrm flipV="1">
            <a:off x="465138" y="1484313"/>
            <a:ext cx="8277225" cy="4895850"/>
          </a:xfrm>
          <a:prstGeom prst="roundRect">
            <a:avLst>
              <a:gd name="adj" fmla="val 2167"/>
            </a:avLst>
          </a:prstGeom>
          <a:solidFill>
            <a:srgbClr val="F4C8D0"/>
          </a:solidFill>
          <a:ln>
            <a:noFill/>
          </a:ln>
          <a:extLst/>
        </p:spPr>
        <p:txBody>
          <a:bodyPr rot="10800000" wrap="none" anchor="ctr"/>
          <a:lstStyle>
            <a:lvl1pPr>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endParaRPr lang="en-GB" altLang="en-US" sz="2400" kern="0" dirty="0">
              <a:solidFill>
                <a:srgbClr val="000000"/>
              </a:solidFill>
              <a:ea typeface="ヒラギノ角ゴ Pro W3" charset="-128"/>
              <a:cs typeface="Arial"/>
              <a:sym typeface="Arial"/>
            </a:endParaRPr>
          </a:p>
        </p:txBody>
      </p:sp>
      <p:sp>
        <p:nvSpPr>
          <p:cNvPr id="35843" name="Title 1"/>
          <p:cNvSpPr>
            <a:spLocks noGrp="1"/>
          </p:cNvSpPr>
          <p:nvPr>
            <p:ph type="title"/>
          </p:nvPr>
        </p:nvSpPr>
        <p:spPr>
          <a:xfrm>
            <a:off x="594653" y="692696"/>
            <a:ext cx="5578475" cy="906463"/>
          </a:xfrm>
        </p:spPr>
        <p:txBody>
          <a:bodyPr/>
          <a:lstStyle/>
          <a:p>
            <a:r>
              <a:rPr lang="en-US" altLang="en-US" sz="2800" dirty="0" smtClean="0"/>
              <a:t>An outstanding care home</a:t>
            </a:r>
          </a:p>
        </p:txBody>
      </p:sp>
      <p:sp>
        <p:nvSpPr>
          <p:cNvPr id="35844" name="Rounded Rectangle 4"/>
          <p:cNvSpPr>
            <a:spLocks noChangeArrowheads="1"/>
          </p:cNvSpPr>
          <p:nvPr/>
        </p:nvSpPr>
        <p:spPr bwMode="auto">
          <a:xfrm>
            <a:off x="303213" y="963613"/>
            <a:ext cx="7797800" cy="47529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sz="2800" kern="0" dirty="0">
              <a:solidFill>
                <a:srgbClr val="5F2861"/>
              </a:solidFill>
              <a:ea typeface="ＭＳ Ｐゴシック" pitchFamily="34" charset="-128"/>
              <a:cs typeface="Arial"/>
              <a:sym typeface="Arial"/>
            </a:endParaRPr>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281363"/>
            <a:ext cx="4475163" cy="299085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2"/>
          <p:cNvSpPr txBox="1">
            <a:spLocks noChangeArrowheads="1"/>
          </p:cNvSpPr>
          <p:nvPr/>
        </p:nvSpPr>
        <p:spPr bwMode="auto">
          <a:xfrm>
            <a:off x="552450" y="1484313"/>
            <a:ext cx="79914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GB" altLang="en-US" sz="2700" kern="0" dirty="0">
                <a:solidFill>
                  <a:srgbClr val="000000"/>
                </a:solidFill>
                <a:cs typeface="Arial"/>
                <a:sym typeface="Arial"/>
              </a:rPr>
              <a:t>"We didn't think we were outstanding. And perhaps that's why we were – I think it's because we see every single person as an individual. It is our privilege to support them to live the last years of </a:t>
            </a:r>
          </a:p>
        </p:txBody>
      </p:sp>
      <p:sp>
        <p:nvSpPr>
          <p:cNvPr id="35847" name="TextBox 3"/>
          <p:cNvSpPr txBox="1">
            <a:spLocks noChangeArrowheads="1"/>
          </p:cNvSpPr>
          <p:nvPr/>
        </p:nvSpPr>
        <p:spPr bwMode="auto">
          <a:xfrm>
            <a:off x="5148263" y="3176588"/>
            <a:ext cx="3395662"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GB" altLang="en-US" sz="2700" kern="0" dirty="0">
                <a:solidFill>
                  <a:srgbClr val="000000"/>
                </a:solidFill>
                <a:cs typeface="Arial"/>
                <a:sym typeface="Arial"/>
              </a:rPr>
              <a:t>their life with as much happiness, love and security as we can give them."</a:t>
            </a:r>
          </a:p>
          <a:p>
            <a:pPr algn="r"/>
            <a:endParaRPr lang="en-GB" altLang="en-US" sz="2000" kern="0" dirty="0">
              <a:solidFill>
                <a:srgbClr val="5F2861"/>
              </a:solidFill>
              <a:ea typeface="ＭＳ Ｐゴシック" pitchFamily="34" charset="-128"/>
              <a:cs typeface="Arial"/>
              <a:sym typeface="Arial"/>
            </a:endParaRPr>
          </a:p>
          <a:p>
            <a:pPr algn="r"/>
            <a:endParaRPr lang="en-GB" altLang="en-US" sz="2000" kern="0" dirty="0">
              <a:solidFill>
                <a:srgbClr val="5F2861"/>
              </a:solidFill>
              <a:ea typeface="ＭＳ Ｐゴシック" pitchFamily="34" charset="-128"/>
              <a:cs typeface="Arial"/>
              <a:sym typeface="Arial"/>
            </a:endParaRPr>
          </a:p>
          <a:p>
            <a:pPr algn="r"/>
            <a:r>
              <a:rPr lang="en-GB" altLang="en-US" sz="2000" kern="0" dirty="0">
                <a:solidFill>
                  <a:srgbClr val="5F2861"/>
                </a:solidFill>
                <a:ea typeface="ＭＳ Ｐゴシック" pitchFamily="34" charset="-128"/>
                <a:cs typeface="Arial"/>
                <a:sym typeface="Arial"/>
              </a:rPr>
              <a:t>Suzanne, Prince of Wales House, Ipswich</a:t>
            </a:r>
            <a:endParaRPr lang="en-GB" altLang="en-US" sz="2000" kern="0" dirty="0">
              <a:solidFill>
                <a:srgbClr val="000000"/>
              </a:solidFill>
              <a:cs typeface="Arial"/>
              <a:sym typeface="Arial"/>
            </a:endParaRPr>
          </a:p>
        </p:txBody>
      </p:sp>
      <p:sp>
        <p:nvSpPr>
          <p:cNvPr id="358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A90271B-3EFD-4754-8E3B-5CBD1588579A}" type="slidenum">
              <a:rPr lang="en-US" altLang="en-US" sz="900" smtClean="0">
                <a:solidFill>
                  <a:srgbClr val="5F2861"/>
                </a:solidFill>
                <a:ea typeface="ＭＳ Ｐゴシック" pitchFamily="34" charset="-128"/>
              </a:rPr>
              <a:pPr/>
              <a:t>23</a:t>
            </a:fld>
            <a:endParaRPr lang="en-US" altLang="en-US" sz="1400" dirty="0" smtClean="0">
              <a:solidFill>
                <a:srgbClr val="6D2E69"/>
              </a:solidFill>
              <a:ea typeface="ＭＳ Ｐゴシック" pitchFamily="34" charset="-128"/>
            </a:endParaRPr>
          </a:p>
        </p:txBody>
      </p:sp>
    </p:spTree>
    <p:extLst>
      <p:ext uri="{BB962C8B-B14F-4D97-AF65-F5344CB8AC3E}">
        <p14:creationId xmlns:p14="http://schemas.microsoft.com/office/powerpoint/2010/main" val="262208479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0"/>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fontAlgn="base">
              <a:lnSpc>
                <a:spcPct val="100000"/>
              </a:lnSpc>
              <a:spcBef>
                <a:spcPct val="0"/>
              </a:spcBef>
              <a:spcAft>
                <a:spcPct val="0"/>
              </a:spcAft>
              <a:buClrTx/>
              <a:buSzTx/>
            </a:pPr>
            <a:endParaRPr lang="en-US" altLang="en-US" sz="1800" smtClean="0">
              <a:solidFill>
                <a:srgbClr val="000000"/>
              </a:solidFill>
              <a:ea typeface="ヒラギノ角ゴ Pro W3" charset="-128"/>
            </a:endParaRPr>
          </a:p>
        </p:txBody>
      </p:sp>
      <p:sp>
        <p:nvSpPr>
          <p:cNvPr id="27651" name="Shape 101"/>
          <p:cNvSpPr>
            <a:spLocks noChangeArrowheads="1"/>
          </p:cNvSpPr>
          <p:nvPr/>
        </p:nvSpPr>
        <p:spPr bwMode="auto">
          <a:xfrm>
            <a:off x="6821488" y="6578600"/>
            <a:ext cx="1905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b">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gn="r" fontAlgn="base">
              <a:lnSpc>
                <a:spcPct val="100000"/>
              </a:lnSpc>
              <a:spcBef>
                <a:spcPct val="0"/>
              </a:spcBef>
              <a:spcAft>
                <a:spcPct val="0"/>
              </a:spcAft>
              <a:buClrTx/>
              <a:buSzTx/>
            </a:pPr>
            <a:r>
              <a:rPr lang="en-US" altLang="en-US" sz="900" smtClean="0">
                <a:solidFill>
                  <a:srgbClr val="5F2861"/>
                </a:solidFill>
                <a:ea typeface="ヒラギノ角ゴ Pro W3" charset="-128"/>
              </a:rPr>
              <a:t>9</a:t>
            </a:r>
          </a:p>
        </p:txBody>
      </p:sp>
      <p:sp>
        <p:nvSpPr>
          <p:cNvPr id="27652" name="Shape 102"/>
          <p:cNvSpPr>
            <a:spLocks noChangeArrowheads="1"/>
          </p:cNvSpPr>
          <p:nvPr/>
        </p:nvSpPr>
        <p:spPr bwMode="auto">
          <a:xfrm>
            <a:off x="671513" y="1881188"/>
            <a:ext cx="7612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444500" indent="-444500" defTabSz="457200" eaLnBrk="0" hangingPunct="0">
              <a:lnSpc>
                <a:spcPct val="90000"/>
              </a:lnSpc>
              <a:spcBef>
                <a:spcPct val="60000"/>
              </a:spcBef>
              <a:buClr>
                <a:srgbClr val="5F2861"/>
              </a:buClr>
              <a:buSzPct val="120000"/>
              <a:tabLst>
                <a:tab pos="355600" algn="l"/>
                <a:tab pos="444500" algn="l"/>
                <a:tab pos="952500" algn="l"/>
                <a:tab pos="1422400" algn="l"/>
                <a:tab pos="1905000" algn="l"/>
              </a:tabLst>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9pPr>
          </a:lstStyle>
          <a:p>
            <a:pPr algn="ctr" fontAlgn="base">
              <a:lnSpc>
                <a:spcPts val="2800"/>
              </a:lnSpc>
              <a:spcBef>
                <a:spcPts val="1500"/>
              </a:spcBef>
              <a:spcAft>
                <a:spcPct val="0"/>
              </a:spcAft>
              <a:buClrTx/>
              <a:buSzPct val="100000"/>
              <a:buFontTx/>
              <a:buBlip>
                <a:blip r:embed="rId3"/>
              </a:buBlip>
            </a:pPr>
            <a:r>
              <a:rPr lang="en-US" altLang="en-US" sz="3000" smtClean="0">
                <a:solidFill>
                  <a:srgbClr val="000000"/>
                </a:solidFill>
                <a:ea typeface="ヒラギノ角ゴ Pro W3" charset="-128"/>
              </a:rPr>
              <a:t>Stand up for adult social</a:t>
            </a:r>
            <a:r>
              <a:rPr lang="en-GB" altLang="en-US" sz="3000" smtClean="0">
                <a:solidFill>
                  <a:srgbClr val="000000"/>
                </a:solidFill>
                <a:ea typeface="ヒラギノ角ゴ Pro W3" charset="-128"/>
              </a:rPr>
              <a:t> care</a:t>
            </a:r>
            <a:endParaRPr lang="en-US" altLang="en-US" sz="2800" smtClean="0">
              <a:solidFill>
                <a:srgbClr val="000000"/>
              </a:solidFill>
              <a:ea typeface="ヒラギノ角ゴ Pro W3" charset="-128"/>
            </a:endParaRPr>
          </a:p>
        </p:txBody>
      </p:sp>
      <p:sp>
        <p:nvSpPr>
          <p:cNvPr id="27653" name="Shape 103"/>
          <p:cNvSpPr>
            <a:spLocks noChangeArrowheads="1"/>
          </p:cNvSpPr>
          <p:nvPr/>
        </p:nvSpPr>
        <p:spPr bwMode="auto">
          <a:xfrm>
            <a:off x="631825" y="696913"/>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fontAlgn="base">
              <a:lnSpc>
                <a:spcPct val="85000"/>
              </a:lnSpc>
              <a:spcBef>
                <a:spcPct val="0"/>
              </a:spcBef>
              <a:spcAft>
                <a:spcPct val="0"/>
              </a:spcAft>
              <a:buClrTx/>
              <a:buSzTx/>
            </a:pPr>
            <a:r>
              <a:rPr lang="en-GB" altLang="en-US" sz="2800" smtClean="0">
                <a:solidFill>
                  <a:srgbClr val="FFFFFF"/>
                </a:solidFill>
                <a:ea typeface="ヒラギノ角ゴ Pro W3" charset="-128"/>
              </a:rPr>
              <a:t>What should we do?</a:t>
            </a:r>
            <a:endParaRPr lang="en-US" altLang="en-US" sz="2800" smtClean="0">
              <a:solidFill>
                <a:srgbClr val="FFFFFF"/>
              </a:solidFill>
              <a:ea typeface="ヒラギノ角ゴ Pro W3" charset="-128"/>
            </a:endParaRPr>
          </a:p>
        </p:txBody>
      </p:sp>
      <p:pic>
        <p:nvPicPr>
          <p:cNvPr id="27654" name="pasted-ima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963" y="2605088"/>
            <a:ext cx="2938462"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655" name="Shape 102"/>
          <p:cNvSpPr>
            <a:spLocks noChangeArrowheads="1"/>
          </p:cNvSpPr>
          <p:nvPr/>
        </p:nvSpPr>
        <p:spPr bwMode="auto">
          <a:xfrm>
            <a:off x="671513" y="5699125"/>
            <a:ext cx="78660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444500" indent="-444500" defTabSz="457200" eaLnBrk="0" hangingPunct="0">
              <a:lnSpc>
                <a:spcPct val="90000"/>
              </a:lnSpc>
              <a:spcBef>
                <a:spcPct val="60000"/>
              </a:spcBef>
              <a:buClr>
                <a:srgbClr val="5F2861"/>
              </a:buClr>
              <a:buSzPct val="120000"/>
              <a:tabLst>
                <a:tab pos="355600" algn="l"/>
                <a:tab pos="444500" algn="l"/>
                <a:tab pos="952500" algn="l"/>
                <a:tab pos="1422400" algn="l"/>
                <a:tab pos="1905000" algn="l"/>
              </a:tabLst>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tabLst>
                <a:tab pos="355600" algn="l"/>
                <a:tab pos="444500" algn="l"/>
                <a:tab pos="952500" algn="l"/>
                <a:tab pos="1422400" algn="l"/>
                <a:tab pos="1905000" algn="l"/>
              </a:tabLst>
              <a:defRPr sz="2000">
                <a:solidFill>
                  <a:schemeClr val="tx1"/>
                </a:solidFill>
                <a:latin typeface="Arial" charset="0"/>
                <a:ea typeface="ＭＳ Ｐゴシック" charset="-128"/>
              </a:defRPr>
            </a:lvl9pPr>
          </a:lstStyle>
          <a:p>
            <a:pPr algn="ctr" fontAlgn="base">
              <a:lnSpc>
                <a:spcPts val="2800"/>
              </a:lnSpc>
              <a:spcBef>
                <a:spcPts val="1500"/>
              </a:spcBef>
              <a:spcAft>
                <a:spcPct val="0"/>
              </a:spcAft>
              <a:buClrTx/>
              <a:buSzPct val="100000"/>
              <a:buFontTx/>
              <a:buBlip>
                <a:blip r:embed="rId3"/>
              </a:buBlip>
            </a:pPr>
            <a:r>
              <a:rPr lang="en-US" altLang="en-US" sz="3000" smtClean="0">
                <a:solidFill>
                  <a:srgbClr val="000000"/>
                </a:solidFill>
                <a:ea typeface="ヒラギノ角ゴ Pro W3" charset="-128"/>
              </a:rPr>
              <a:t>And</a:t>
            </a:r>
            <a:r>
              <a:rPr lang="en-GB" altLang="en-US" sz="3000" smtClean="0">
                <a:solidFill>
                  <a:srgbClr val="000000"/>
                </a:solidFill>
                <a:ea typeface="ヒラギノ角ゴ Pro W3" charset="-128"/>
              </a:rPr>
              <a:t>…</a:t>
            </a:r>
            <a:r>
              <a:rPr lang="en-US" altLang="en-US" sz="3000" smtClean="0">
                <a:solidFill>
                  <a:srgbClr val="000000"/>
                </a:solidFill>
                <a:ea typeface="ヒラギノ角ゴ Pro W3" charset="-128"/>
              </a:rPr>
              <a:t>always remember why we do this</a:t>
            </a:r>
          </a:p>
        </p:txBody>
      </p:sp>
      <p:sp>
        <p:nvSpPr>
          <p:cNvPr id="8" name="Shape 102"/>
          <p:cNvSpPr/>
          <p:nvPr/>
        </p:nvSpPr>
        <p:spPr>
          <a:xfrm>
            <a:off x="628650" y="2967038"/>
            <a:ext cx="2360613" cy="2732087"/>
          </a:xfrm>
          <a:prstGeom prst="rect">
            <a:avLst/>
          </a:prstGeom>
          <a:ln w="12700">
            <a:miter lim="400000"/>
          </a:ln>
          <a:extLst>
            <a:ext uri="{C572A759-6A51-4108-AA02-DFA0A04FC94B}"/>
          </a:extLst>
        </p:spPr>
        <p:txBody>
          <a:bodyPr lIns="0" tIns="0" rIns="0" bIns="0">
            <a:spAutoFit/>
          </a:bodyPr>
          <a:lstStyle/>
          <a:p>
            <a:pPr marL="444500" indent="-444500" defTabSz="457200" eaLnBrk="0" fontAlgn="base" hangingPunct="0">
              <a:lnSpc>
                <a:spcPts val="2800"/>
              </a:lnSpc>
              <a:spcBef>
                <a:spcPts val="1500"/>
              </a:spcBef>
              <a:spcAft>
                <a:spcPct val="0"/>
              </a:spcAft>
              <a:buSzPct val="100000"/>
              <a:buFontTx/>
              <a:buBlip>
                <a:blip r:embed="rId3"/>
              </a:buBlip>
              <a:tabLst>
                <a:tab pos="355600" algn="l"/>
                <a:tab pos="444500" algn="l"/>
                <a:tab pos="952500" algn="l"/>
                <a:tab pos="1422400" algn="l"/>
                <a:tab pos="1905000" algn="l"/>
              </a:tabLst>
              <a:defRPr sz="1800"/>
            </a:pPr>
            <a:r>
              <a:rPr lang="en-GB" sz="3000" dirty="0">
                <a:solidFill>
                  <a:srgbClr val="000000"/>
                </a:solidFill>
                <a:ea typeface="ヒラギノ角ゴ Pro W3" charset="-128"/>
              </a:rPr>
              <a:t>Celebrate the good</a:t>
            </a:r>
          </a:p>
          <a:p>
            <a:pPr marL="444500" indent="-444500" defTabSz="457200" eaLnBrk="0" fontAlgn="base" hangingPunct="0">
              <a:lnSpc>
                <a:spcPts val="2800"/>
              </a:lnSpc>
              <a:spcBef>
                <a:spcPts val="1500"/>
              </a:spcBef>
              <a:spcAft>
                <a:spcPct val="0"/>
              </a:spcAft>
              <a:buSzPct val="100000"/>
              <a:buFontTx/>
              <a:buBlip>
                <a:blip r:embed="rId3"/>
              </a:buBlip>
              <a:tabLst>
                <a:tab pos="355600" algn="l"/>
                <a:tab pos="444500" algn="l"/>
                <a:tab pos="952500" algn="l"/>
                <a:tab pos="1422400" algn="l"/>
                <a:tab pos="1905000" algn="l"/>
              </a:tabLst>
              <a:defRPr sz="1800"/>
            </a:pPr>
            <a:r>
              <a:rPr lang="en-GB" sz="3000" dirty="0">
                <a:solidFill>
                  <a:srgbClr val="000000"/>
                </a:solidFill>
                <a:ea typeface="ヒラギノ角ゴ Pro W3" charset="-128"/>
              </a:rPr>
              <a:t>Challenge the bad</a:t>
            </a:r>
          </a:p>
          <a:p>
            <a:pPr marL="444500" indent="-444500" defTabSz="457200" eaLnBrk="0" fontAlgn="base" hangingPunct="0">
              <a:lnSpc>
                <a:spcPts val="2800"/>
              </a:lnSpc>
              <a:spcBef>
                <a:spcPts val="1500"/>
              </a:spcBef>
              <a:spcAft>
                <a:spcPct val="0"/>
              </a:spcAft>
              <a:buSzPct val="100000"/>
              <a:buFontTx/>
              <a:buBlip>
                <a:blip r:embed="rId3"/>
              </a:buBlip>
              <a:tabLst>
                <a:tab pos="355600" algn="l"/>
                <a:tab pos="444500" algn="l"/>
                <a:tab pos="952500" algn="l"/>
                <a:tab pos="1422400" algn="l"/>
                <a:tab pos="1905000" algn="l"/>
              </a:tabLst>
              <a:defRPr sz="1800"/>
            </a:pPr>
            <a:endParaRPr lang="en-GB" sz="3000" dirty="0">
              <a:solidFill>
                <a:srgbClr val="000000"/>
              </a:solidFill>
              <a:ea typeface="ヒラギノ角ゴ Pro W3" charset="-128"/>
            </a:endParaRPr>
          </a:p>
          <a:p>
            <a:pPr defTabSz="457200" eaLnBrk="0" fontAlgn="base" hangingPunct="0">
              <a:lnSpc>
                <a:spcPts val="2800"/>
              </a:lnSpc>
              <a:spcBef>
                <a:spcPts val="1500"/>
              </a:spcBef>
              <a:spcAft>
                <a:spcPct val="0"/>
              </a:spcAft>
              <a:buSzPct val="100000"/>
              <a:tabLst>
                <a:tab pos="355600" algn="l"/>
                <a:tab pos="444500" algn="l"/>
                <a:tab pos="952500" algn="l"/>
                <a:tab pos="1422400" algn="l"/>
                <a:tab pos="1905000" algn="l"/>
              </a:tabLst>
              <a:defRPr sz="1800"/>
            </a:pPr>
            <a:endParaRPr sz="2800" dirty="0">
              <a:solidFill>
                <a:srgbClr val="000000"/>
              </a:solidFill>
              <a:ea typeface="ヒラギノ角ゴ Pro W3" charset="-128"/>
            </a:endParaRPr>
          </a:p>
        </p:txBody>
      </p:sp>
      <p:sp>
        <p:nvSpPr>
          <p:cNvPr id="10" name="Shape 102"/>
          <p:cNvSpPr/>
          <p:nvPr/>
        </p:nvSpPr>
        <p:spPr>
          <a:xfrm>
            <a:off x="6086475" y="2967038"/>
            <a:ext cx="2797175" cy="2179637"/>
          </a:xfrm>
          <a:prstGeom prst="rect">
            <a:avLst/>
          </a:prstGeom>
          <a:ln w="12700">
            <a:miter lim="400000"/>
          </a:ln>
          <a:extLst>
            <a:ext uri="{C572A759-6A51-4108-AA02-DFA0A04FC94B}"/>
          </a:extLst>
        </p:spPr>
        <p:txBody>
          <a:bodyPr lIns="0" tIns="0" rIns="0" bIns="0">
            <a:spAutoFit/>
          </a:bodyPr>
          <a:lstStyle/>
          <a:p>
            <a:pPr marL="444500" indent="-444500" defTabSz="457200" eaLnBrk="0" fontAlgn="base" hangingPunct="0">
              <a:lnSpc>
                <a:spcPts val="2800"/>
              </a:lnSpc>
              <a:spcBef>
                <a:spcPts val="1500"/>
              </a:spcBef>
              <a:spcAft>
                <a:spcPct val="0"/>
              </a:spcAft>
              <a:buSzPct val="100000"/>
              <a:buFontTx/>
              <a:buBlip>
                <a:blip r:embed="rId3"/>
              </a:buBlip>
              <a:tabLst>
                <a:tab pos="355600" algn="l"/>
                <a:tab pos="444500" algn="l"/>
                <a:tab pos="952500" algn="l"/>
                <a:tab pos="1422400" algn="l"/>
                <a:tab pos="1905000" algn="l"/>
              </a:tabLst>
              <a:defRPr sz="1800"/>
            </a:pPr>
            <a:r>
              <a:rPr sz="3000" dirty="0">
                <a:solidFill>
                  <a:srgbClr val="000000"/>
                </a:solidFill>
                <a:ea typeface="ヒラギノ角ゴ Pro W3" charset="-128"/>
              </a:rPr>
              <a:t>Be positive</a:t>
            </a:r>
            <a:r>
              <a:rPr lang="en-GB" sz="3000" dirty="0">
                <a:solidFill>
                  <a:srgbClr val="000000"/>
                </a:solidFill>
                <a:ea typeface="ヒラギノ角ゴ Pro W3" charset="-128"/>
              </a:rPr>
              <a:t> and honest</a:t>
            </a:r>
          </a:p>
          <a:p>
            <a:pPr marL="444500" indent="-444500" defTabSz="457200" eaLnBrk="0" fontAlgn="base" hangingPunct="0">
              <a:lnSpc>
                <a:spcPts val="2800"/>
              </a:lnSpc>
              <a:spcBef>
                <a:spcPts val="1500"/>
              </a:spcBef>
              <a:spcAft>
                <a:spcPct val="0"/>
              </a:spcAft>
              <a:buSzPct val="100000"/>
              <a:buFontTx/>
              <a:buBlip>
                <a:blip r:embed="rId3"/>
              </a:buBlip>
              <a:tabLst>
                <a:tab pos="355600" algn="l"/>
                <a:tab pos="444500" algn="l"/>
                <a:tab pos="952500" algn="l"/>
                <a:tab pos="1422400" algn="l"/>
                <a:tab pos="1905000" algn="l"/>
              </a:tabLst>
              <a:defRPr sz="1800"/>
            </a:pPr>
            <a:r>
              <a:rPr lang="en-GB" sz="3000" dirty="0">
                <a:solidFill>
                  <a:srgbClr val="000000"/>
                </a:solidFill>
                <a:ea typeface="ヒラギノ角ゴ Pro W3" charset="-128"/>
              </a:rPr>
              <a:t>Work together</a:t>
            </a:r>
          </a:p>
          <a:p>
            <a:pPr defTabSz="457200" eaLnBrk="0" fontAlgn="base" hangingPunct="0">
              <a:lnSpc>
                <a:spcPts val="2800"/>
              </a:lnSpc>
              <a:spcBef>
                <a:spcPts val="1500"/>
              </a:spcBef>
              <a:spcAft>
                <a:spcPct val="0"/>
              </a:spcAft>
              <a:buSzPct val="100000"/>
              <a:tabLst>
                <a:tab pos="355600" algn="l"/>
                <a:tab pos="444500" algn="l"/>
                <a:tab pos="952500" algn="l"/>
                <a:tab pos="1422400" algn="l"/>
                <a:tab pos="1905000" algn="l"/>
              </a:tabLst>
              <a:defRPr sz="1800"/>
            </a:pPr>
            <a:endParaRPr sz="2800" dirty="0">
              <a:solidFill>
                <a:srgbClr val="000000"/>
              </a:solidFill>
              <a:ea typeface="ヒラギノ角ゴ Pro W3" charset="-128"/>
            </a:endParaRPr>
          </a:p>
        </p:txBody>
      </p:sp>
    </p:spTree>
    <p:extLst>
      <p:ext uri="{BB962C8B-B14F-4D97-AF65-F5344CB8AC3E}">
        <p14:creationId xmlns:p14="http://schemas.microsoft.com/office/powerpoint/2010/main" val="240917213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p:cNvSpPr>
            <a:spLocks noChangeArrowheads="1"/>
          </p:cNvSpPr>
          <p:nvPr/>
        </p:nvSpPr>
        <p:spPr bwMode="auto">
          <a:xfrm flipV="1">
            <a:off x="449263" y="1557338"/>
            <a:ext cx="8277225" cy="4822825"/>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286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nSpc>
                <a:spcPct val="100000"/>
              </a:lnSpc>
              <a:spcBef>
                <a:spcPct val="0"/>
              </a:spcBef>
              <a:buClrTx/>
              <a:buSzTx/>
            </a:pPr>
            <a:fld id="{3E3DDB12-F23A-41F2-9942-BB12DEE5230C}" type="slidenum">
              <a:rPr lang="en-US" altLang="en-US" sz="900" smtClean="0">
                <a:solidFill>
                  <a:srgbClr val="5F2861"/>
                </a:solidFill>
              </a:rPr>
              <a:pPr>
                <a:lnSpc>
                  <a:spcPct val="100000"/>
                </a:lnSpc>
                <a:spcBef>
                  <a:spcPct val="0"/>
                </a:spcBef>
                <a:buClrTx/>
                <a:buSzTx/>
              </a:pPr>
              <a:t>25</a:t>
            </a:fld>
            <a:endParaRPr lang="en-US" altLang="en-US" sz="1400" smtClean="0">
              <a:solidFill>
                <a:srgbClr val="6D2E69"/>
              </a:solidFill>
            </a:endParaRPr>
          </a:p>
        </p:txBody>
      </p:sp>
      <p:sp>
        <p:nvSpPr>
          <p:cNvPr id="28676" name="Shape 96"/>
          <p:cNvSpPr>
            <a:spLocks noChangeArrowheads="1"/>
          </p:cNvSpPr>
          <p:nvPr/>
        </p:nvSpPr>
        <p:spPr bwMode="auto">
          <a:xfrm>
            <a:off x="544513" y="692150"/>
            <a:ext cx="60563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fontAlgn="base">
              <a:lnSpc>
                <a:spcPct val="85000"/>
              </a:lnSpc>
              <a:spcBef>
                <a:spcPct val="0"/>
              </a:spcBef>
              <a:spcAft>
                <a:spcPct val="0"/>
              </a:spcAft>
              <a:buClrTx/>
              <a:buSzTx/>
            </a:pPr>
            <a:r>
              <a:rPr lang="en-GB" altLang="en-US" sz="2700" smtClean="0">
                <a:solidFill>
                  <a:srgbClr val="FFFFFF"/>
                </a:solidFill>
                <a:ea typeface="ヒラギノ角ゴ Pro W3" charset="-128"/>
              </a:rPr>
              <a:t>Remember why we do this……</a:t>
            </a:r>
            <a:endParaRPr lang="en-US" altLang="en-US" sz="2700" smtClean="0">
              <a:solidFill>
                <a:srgbClr val="FFFFFF"/>
              </a:solidFill>
              <a:ea typeface="ヒラギノ角ゴ Pro W3" charset="-128"/>
            </a:endParaRP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673225"/>
            <a:ext cx="7072313" cy="4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84438" y="5902325"/>
            <a:ext cx="1800225" cy="2460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latinLnBrk="1" hangingPunct="0">
              <a:defRPr/>
            </a:pPr>
            <a:r>
              <a:rPr lang="en-GB" sz="1000" dirty="0">
                <a:solidFill>
                  <a:srgbClr val="FFFFFF"/>
                </a:solidFill>
                <a:ea typeface="Arial"/>
                <a:cs typeface="Arial"/>
                <a:sym typeface="Arial"/>
              </a:rPr>
              <a:t>Copyright: </a:t>
            </a:r>
            <a:r>
              <a:rPr lang="en-GB" sz="1000" dirty="0">
                <a:solidFill>
                  <a:srgbClr val="FFFFFF"/>
                </a:solidFill>
                <a:ea typeface="ヒラギノ角ゴ Pro W3" charset="-128"/>
              </a:rPr>
              <a:t>C</a:t>
            </a:r>
            <a:r>
              <a:rPr lang="en-GB" sz="1000" dirty="0">
                <a:solidFill>
                  <a:srgbClr val="FFFFFF"/>
                </a:solidFill>
                <a:ea typeface="Arial"/>
                <a:cs typeface="Arial"/>
                <a:sym typeface="Arial"/>
              </a:rPr>
              <a:t>ommunity Care</a:t>
            </a:r>
          </a:p>
        </p:txBody>
      </p:sp>
    </p:spTree>
    <p:extLst>
      <p:ext uri="{BB962C8B-B14F-4D97-AF65-F5344CB8AC3E}">
        <p14:creationId xmlns:p14="http://schemas.microsoft.com/office/powerpoint/2010/main" val="2022037756"/>
      </p:ext>
    </p:extLst>
  </p:cSld>
  <p:clrMapOvr>
    <a:masterClrMapping/>
  </p:clrMapOvr>
  <p:transition spd="med" advClick="0" advTm="4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
          <p:cNvSpPr>
            <a:spLocks noChangeArrowheads="1"/>
          </p:cNvSpPr>
          <p:nvPr/>
        </p:nvSpPr>
        <p:spPr bwMode="auto">
          <a:xfrm flipV="1">
            <a:off x="449263" y="1557338"/>
            <a:ext cx="8277225" cy="4822825"/>
          </a:xfrm>
          <a:prstGeom prst="roundRect">
            <a:avLst>
              <a:gd name="adj" fmla="val 2167"/>
            </a:avLst>
          </a:prstGeom>
          <a:solidFill>
            <a:srgbClr val="F4C8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eaLnBrk="1" fontAlgn="base" hangingPunct="1">
              <a:lnSpc>
                <a:spcPct val="100000"/>
              </a:lnSpc>
              <a:spcBef>
                <a:spcPct val="0"/>
              </a:spcBef>
              <a:spcAft>
                <a:spcPct val="0"/>
              </a:spcAft>
              <a:buClrTx/>
              <a:buSzTx/>
            </a:pPr>
            <a:endParaRPr lang="en-GB" altLang="en-US" sz="2400" smtClean="0">
              <a:solidFill>
                <a:srgbClr val="000000"/>
              </a:solidFill>
              <a:ea typeface="ヒラギノ角ゴ Pro W3" charset="-128"/>
            </a:endParaRPr>
          </a:p>
        </p:txBody>
      </p:sp>
      <p:sp>
        <p:nvSpPr>
          <p:cNvPr id="307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a:lnSpc>
                <a:spcPct val="100000"/>
              </a:lnSpc>
              <a:spcBef>
                <a:spcPct val="0"/>
              </a:spcBef>
              <a:buClrTx/>
              <a:buSzTx/>
            </a:pPr>
            <a:fld id="{86089F04-EF26-4E15-83A9-F1D7E87A6239}" type="slidenum">
              <a:rPr lang="en-US" altLang="en-US" sz="900" smtClean="0">
                <a:solidFill>
                  <a:srgbClr val="5F2861"/>
                </a:solidFill>
              </a:rPr>
              <a:pPr>
                <a:lnSpc>
                  <a:spcPct val="100000"/>
                </a:lnSpc>
                <a:spcBef>
                  <a:spcPct val="0"/>
                </a:spcBef>
                <a:buClrTx/>
                <a:buSzTx/>
              </a:pPr>
              <a:t>26</a:t>
            </a:fld>
            <a:endParaRPr lang="en-US" altLang="en-US" sz="1400" smtClean="0">
              <a:solidFill>
                <a:srgbClr val="6D2E69"/>
              </a:solidFill>
            </a:endParaRPr>
          </a:p>
        </p:txBody>
      </p:sp>
      <p:sp>
        <p:nvSpPr>
          <p:cNvPr id="30724" name="Shape 96"/>
          <p:cNvSpPr>
            <a:spLocks noChangeArrowheads="1"/>
          </p:cNvSpPr>
          <p:nvPr/>
        </p:nvSpPr>
        <p:spPr bwMode="auto">
          <a:xfrm>
            <a:off x="544513" y="692150"/>
            <a:ext cx="60563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charset="-128"/>
              </a:defRPr>
            </a:lvl3pPr>
            <a:lvl4pPr marL="16002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4pPr>
            <a:lvl5pPr marL="2057400" indent="-228600" defTabSz="457200" eaLnBrk="0" hangingPunct="0">
              <a:lnSpc>
                <a:spcPct val="90000"/>
              </a:lnSpc>
              <a:spcBef>
                <a:spcPct val="50000"/>
              </a:spcBef>
              <a:buFont typeface="Wingdings 2" charset="2"/>
              <a:buChar char=""/>
              <a:defRPr sz="2000">
                <a:solidFill>
                  <a:schemeClr val="tx1"/>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Font typeface="Wingdings 2" charset="2"/>
              <a:buChar char=""/>
              <a:defRPr sz="2000">
                <a:solidFill>
                  <a:schemeClr val="tx1"/>
                </a:solidFill>
                <a:latin typeface="Arial" charset="0"/>
                <a:ea typeface="ＭＳ Ｐゴシック" charset="-128"/>
              </a:defRPr>
            </a:lvl9pPr>
          </a:lstStyle>
          <a:p>
            <a:pPr fontAlgn="base">
              <a:lnSpc>
                <a:spcPct val="85000"/>
              </a:lnSpc>
              <a:spcBef>
                <a:spcPct val="0"/>
              </a:spcBef>
              <a:spcAft>
                <a:spcPct val="0"/>
              </a:spcAft>
              <a:buClrTx/>
              <a:buSzTx/>
            </a:pPr>
            <a:r>
              <a:rPr lang="en-GB" altLang="en-US" sz="2700" smtClean="0">
                <a:solidFill>
                  <a:srgbClr val="FFFFFF"/>
                </a:solidFill>
                <a:ea typeface="ヒラギノ角ゴ Pro W3" charset="-128"/>
              </a:rPr>
              <a:t>Remember why we do this……</a:t>
            </a:r>
            <a:endParaRPr lang="en-US" altLang="en-US" sz="2700" smtClean="0">
              <a:solidFill>
                <a:srgbClr val="FFFFFF"/>
              </a:solidFill>
              <a:ea typeface="ヒラギノ角ゴ Pro W3" charset="-128"/>
            </a:endParaRP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697038"/>
            <a:ext cx="6840538"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6325" y="5946775"/>
            <a:ext cx="1800225" cy="2460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latinLnBrk="1" hangingPunct="0">
              <a:defRPr/>
            </a:pPr>
            <a:r>
              <a:rPr lang="en-GB" sz="1000" dirty="0">
                <a:solidFill>
                  <a:srgbClr val="FFFFFF"/>
                </a:solidFill>
                <a:ea typeface="Arial"/>
                <a:cs typeface="Arial"/>
                <a:sym typeface="Arial"/>
              </a:rPr>
              <a:t>Copyright: </a:t>
            </a:r>
            <a:r>
              <a:rPr lang="en-GB" sz="1000" dirty="0">
                <a:solidFill>
                  <a:srgbClr val="FFFFFF"/>
                </a:solidFill>
                <a:ea typeface="ヒラギノ角ゴ Pro W3" charset="-128"/>
              </a:rPr>
              <a:t>C</a:t>
            </a:r>
            <a:r>
              <a:rPr lang="en-GB" sz="1000" dirty="0">
                <a:solidFill>
                  <a:srgbClr val="FFFFFF"/>
                </a:solidFill>
                <a:ea typeface="Arial"/>
                <a:cs typeface="Arial"/>
                <a:sym typeface="Arial"/>
              </a:rPr>
              <a:t>ommunity Care</a:t>
            </a:r>
          </a:p>
        </p:txBody>
      </p:sp>
    </p:spTree>
    <p:extLst>
      <p:ext uri="{BB962C8B-B14F-4D97-AF65-F5344CB8AC3E}">
        <p14:creationId xmlns:p14="http://schemas.microsoft.com/office/powerpoint/2010/main" val="241768548"/>
      </p:ext>
    </p:extLst>
  </p:cSld>
  <p:clrMapOvr>
    <a:masterClrMapping/>
  </p:clrMapOvr>
  <p:transition spd="med" advClick="0" advTm="4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flipV="1">
            <a:off x="449263" y="1557331"/>
            <a:ext cx="8277225" cy="4810807"/>
          </a:xfrm>
          <a:prstGeom prst="roundRect">
            <a:avLst>
              <a:gd name="adj" fmla="val 2167"/>
            </a:avLst>
          </a:prstGeom>
          <a:solidFill>
            <a:srgbClr val="F4C8D0"/>
          </a:solidFill>
          <a:ln>
            <a:noFill/>
          </a:ln>
          <a:extLst/>
        </p:spPr>
        <p:txBody>
          <a:bodyPr rot="10800000"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algn="ctr"/>
            <a:endParaRPr lang="en-GB" altLang="en-US" sz="1800">
              <a:solidFill>
                <a:srgbClr val="000000"/>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27</a:t>
            </a:fld>
            <a:endParaRPr lang="en-US" sz="1400" dirty="0">
              <a:solidFill>
                <a:srgbClr val="6D2E69"/>
              </a:solidFill>
            </a:endParaRPr>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1617663"/>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01875" y="4009032"/>
            <a:ext cx="4572000" cy="2221121"/>
          </a:xfrm>
          <a:prstGeom prst="rect">
            <a:avLst/>
          </a:prstGeom>
        </p:spPr>
        <p:txBody>
          <a:bodyPr>
            <a:spAutoFit/>
          </a:bodyPr>
          <a:lstStyle/>
          <a:p>
            <a:pPr algn="ctr">
              <a:spcAft>
                <a:spcPts val="600"/>
              </a:spcAft>
            </a:pPr>
            <a:r>
              <a:rPr lang="en-GB" altLang="en-US" sz="2400" kern="0" dirty="0">
                <a:solidFill>
                  <a:srgbClr val="672861"/>
                </a:solidFill>
                <a:latin typeface="Helvetica"/>
                <a:cs typeface="Helvetica"/>
                <a:sym typeface="Arial"/>
              </a:rPr>
              <a:t>www.cqc.org.uk</a:t>
            </a:r>
          </a:p>
          <a:p>
            <a:pPr algn="ctr">
              <a:spcAft>
                <a:spcPts val="600"/>
              </a:spcAft>
              <a:buSzPct val="100000"/>
            </a:pPr>
            <a:r>
              <a:rPr lang="en-GB" altLang="en-US" sz="2400" kern="0" dirty="0">
                <a:solidFill>
                  <a:srgbClr val="6C276A"/>
                </a:solidFill>
                <a:latin typeface="Helvetica"/>
                <a:cs typeface="Helvetica"/>
                <a:sym typeface="Arial"/>
              </a:rPr>
              <a:t>enquiries@cqc.org.uk</a:t>
            </a:r>
          </a:p>
          <a:p>
            <a:pPr algn="ctr">
              <a:spcAft>
                <a:spcPts val="1000"/>
              </a:spcAft>
              <a:buSzPct val="100000"/>
            </a:pPr>
            <a:r>
              <a:rPr lang="en-GB" altLang="en-US" sz="2400" kern="0" dirty="0">
                <a:solidFill>
                  <a:srgbClr val="6C276A"/>
                </a:solidFill>
                <a:latin typeface="Helvetica"/>
                <a:cs typeface="Helvetica"/>
                <a:sym typeface="Arial"/>
              </a:rPr>
              <a:t>@</a:t>
            </a:r>
            <a:r>
              <a:rPr lang="en-GB" altLang="en-US" sz="2400" kern="0" dirty="0" err="1">
                <a:solidFill>
                  <a:srgbClr val="6C276A"/>
                </a:solidFill>
                <a:latin typeface="Helvetica"/>
                <a:cs typeface="Helvetica"/>
                <a:sym typeface="Arial"/>
              </a:rPr>
              <a:t>CareQualityComm</a:t>
            </a:r>
            <a:endParaRPr lang="en-GB" altLang="en-US" sz="2400" kern="0" dirty="0">
              <a:solidFill>
                <a:srgbClr val="6C276A"/>
              </a:solidFill>
              <a:latin typeface="Helvetica"/>
              <a:cs typeface="Helvetica"/>
              <a:sym typeface="Arial"/>
            </a:endParaRPr>
          </a:p>
          <a:p>
            <a:pPr algn="ctr"/>
            <a:r>
              <a:rPr lang="en-GB" altLang="en-US" sz="2400" kern="0" dirty="0" smtClean="0">
                <a:solidFill>
                  <a:srgbClr val="672861"/>
                </a:solidFill>
                <a:latin typeface="Helvetica"/>
                <a:cs typeface="Helvetica"/>
                <a:sym typeface="Arial"/>
              </a:rPr>
              <a:t>Robert Sobotka</a:t>
            </a:r>
            <a:endParaRPr lang="en-GB" altLang="en-US" sz="2400" kern="0" dirty="0" smtClean="0">
              <a:solidFill>
                <a:srgbClr val="672861"/>
              </a:solidFill>
              <a:latin typeface="Helvetica"/>
              <a:cs typeface="Helvetica"/>
              <a:sym typeface="Arial"/>
            </a:endParaRPr>
          </a:p>
          <a:p>
            <a:pPr algn="ctr"/>
            <a:r>
              <a:rPr lang="en-GB" altLang="en-US" sz="2400" kern="0" dirty="0" smtClean="0">
                <a:solidFill>
                  <a:srgbClr val="672861"/>
                </a:solidFill>
                <a:latin typeface="Helvetica"/>
                <a:cs typeface="Helvetica"/>
                <a:sym typeface="Arial"/>
              </a:rPr>
              <a:t>Inspection Manager</a:t>
            </a:r>
            <a:endParaRPr lang="en-GB" altLang="en-US" sz="2400" kern="0" dirty="0">
              <a:solidFill>
                <a:srgbClr val="672861"/>
              </a:solidFill>
              <a:latin typeface="Helvetica"/>
              <a:cs typeface="Helvetica"/>
              <a:sym typeface="Aria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9324" y="4950945"/>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25463" y="6889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lnSpc>
                <a:spcPct val="90000"/>
              </a:lnSpc>
              <a:spcBef>
                <a:spcPct val="60000"/>
              </a:spcBef>
              <a:buClr>
                <a:srgbClr val="5F2861"/>
              </a:buClr>
              <a:buSzPct val="120000"/>
              <a:buChar char="•"/>
              <a:defRPr sz="2000">
                <a:solidFill>
                  <a:schemeClr val="tx1"/>
                </a:solidFill>
                <a:latin typeface="Arial" pitchFamily="34" charset="0"/>
                <a:ea typeface="ＭＳ Ｐゴシック" pitchFamily="34" charset="-128"/>
              </a:defRPr>
            </a:lvl1pPr>
            <a:lvl2pPr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marL="0" lvl="1" eaLnBrk="1" hangingPunct="1">
              <a:lnSpc>
                <a:spcPct val="100000"/>
              </a:lnSpc>
              <a:spcBef>
                <a:spcPct val="0"/>
              </a:spcBef>
              <a:spcAft>
                <a:spcPts val="900"/>
              </a:spcAft>
              <a:buClrTx/>
              <a:buSzTx/>
              <a:buFontTx/>
              <a:buNone/>
            </a:pPr>
            <a:r>
              <a:rPr lang="en-GB" altLang="en-US" sz="2800" dirty="0">
                <a:solidFill>
                  <a:srgbClr val="FFFFFF"/>
                </a:solidFill>
                <a:ea typeface="ヒラギノ角ゴ Pro W3" charset="-128"/>
              </a:rPr>
              <a:t>Thank you</a:t>
            </a:r>
          </a:p>
        </p:txBody>
      </p:sp>
    </p:spTree>
    <p:extLst>
      <p:ext uri="{BB962C8B-B14F-4D97-AF65-F5344CB8AC3E}">
        <p14:creationId xmlns:p14="http://schemas.microsoft.com/office/powerpoint/2010/main" val="2785203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6147" name="Rectangle 12"/>
          <p:cNvSpPr>
            <a:spLocks noChangeArrowheads="1"/>
          </p:cNvSpPr>
          <p:nvPr/>
        </p:nvSpPr>
        <p:spPr bwMode="auto">
          <a:xfrm>
            <a:off x="2051050" y="5949950"/>
            <a:ext cx="4960938" cy="430213"/>
          </a:xfrm>
          <a:prstGeom prst="rect">
            <a:avLst/>
          </a:prstGeom>
          <a:solidFill>
            <a:srgbClr val="EFBBC3"/>
          </a:solidFill>
          <a:ln w="9525" cmpd="thickThin" algn="ctr">
            <a:solidFill>
              <a:srgbClr val="5F2861"/>
            </a:solidFill>
            <a:round/>
            <a:headEnd/>
            <a:tailEnd/>
          </a:ln>
        </p:spPr>
        <p:txBody>
          <a:bodyP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15365" name="Rectangle 3"/>
          <p:cNvSpPr>
            <a:spLocks noGrp="1" noChangeArrowheads="1"/>
          </p:cNvSpPr>
          <p:nvPr>
            <p:ph type="body" idx="1"/>
          </p:nvPr>
        </p:nvSpPr>
        <p:spPr>
          <a:xfrm>
            <a:off x="684213" y="1773238"/>
            <a:ext cx="7737475" cy="3887787"/>
          </a:xfrm>
        </p:spPr>
        <p:txBody>
          <a:bodyPr/>
          <a:lstStyle/>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2400" b="1" i="1" dirty="0" smtClean="0"/>
          </a:p>
          <a:p>
            <a:pPr marL="0" indent="0" algn="ctr" eaLnBrk="1" hangingPunct="1">
              <a:defRPr/>
            </a:pPr>
            <a:endParaRPr lang="en-GB" sz="1600" b="1" i="1" dirty="0" smtClean="0"/>
          </a:p>
          <a:p>
            <a:pPr marL="0" indent="0" algn="ctr" eaLnBrk="1" hangingPunct="1">
              <a:defRPr/>
            </a:pPr>
            <a:endParaRPr lang="en-GB" sz="1600" b="1" i="1" dirty="0" smtClean="0"/>
          </a:p>
          <a:p>
            <a:pPr marL="0" indent="0" algn="ctr" eaLnBrk="1" hangingPunct="1">
              <a:defRPr/>
            </a:pPr>
            <a:endParaRPr lang="en-GB" sz="1050" b="1" i="1" dirty="0" smtClean="0"/>
          </a:p>
          <a:p>
            <a:pPr marL="0" indent="0" algn="ctr" eaLnBrk="1" hangingPunct="1">
              <a:defRPr/>
            </a:pPr>
            <a:r>
              <a:rPr lang="en-GB" sz="2400" b="1" i="1" dirty="0" smtClean="0">
                <a:solidFill>
                  <a:srgbClr val="5F2861"/>
                </a:solidFill>
              </a:rPr>
              <a:t>Is it good enough for my Mum?</a:t>
            </a: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2884488"/>
            <a:ext cx="3824287" cy="2809875"/>
          </a:xfrm>
          <a:prstGeom prst="rect">
            <a:avLst/>
          </a:prstGeom>
          <a:noFill/>
          <a:ln w="9525">
            <a:solidFill>
              <a:srgbClr val="672861">
                <a:alpha val="50195"/>
              </a:srgbClr>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sp>
        <p:nvSpPr>
          <p:cNvPr id="7" name="Oval Callout 6"/>
          <p:cNvSpPr/>
          <p:nvPr/>
        </p:nvSpPr>
        <p:spPr bwMode="auto">
          <a:xfrm>
            <a:off x="7011988" y="2420938"/>
            <a:ext cx="1727200" cy="936625"/>
          </a:xfrm>
          <a:prstGeom prst="wedgeEllipseCallout">
            <a:avLst>
              <a:gd name="adj1" fmla="val -35530"/>
              <a:gd name="adj2" fmla="val 86016"/>
            </a:avLst>
          </a:prstGeom>
          <a:solidFill>
            <a:schemeClr val="accent5">
              <a:lumMod val="90000"/>
            </a:schemeClr>
          </a:solidFill>
          <a:ln w="25400" cap="flat" cmpd="sng" algn="ctr">
            <a:solidFill>
              <a:srgbClr val="672861">
                <a:alpha val="50000"/>
              </a:srgbClr>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Is it safe?</a:t>
            </a:r>
          </a:p>
        </p:txBody>
      </p:sp>
      <p:sp>
        <p:nvSpPr>
          <p:cNvPr id="6151" name="Oval Callout 7"/>
          <p:cNvSpPr>
            <a:spLocks noChangeArrowheads="1"/>
          </p:cNvSpPr>
          <p:nvPr/>
        </p:nvSpPr>
        <p:spPr bwMode="auto">
          <a:xfrm>
            <a:off x="6940550" y="4149725"/>
            <a:ext cx="1879600" cy="863600"/>
          </a:xfrm>
          <a:prstGeom prst="wedgeEllipseCallout">
            <a:avLst>
              <a:gd name="adj1" fmla="val -46199"/>
              <a:gd name="adj2" fmla="val 87486"/>
            </a:avLst>
          </a:prstGeom>
          <a:solidFill>
            <a:srgbClr val="672861">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 caring?</a:t>
            </a:r>
          </a:p>
        </p:txBody>
      </p:sp>
      <p:sp>
        <p:nvSpPr>
          <p:cNvPr id="9" name="Oval Callout 8"/>
          <p:cNvSpPr/>
          <p:nvPr/>
        </p:nvSpPr>
        <p:spPr bwMode="auto">
          <a:xfrm>
            <a:off x="315913" y="2133600"/>
            <a:ext cx="2287587" cy="1150938"/>
          </a:xfrm>
          <a:prstGeom prst="wedgeEllipseCallout">
            <a:avLst>
              <a:gd name="adj1" fmla="val 45992"/>
              <a:gd name="adj2" fmla="val 72158"/>
            </a:avLst>
          </a:prstGeom>
          <a:solidFill>
            <a:schemeClr val="accent5">
              <a:lumMod val="90000"/>
            </a:schemeClr>
          </a:solidFill>
          <a:ln w="25400" cap="flat" cmpd="sng" algn="ctr">
            <a:solidFill>
              <a:srgbClr val="672861">
                <a:alpha val="50000"/>
              </a:srgbClr>
            </a:solid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Is it</a:t>
            </a:r>
            <a:endParaRPr lang="en-GB" sz="2400" b="1" i="1" dirty="0">
              <a:solidFill>
                <a:srgbClr val="000000"/>
              </a:solidFill>
              <a:ea typeface="ヒラギノ角ゴ Pro W3" pitchFamily="-16" charset="-128"/>
            </a:endParaRPr>
          </a:p>
          <a:p>
            <a:pPr algn="ctr" eaLnBrk="0" fontAlgn="base" hangingPunct="0">
              <a:spcBef>
                <a:spcPct val="0"/>
              </a:spcBef>
              <a:spcAft>
                <a:spcPct val="0"/>
              </a:spcAft>
              <a:defRPr/>
            </a:pPr>
            <a:r>
              <a:rPr lang="en-GB" sz="2400" b="1" dirty="0">
                <a:solidFill>
                  <a:srgbClr val="000000"/>
                </a:solidFill>
                <a:ea typeface="ヒラギノ角ゴ Pro W3" pitchFamily="1" charset="-128"/>
                <a:cs typeface="ヒラギノ角ゴ Pro W3" pitchFamily="1" charset="-128"/>
              </a:rPr>
              <a:t>effective?</a:t>
            </a:r>
          </a:p>
        </p:txBody>
      </p:sp>
      <p:sp>
        <p:nvSpPr>
          <p:cNvPr id="6153" name="Oval Callout 9"/>
          <p:cNvSpPr>
            <a:spLocks noChangeArrowheads="1"/>
          </p:cNvSpPr>
          <p:nvPr/>
        </p:nvSpPr>
        <p:spPr bwMode="auto">
          <a:xfrm>
            <a:off x="2619375" y="1628775"/>
            <a:ext cx="3960813" cy="936625"/>
          </a:xfrm>
          <a:prstGeom prst="wedgeEllipseCallout">
            <a:avLst>
              <a:gd name="adj1" fmla="val 477"/>
              <a:gd name="adj2" fmla="val 74259"/>
            </a:avLst>
          </a:prstGeom>
          <a:solidFill>
            <a:srgbClr val="6C276A">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 responsive to people’s needs?</a:t>
            </a:r>
          </a:p>
        </p:txBody>
      </p:sp>
      <p:sp>
        <p:nvSpPr>
          <p:cNvPr id="6154" name="Oval Callout 10"/>
          <p:cNvSpPr>
            <a:spLocks noChangeArrowheads="1"/>
          </p:cNvSpPr>
          <p:nvPr/>
        </p:nvSpPr>
        <p:spPr bwMode="auto">
          <a:xfrm>
            <a:off x="315913" y="3933825"/>
            <a:ext cx="2216150" cy="1008063"/>
          </a:xfrm>
          <a:prstGeom prst="wedgeEllipseCallout">
            <a:avLst>
              <a:gd name="adj1" fmla="val 45991"/>
              <a:gd name="adj2" fmla="val 72157"/>
            </a:avLst>
          </a:prstGeom>
          <a:solidFill>
            <a:srgbClr val="672861">
              <a:alpha val="32156"/>
            </a:srgbClr>
          </a:solidFill>
          <a:ln w="9525" algn="ctr">
            <a:solidFill>
              <a:srgbClr val="672861">
                <a:alpha val="50195"/>
              </a:srgbClr>
            </a:solidFill>
            <a:prstDash val="dash"/>
            <a:round/>
            <a:headEnd/>
            <a:tailEnd/>
          </a:ln>
        </p:spPr>
        <p:txBody>
          <a:bodyPr anchor="ctr"/>
          <a:lstStyle/>
          <a:p>
            <a:pPr algn="ctr" eaLnBrk="0" fontAlgn="base" hangingPunct="0">
              <a:spcBef>
                <a:spcPct val="0"/>
              </a:spcBef>
              <a:spcAft>
                <a:spcPct val="0"/>
              </a:spcAft>
            </a:pPr>
            <a:r>
              <a:rPr lang="en-GB" altLang="en-US" sz="2400" b="1">
                <a:solidFill>
                  <a:srgbClr val="000000"/>
                </a:solidFill>
                <a:ea typeface="ヒラギノ角ゴ Pro W3" charset="-128"/>
              </a:rPr>
              <a:t>Is it</a:t>
            </a:r>
            <a:endParaRPr lang="en-GB" altLang="en-US" sz="2400" b="1" i="1">
              <a:solidFill>
                <a:srgbClr val="000000"/>
              </a:solidFill>
              <a:ea typeface="ヒラギノ角ゴ Pro W3" charset="-128"/>
            </a:endParaRPr>
          </a:p>
          <a:p>
            <a:pPr algn="ctr" eaLnBrk="0" fontAlgn="base" hangingPunct="0">
              <a:spcBef>
                <a:spcPct val="0"/>
              </a:spcBef>
              <a:spcAft>
                <a:spcPct val="0"/>
              </a:spcAft>
            </a:pPr>
            <a:r>
              <a:rPr lang="en-GB" altLang="en-US" sz="2400" b="1">
                <a:solidFill>
                  <a:srgbClr val="000000"/>
                </a:solidFill>
                <a:ea typeface="ヒラギノ角ゴ Pro W3" charset="-128"/>
              </a:rPr>
              <a:t>well-led?</a:t>
            </a:r>
          </a:p>
        </p:txBody>
      </p:sp>
      <p:sp>
        <p:nvSpPr>
          <p:cNvPr id="61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4F005E57-460D-445C-8B1C-4F820C03D717}" type="slidenum">
              <a:rPr lang="en-US" altLang="en-US" sz="900" smtClean="0">
                <a:solidFill>
                  <a:srgbClr val="5F2861"/>
                </a:solidFill>
                <a:ea typeface="MS PGothic" pitchFamily="34" charset="-128"/>
              </a:rPr>
              <a:pPr/>
              <a:t>3</a:t>
            </a:fld>
            <a:endParaRPr lang="en-US" altLang="en-US" sz="1400" smtClean="0">
              <a:solidFill>
                <a:srgbClr val="6D2E69"/>
              </a:solidFill>
              <a:ea typeface="MS PGothic" pitchFamily="34" charset="-128"/>
            </a:endParaRPr>
          </a:p>
        </p:txBody>
      </p:sp>
      <p:sp>
        <p:nvSpPr>
          <p:cNvPr id="14" name="Rectangle 2"/>
          <p:cNvSpPr txBox="1">
            <a:spLocks noChangeArrowheads="1"/>
          </p:cNvSpPr>
          <p:nvPr/>
        </p:nvSpPr>
        <p:spPr bwMode="auto">
          <a:xfrm>
            <a:off x="622300" y="496888"/>
            <a:ext cx="55451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pPr eaLnBrk="1" hangingPunct="1">
              <a:defRPr/>
            </a:pPr>
            <a:r>
              <a:rPr lang="en-GB" altLang="en-US" sz="2800" kern="0" dirty="0" smtClean="0">
                <a:solidFill>
                  <a:srgbClr val="FFFFFF"/>
                </a:solidFill>
              </a:rPr>
              <a:t>Ambition for social care: The Mum Test (or Anyone You Love test)</a:t>
            </a:r>
          </a:p>
        </p:txBody>
      </p:sp>
    </p:spTree>
    <p:extLst>
      <p:ext uri="{BB962C8B-B14F-4D97-AF65-F5344CB8AC3E}">
        <p14:creationId xmlns:p14="http://schemas.microsoft.com/office/powerpoint/2010/main" val="53109553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4</a:t>
            </a:fld>
            <a:endParaRPr lang="en-US" sz="1400" dirty="0">
              <a:solidFill>
                <a:srgbClr val="6D2E69"/>
              </a:solidFill>
            </a:endParaRPr>
          </a:p>
        </p:txBody>
      </p:sp>
      <p:sp>
        <p:nvSpPr>
          <p:cNvPr id="3" name="Shape 87"/>
          <p:cNvSpPr>
            <a:spLocks noChangeArrowheads="1"/>
          </p:cNvSpPr>
          <p:nvPr/>
        </p:nvSpPr>
        <p:spPr bwMode="auto">
          <a:xfrm>
            <a:off x="631825" y="696913"/>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altLang="en-US" sz="2800" kern="0" dirty="0">
                <a:solidFill>
                  <a:srgbClr val="FFFFFF"/>
                </a:solidFill>
                <a:cs typeface="Arial"/>
                <a:sym typeface="Arial"/>
              </a:rPr>
              <a:t>Regulation to inspire improvement</a:t>
            </a:r>
            <a:endParaRPr lang="en-US" altLang="en-US" sz="2800" kern="0" dirty="0">
              <a:solidFill>
                <a:srgbClr val="FFFFFF"/>
              </a:solidFill>
              <a:cs typeface="Arial"/>
              <a:sym typeface="Arial"/>
            </a:endParaRPr>
          </a:p>
        </p:txBody>
      </p:sp>
      <p:sp>
        <p:nvSpPr>
          <p:cNvPr id="4" name="Shape 86"/>
          <p:cNvSpPr>
            <a:spLocks noChangeArrowheads="1"/>
          </p:cNvSpPr>
          <p:nvPr/>
        </p:nvSpPr>
        <p:spPr bwMode="auto">
          <a:xfrm>
            <a:off x="574675" y="1700213"/>
            <a:ext cx="4138613"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444500" indent="-444500" defTabSz="457200">
              <a:tabLst>
                <a:tab pos="355600" algn="l"/>
                <a:tab pos="444500" algn="l"/>
                <a:tab pos="952500" algn="l"/>
                <a:tab pos="1422400" algn="l"/>
                <a:tab pos="1905000" algn="l"/>
              </a:tabLst>
              <a:defRPr sz="2400">
                <a:solidFill>
                  <a:schemeClr val="tx1"/>
                </a:solidFill>
                <a:latin typeface="Arial" charset="0"/>
                <a:ea typeface="ヒラギノ角ゴ Pro W3" charset="-128"/>
              </a:defRPr>
            </a:lvl1pPr>
            <a:lvl2pPr marL="742950" indent="-285750" defTabSz="457200">
              <a:tabLst>
                <a:tab pos="355600" algn="l"/>
                <a:tab pos="444500" algn="l"/>
                <a:tab pos="952500" algn="l"/>
                <a:tab pos="1422400" algn="l"/>
                <a:tab pos="1905000" algn="l"/>
              </a:tabLst>
              <a:defRPr sz="2400">
                <a:solidFill>
                  <a:schemeClr val="tx1"/>
                </a:solidFill>
                <a:latin typeface="Arial" charset="0"/>
                <a:ea typeface="ヒラギノ角ゴ Pro W3" charset="-128"/>
              </a:defRPr>
            </a:lvl2pPr>
            <a:lvl3pPr marL="1143000" indent="-228600" defTabSz="457200">
              <a:tabLst>
                <a:tab pos="355600" algn="l"/>
                <a:tab pos="444500" algn="l"/>
                <a:tab pos="952500" algn="l"/>
                <a:tab pos="1422400" algn="l"/>
                <a:tab pos="1905000" algn="l"/>
              </a:tabLst>
              <a:defRPr sz="2400">
                <a:solidFill>
                  <a:schemeClr val="tx1"/>
                </a:solidFill>
                <a:latin typeface="Arial" charset="0"/>
                <a:ea typeface="ヒラギノ角ゴ Pro W3" charset="-128"/>
              </a:defRPr>
            </a:lvl3pPr>
            <a:lvl4pPr marL="1600200" indent="-228600" defTabSz="457200">
              <a:tabLst>
                <a:tab pos="355600" algn="l"/>
                <a:tab pos="444500" algn="l"/>
                <a:tab pos="952500" algn="l"/>
                <a:tab pos="1422400" algn="l"/>
                <a:tab pos="1905000" algn="l"/>
              </a:tabLst>
              <a:defRPr sz="2400">
                <a:solidFill>
                  <a:schemeClr val="tx1"/>
                </a:solidFill>
                <a:latin typeface="Arial" charset="0"/>
                <a:ea typeface="ヒラギノ角ゴ Pro W3" charset="-128"/>
              </a:defRPr>
            </a:lvl4pPr>
            <a:lvl5pPr marL="2057400" indent="-228600" defTabSz="457200">
              <a:tabLst>
                <a:tab pos="355600" algn="l"/>
                <a:tab pos="444500" algn="l"/>
                <a:tab pos="952500" algn="l"/>
                <a:tab pos="1422400" algn="l"/>
                <a:tab pos="1905000" algn="l"/>
              </a:tabLst>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tabLst>
                <a:tab pos="355600" algn="l"/>
                <a:tab pos="444500" algn="l"/>
                <a:tab pos="952500" algn="l"/>
                <a:tab pos="1422400" algn="l"/>
                <a:tab pos="1905000" algn="l"/>
              </a:tabLs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tabLst>
                <a:tab pos="355600" algn="l"/>
                <a:tab pos="444500" algn="l"/>
                <a:tab pos="952500" algn="l"/>
                <a:tab pos="1422400" algn="l"/>
                <a:tab pos="1905000" algn="l"/>
              </a:tabLs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tabLst>
                <a:tab pos="355600" algn="l"/>
                <a:tab pos="444500" algn="l"/>
                <a:tab pos="952500" algn="l"/>
                <a:tab pos="1422400" algn="l"/>
                <a:tab pos="1905000" algn="l"/>
              </a:tabLs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tabLst>
                <a:tab pos="355600" algn="l"/>
                <a:tab pos="444500" algn="l"/>
                <a:tab pos="952500" algn="l"/>
                <a:tab pos="1422400" algn="l"/>
                <a:tab pos="1905000" algn="l"/>
              </a:tabLst>
              <a:defRPr sz="2400">
                <a:solidFill>
                  <a:schemeClr val="tx1"/>
                </a:solidFill>
                <a:latin typeface="Arial" charset="0"/>
                <a:ea typeface="ヒラギノ角ゴ Pro W3" charset="-128"/>
              </a:defRPr>
            </a:lvl9pPr>
          </a:lstStyle>
          <a:p>
            <a:pPr marL="0" indent="0">
              <a:lnSpc>
                <a:spcPts val="2800"/>
              </a:lnSpc>
              <a:spcBef>
                <a:spcPts val="1500"/>
              </a:spcBef>
              <a:buSzPct val="100000"/>
              <a:defRPr/>
            </a:pPr>
            <a:r>
              <a:rPr lang="en-GB" altLang="en-US" b="1" kern="0" dirty="0" smtClean="0">
                <a:solidFill>
                  <a:srgbClr val="000000"/>
                </a:solidFill>
                <a:cs typeface="Arial"/>
                <a:sym typeface="Arial"/>
              </a:rPr>
              <a:t>What we do:</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Set clear expectations</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Monitor and inspect</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Publish and rate</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Celebrate success</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Tackle failure</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Signpost help</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Influence debate</a:t>
            </a:r>
          </a:p>
          <a:p>
            <a:pPr>
              <a:lnSpc>
                <a:spcPts val="2800"/>
              </a:lnSpc>
              <a:spcBef>
                <a:spcPts val="1200"/>
              </a:spcBef>
              <a:buSzPct val="100000"/>
              <a:buFontTx/>
              <a:buBlip>
                <a:blip r:embed="rId3"/>
              </a:buBlip>
              <a:defRPr/>
            </a:pPr>
            <a:r>
              <a:rPr lang="en-GB" altLang="en-US" sz="2600" kern="0" dirty="0" smtClean="0">
                <a:solidFill>
                  <a:srgbClr val="000000"/>
                </a:solidFill>
                <a:cs typeface="Arial"/>
                <a:sym typeface="Arial"/>
              </a:rPr>
              <a:t>Work in partnership</a:t>
            </a:r>
            <a:endParaRPr lang="en-US" altLang="en-US" sz="2600" kern="0" dirty="0" smtClean="0">
              <a:solidFill>
                <a:srgbClr val="000000"/>
              </a:solidFill>
              <a:cs typeface="Arial"/>
              <a:sym typeface="Arial"/>
            </a:endParaRPr>
          </a:p>
          <a:p>
            <a:pPr>
              <a:lnSpc>
                <a:spcPts val="2800"/>
              </a:lnSpc>
              <a:spcBef>
                <a:spcPts val="1500"/>
              </a:spcBef>
              <a:buSzPct val="100000"/>
              <a:buFontTx/>
              <a:buBlip>
                <a:blip r:embed="rId3"/>
              </a:buBlip>
              <a:defRPr/>
            </a:pPr>
            <a:endParaRPr lang="en-US" altLang="en-US" sz="2900" kern="0" dirty="0" smtClean="0">
              <a:solidFill>
                <a:srgbClr val="000000"/>
              </a:solidFill>
              <a:cs typeface="Arial"/>
              <a:sym typeface="Aria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7875" y="2452687"/>
            <a:ext cx="3916362" cy="303212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4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23F21C58-3AC5-47E6-AAAC-35899C05397F}" type="slidenum">
              <a:rPr lang="en-US" altLang="en-US" sz="900" smtClean="0">
                <a:solidFill>
                  <a:srgbClr val="5F2861"/>
                </a:solidFill>
                <a:ea typeface="ＭＳ Ｐゴシック" pitchFamily="-16" charset="-128"/>
              </a:rPr>
              <a:pPr/>
              <a:t>5</a:t>
            </a:fld>
            <a:endParaRPr lang="en-US" altLang="en-US" sz="1400" smtClean="0">
              <a:solidFill>
                <a:srgbClr val="6D2E69"/>
              </a:solidFill>
              <a:ea typeface="ＭＳ Ｐゴシック" pitchFamily="-16" charset="-128"/>
            </a:endParaRPr>
          </a:p>
        </p:txBody>
      </p:sp>
      <p:sp>
        <p:nvSpPr>
          <p:cNvPr id="7171" name="Rectangle 2"/>
          <p:cNvSpPr txBox="1">
            <a:spLocks noChangeArrowheads="1"/>
          </p:cNvSpPr>
          <p:nvPr/>
        </p:nvSpPr>
        <p:spPr bwMode="white">
          <a:xfrm>
            <a:off x="684213" y="549275"/>
            <a:ext cx="5600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lnSpc>
                <a:spcPct val="85000"/>
              </a:lnSpc>
              <a:spcBef>
                <a:spcPct val="0"/>
              </a:spcBef>
              <a:spcAft>
                <a:spcPct val="0"/>
              </a:spcAft>
            </a:pPr>
            <a:r>
              <a:rPr lang="en-GB" altLang="en-US" sz="2800" dirty="0">
                <a:solidFill>
                  <a:srgbClr val="FFFFFF"/>
                </a:solidFill>
                <a:ea typeface="ＭＳ Ｐゴシック" pitchFamily="-16" charset="-128"/>
              </a:rPr>
              <a:t>Our new approach</a:t>
            </a:r>
          </a:p>
        </p:txBody>
      </p:sp>
      <p:pic>
        <p:nvPicPr>
          <p:cNvPr id="6" name="Picture 4" descr="Y:\CQC_Records\ENGAGEMENT\Editorial and Planning\Operating Model\20150318 CQC Operating Model 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54"/>
          <a:stretch/>
        </p:blipFill>
        <p:spPr bwMode="auto">
          <a:xfrm>
            <a:off x="1259632" y="1519792"/>
            <a:ext cx="6307685" cy="482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317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defRPr/>
            </a:pPr>
            <a:fld id="{04CB9463-5574-4C3F-A9C7-049BC4CB1C16}" type="slidenum">
              <a:rPr lang="en-US" altLang="en-US" sz="900" kern="0">
                <a:solidFill>
                  <a:srgbClr val="5F2861"/>
                </a:solidFill>
                <a:ea typeface="MS PGothic" pitchFamily="34" charset="-128"/>
                <a:sym typeface="Arial"/>
              </a:rPr>
              <a:pPr algn="r">
                <a:defRPr/>
              </a:pPr>
              <a:t>6</a:t>
            </a:fld>
            <a:endParaRPr lang="en-US" altLang="en-US" sz="1400" kern="0">
              <a:solidFill>
                <a:srgbClr val="6D2E69"/>
              </a:solidFill>
              <a:ea typeface="MS PGothic" pitchFamily="34" charset="-128"/>
              <a:sym typeface="Arial"/>
            </a:endParaRPr>
          </a:p>
        </p:txBody>
      </p:sp>
      <p:sp>
        <p:nvSpPr>
          <p:cNvPr id="9219" name="Rectangle 2"/>
          <p:cNvSpPr txBox="1">
            <a:spLocks noChangeArrowheads="1"/>
          </p:cNvSpPr>
          <p:nvPr/>
        </p:nvSpPr>
        <p:spPr bwMode="auto">
          <a:xfrm>
            <a:off x="539750" y="692150"/>
            <a:ext cx="58324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defRPr/>
            </a:pPr>
            <a:r>
              <a:rPr lang="en-GB" altLang="en-US" sz="2800" kern="0" dirty="0" smtClean="0">
                <a:solidFill>
                  <a:srgbClr val="FFFFFF"/>
                </a:solidFill>
                <a:ea typeface="MS PGothic" pitchFamily="34" charset="-128"/>
                <a:sym typeface="Arial"/>
              </a:rPr>
              <a:t>Delivering on priorities (1)</a:t>
            </a:r>
            <a:endParaRPr lang="en-GB" altLang="en-US" sz="2800" kern="0" dirty="0">
              <a:solidFill>
                <a:srgbClr val="FFFFFF"/>
              </a:solidFill>
              <a:ea typeface="MS PGothic" pitchFamily="34" charset="-128"/>
              <a:sym typeface="Arial"/>
            </a:endParaRPr>
          </a:p>
        </p:txBody>
      </p:sp>
      <p:sp>
        <p:nvSpPr>
          <p:cNvPr id="9220" name="Rectangle 3"/>
          <p:cNvSpPr txBox="1">
            <a:spLocks noChangeArrowheads="1"/>
          </p:cNvSpPr>
          <p:nvPr/>
        </p:nvSpPr>
        <p:spPr bwMode="auto">
          <a:xfrm>
            <a:off x="684213" y="1557338"/>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ts val="600"/>
              </a:spcBef>
              <a:spcAft>
                <a:spcPts val="600"/>
              </a:spcAft>
              <a:buSzPct val="100000"/>
              <a:defRPr/>
            </a:pPr>
            <a:r>
              <a:rPr lang="en-GB" altLang="en-US" sz="2300" kern="0" dirty="0" smtClean="0">
                <a:solidFill>
                  <a:srgbClr val="000000"/>
                </a:solidFill>
                <a:sym typeface="Arial"/>
              </a:rPr>
              <a:t> </a:t>
            </a:r>
            <a:endParaRPr lang="en-GB" altLang="en-US" sz="2300" kern="0" dirty="0">
              <a:solidFill>
                <a:srgbClr val="000000"/>
              </a:solidFill>
              <a:sym typeface="Arial"/>
            </a:endParaRPr>
          </a:p>
        </p:txBody>
      </p:sp>
      <p:graphicFrame>
        <p:nvGraphicFramePr>
          <p:cNvPr id="5" name="Diagram 4"/>
          <p:cNvGraphicFramePr/>
          <p:nvPr>
            <p:extLst>
              <p:ext uri="{D42A27DB-BD31-4B8C-83A1-F6EECF244321}">
                <p14:modId xmlns:p14="http://schemas.microsoft.com/office/powerpoint/2010/main" val="1999541214"/>
              </p:ext>
            </p:extLst>
          </p:nvPr>
        </p:nvGraphicFramePr>
        <p:xfrm>
          <a:off x="93596" y="2097088"/>
          <a:ext cx="8689283" cy="418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04931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defRPr/>
            </a:pPr>
            <a:fld id="{79767F0F-E79D-41CA-8F67-C1390104E349}" type="slidenum">
              <a:rPr lang="en-US" altLang="en-US" sz="900" kern="0">
                <a:solidFill>
                  <a:srgbClr val="5F2861"/>
                </a:solidFill>
                <a:ea typeface="MS PGothic" pitchFamily="34" charset="-128"/>
                <a:sym typeface="Arial"/>
              </a:rPr>
              <a:pPr algn="r">
                <a:defRPr/>
              </a:pPr>
              <a:t>7</a:t>
            </a:fld>
            <a:endParaRPr lang="en-US" altLang="en-US" sz="1400" kern="0">
              <a:solidFill>
                <a:srgbClr val="6D2E69"/>
              </a:solidFill>
              <a:ea typeface="MS PGothic" pitchFamily="34" charset="-128"/>
              <a:sym typeface="Arial"/>
            </a:endParaRPr>
          </a:p>
        </p:txBody>
      </p:sp>
      <p:sp>
        <p:nvSpPr>
          <p:cNvPr id="10243" name="Rectangle 2"/>
          <p:cNvSpPr txBox="1">
            <a:spLocks noChangeArrowheads="1"/>
          </p:cNvSpPr>
          <p:nvPr/>
        </p:nvSpPr>
        <p:spPr bwMode="auto">
          <a:xfrm>
            <a:off x="539750" y="692150"/>
            <a:ext cx="58324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defRPr/>
            </a:pPr>
            <a:r>
              <a:rPr lang="en-GB" altLang="en-US" sz="2800" kern="0" dirty="0" smtClean="0">
                <a:solidFill>
                  <a:srgbClr val="FFFFFF"/>
                </a:solidFill>
                <a:ea typeface="MS PGothic" pitchFamily="34" charset="-128"/>
                <a:sym typeface="Arial"/>
              </a:rPr>
              <a:t>Delivering on priorities (2)</a:t>
            </a:r>
            <a:endParaRPr lang="en-GB" altLang="en-US" sz="2800" kern="0" dirty="0">
              <a:solidFill>
                <a:srgbClr val="FFFFFF"/>
              </a:solidFill>
              <a:ea typeface="MS PGothic" pitchFamily="34" charset="-128"/>
              <a:sym typeface="Arial"/>
            </a:endParaRPr>
          </a:p>
        </p:txBody>
      </p:sp>
      <p:sp>
        <p:nvSpPr>
          <p:cNvPr id="10244" name="Rectangle 3"/>
          <p:cNvSpPr txBox="1">
            <a:spLocks noChangeArrowheads="1"/>
          </p:cNvSpPr>
          <p:nvPr/>
        </p:nvSpPr>
        <p:spPr bwMode="auto">
          <a:xfrm>
            <a:off x="684213" y="1557338"/>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ts val="600"/>
              </a:spcBef>
              <a:spcAft>
                <a:spcPts val="600"/>
              </a:spcAft>
              <a:buSzPct val="100000"/>
              <a:defRPr/>
            </a:pPr>
            <a:r>
              <a:rPr lang="en-GB" altLang="en-US" sz="2300" kern="0">
                <a:solidFill>
                  <a:srgbClr val="000000"/>
                </a:solidFill>
                <a:sym typeface="Arial"/>
              </a:rPr>
              <a:t> </a:t>
            </a:r>
          </a:p>
        </p:txBody>
      </p:sp>
      <p:graphicFrame>
        <p:nvGraphicFramePr>
          <p:cNvPr id="5" name="Diagram 4"/>
          <p:cNvGraphicFramePr/>
          <p:nvPr>
            <p:extLst>
              <p:ext uri="{D42A27DB-BD31-4B8C-83A1-F6EECF244321}">
                <p14:modId xmlns:p14="http://schemas.microsoft.com/office/powerpoint/2010/main" val="1616770000"/>
              </p:ext>
            </p:extLst>
          </p:nvPr>
        </p:nvGraphicFramePr>
        <p:xfrm>
          <a:off x="587375" y="1988840"/>
          <a:ext cx="8042275" cy="418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31540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8</a:t>
            </a:fld>
            <a:endParaRPr lang="en-US" sz="1400" dirty="0">
              <a:solidFill>
                <a:srgbClr val="6D2E69"/>
              </a:solidFill>
            </a:endParaRPr>
          </a:p>
        </p:txBody>
      </p:sp>
      <p:sp>
        <p:nvSpPr>
          <p:cNvPr id="3" name="Rectangle 2"/>
          <p:cNvSpPr txBox="1">
            <a:spLocks noChangeArrowheads="1"/>
          </p:cNvSpPr>
          <p:nvPr/>
        </p:nvSpPr>
        <p:spPr>
          <a:xfrm>
            <a:off x="664907" y="700976"/>
            <a:ext cx="5868516"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Fit and proper person requirement</a:t>
            </a:r>
          </a:p>
        </p:txBody>
      </p:sp>
      <p:sp>
        <p:nvSpPr>
          <p:cNvPr id="4" name="Rectangle 3"/>
          <p:cNvSpPr txBox="1">
            <a:spLocks noChangeArrowheads="1"/>
          </p:cNvSpPr>
          <p:nvPr/>
        </p:nvSpPr>
        <p:spPr>
          <a:xfrm>
            <a:off x="636086" y="1666124"/>
            <a:ext cx="7920037" cy="4464050"/>
          </a:xfrm>
          <a:prstGeom prst="rect">
            <a:avLst/>
          </a:prstGeom>
        </p:spPr>
        <p:txBody>
          <a:bodyPr/>
          <a:lst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a:lstStyle>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Purpose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Ensure directors or equivalents are held accountable for the delivery of care and</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They are fit and proper to carry out this role</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Actions for providers</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Ensure recruitment of ‘directors’ tests whether candidates meet the requirement</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CQC</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Registration</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Respond to concerns raised</a:t>
            </a:r>
          </a:p>
          <a:p>
            <a:pPr marL="360363" indent="-360363" eaLnBrk="1" hangingPunct="1">
              <a:lnSpc>
                <a:spcPct val="100000"/>
              </a:lnSpc>
              <a:spcBef>
                <a:spcPct val="0"/>
              </a:spcBef>
              <a:spcAft>
                <a:spcPts val="600"/>
              </a:spcAft>
              <a:buSzPct val="100000"/>
              <a:buFontTx/>
              <a:buBlip>
                <a:blip r:embed="rId3"/>
              </a:buBlip>
              <a:tabLst>
                <a:tab pos="360363" algn="l"/>
              </a:tabLst>
            </a:pPr>
            <a:endParaRPr lang="en-GB" altLang="en-US" sz="2800" kern="0" dirty="0" smtClean="0">
              <a:solidFill>
                <a:srgbClr val="000000"/>
              </a:solidFill>
            </a:endParaRPr>
          </a:p>
          <a:p>
            <a:pPr marL="717551" lvl="1"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a:p>
            <a:pPr marL="360363"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405" y="4797152"/>
            <a:ext cx="1256508" cy="144291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00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flipV="1">
            <a:off x="449263" y="1557331"/>
            <a:ext cx="8277225" cy="4810807"/>
          </a:xfrm>
          <a:prstGeom prst="roundRect">
            <a:avLst>
              <a:gd name="adj" fmla="val 2167"/>
            </a:avLst>
          </a:prstGeom>
          <a:solidFill>
            <a:srgbClr val="D0BDD0"/>
          </a:solidFill>
          <a:ln>
            <a:noFill/>
          </a:ln>
          <a:extLst/>
        </p:spPr>
        <p:txBody>
          <a:bodyPr rot="10800000"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algn="ctr"/>
            <a:endParaRPr lang="en-GB" altLang="en-US" sz="1800">
              <a:solidFill>
                <a:srgbClr val="000000"/>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9</a:t>
            </a:fld>
            <a:endParaRPr lang="en-US" sz="1400" dirty="0">
              <a:solidFill>
                <a:srgbClr val="6D2E69"/>
              </a:solidFill>
            </a:endParaRPr>
          </a:p>
        </p:txBody>
      </p:sp>
      <p:sp>
        <p:nvSpPr>
          <p:cNvPr id="3" name="Rectangle 2"/>
          <p:cNvSpPr txBox="1">
            <a:spLocks noChangeArrowheads="1"/>
          </p:cNvSpPr>
          <p:nvPr/>
        </p:nvSpPr>
        <p:spPr>
          <a:xfrm>
            <a:off x="683568" y="709089"/>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Special measures</a:t>
            </a:r>
          </a:p>
        </p:txBody>
      </p:sp>
      <p:sp>
        <p:nvSpPr>
          <p:cNvPr id="7" name="AutoShape 3"/>
          <p:cNvSpPr>
            <a:spLocks noChangeArrowheads="1"/>
          </p:cNvSpPr>
          <p:nvPr/>
        </p:nvSpPr>
        <p:spPr bwMode="auto">
          <a:xfrm flipV="1">
            <a:off x="449263" y="1511300"/>
            <a:ext cx="8277225" cy="4868863"/>
          </a:xfrm>
          <a:prstGeom prst="roundRect">
            <a:avLst>
              <a:gd name="adj" fmla="val 2167"/>
            </a:avLst>
          </a:prstGeom>
          <a:solidFill>
            <a:srgbClr val="F4C8D0"/>
          </a:solidFill>
          <a:ln>
            <a:noFill/>
          </a:ln>
          <a:extLst/>
        </p:spPr>
        <p:txBody>
          <a:bodyPr rot="10800000" wrap="none" anchor="ctr"/>
          <a:lstStyle/>
          <a:p>
            <a:pPr eaLnBrk="0" fontAlgn="base" hangingPunct="0">
              <a:spcBef>
                <a:spcPct val="0"/>
              </a:spcBef>
              <a:spcAft>
                <a:spcPct val="0"/>
              </a:spcAft>
            </a:pPr>
            <a:endParaRPr lang="en-GB" altLang="en-US" sz="2400">
              <a:solidFill>
                <a:srgbClr val="000000"/>
              </a:solidFill>
              <a:ea typeface="ヒラギノ角ゴ Pro W3" charset="-128"/>
            </a:endParaRPr>
          </a:p>
        </p:txBody>
      </p:sp>
      <p:sp>
        <p:nvSpPr>
          <p:cNvPr id="4" name="Rectangle 3"/>
          <p:cNvSpPr txBox="1">
            <a:spLocks noChangeArrowheads="1"/>
          </p:cNvSpPr>
          <p:nvPr/>
        </p:nvSpPr>
        <p:spPr>
          <a:xfrm>
            <a:off x="449263" y="1511300"/>
            <a:ext cx="7143098" cy="4822833"/>
          </a:xfrm>
          <a:prstGeom prst="rect">
            <a:avLst/>
          </a:prstGeom>
        </p:spPr>
        <p:txBody>
          <a:bodyPr/>
          <a:lst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a:lstStyle>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Purpose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Ensure failing services improve or close</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Actions for providers</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Use time available to improve service</a:t>
            </a:r>
          </a:p>
          <a:p>
            <a:pPr marL="360363" indent="-360363" eaLnBrk="1" hangingPunct="1">
              <a:lnSpc>
                <a:spcPct val="100000"/>
              </a:lnSpc>
              <a:spcBef>
                <a:spcPct val="0"/>
              </a:spcBef>
              <a:spcAft>
                <a:spcPts val="600"/>
              </a:spcAft>
              <a:buSzPct val="100000"/>
              <a:buFontTx/>
              <a:buBlip>
                <a:blip r:embed="rId3"/>
              </a:buBlip>
              <a:tabLst>
                <a:tab pos="360363" algn="l"/>
              </a:tabLst>
            </a:pPr>
            <a:r>
              <a:rPr lang="en-GB" altLang="en-US" sz="2800" kern="0" dirty="0" smtClean="0">
                <a:solidFill>
                  <a:srgbClr val="000000"/>
                </a:solidFill>
              </a:rPr>
              <a:t>CQC</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Services rated as inadequate will go into special measures</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Time limited period to improve</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Improvements made – out of special measures</a:t>
            </a:r>
          </a:p>
          <a:p>
            <a:pPr marL="717551" lvl="1" indent="-360363" eaLnBrk="1" hangingPunct="1">
              <a:lnSpc>
                <a:spcPct val="100000"/>
              </a:lnSpc>
              <a:spcBef>
                <a:spcPct val="0"/>
              </a:spcBef>
              <a:spcAft>
                <a:spcPts val="600"/>
              </a:spcAft>
              <a:buSzPct val="100000"/>
              <a:buFontTx/>
              <a:buBlip>
                <a:blip r:embed="rId3"/>
              </a:buBlip>
              <a:tabLst>
                <a:tab pos="360363" algn="l"/>
              </a:tabLst>
            </a:pPr>
            <a:r>
              <a:rPr lang="en-GB" altLang="en-US" sz="2400" kern="0" dirty="0" smtClean="0">
                <a:solidFill>
                  <a:srgbClr val="000000"/>
                </a:solidFill>
              </a:rPr>
              <a:t>No improvement – move to cancel registration</a:t>
            </a:r>
          </a:p>
          <a:p>
            <a:pPr marL="717551" lvl="1" indent="-360363" eaLnBrk="1" hangingPunct="1">
              <a:lnSpc>
                <a:spcPct val="100000"/>
              </a:lnSpc>
              <a:spcBef>
                <a:spcPct val="0"/>
              </a:spcBef>
              <a:spcAft>
                <a:spcPts val="600"/>
              </a:spcAft>
              <a:buSzPct val="100000"/>
              <a:buFontTx/>
              <a:buBlip>
                <a:blip r:embed="rId3"/>
              </a:buBlip>
              <a:tabLst>
                <a:tab pos="360363" algn="l"/>
              </a:tabLst>
            </a:pPr>
            <a:endParaRPr lang="en-GB" altLang="en-US" sz="2400" kern="0" dirty="0" smtClean="0">
              <a:solidFill>
                <a:srgbClr val="000000"/>
              </a:solidFill>
            </a:endParaRPr>
          </a:p>
          <a:p>
            <a:pPr marL="360363" indent="-360363" eaLnBrk="1" hangingPunct="1">
              <a:lnSpc>
                <a:spcPct val="100000"/>
              </a:lnSpc>
              <a:spcBef>
                <a:spcPct val="0"/>
              </a:spcBef>
              <a:spcAft>
                <a:spcPts val="600"/>
              </a:spcAft>
              <a:buSzPct val="100000"/>
              <a:buFontTx/>
              <a:buBlip>
                <a:blip r:embed="rId3"/>
              </a:buBlip>
              <a:tabLst>
                <a:tab pos="360363" algn="l"/>
              </a:tabLst>
            </a:pPr>
            <a:endParaRPr lang="en-GB" altLang="en-US" sz="2800" kern="0" dirty="0" smtClean="0">
              <a:solidFill>
                <a:srgbClr val="000000"/>
              </a:solidFill>
            </a:endParaRPr>
          </a:p>
          <a:p>
            <a:pPr marL="717551" lvl="1"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a:p>
            <a:pPr marL="360363" indent="-360363" eaLnBrk="1" hangingPunct="1">
              <a:lnSpc>
                <a:spcPct val="100000"/>
              </a:lnSpc>
              <a:spcBef>
                <a:spcPct val="0"/>
              </a:spcBef>
              <a:spcAft>
                <a:spcPts val="1000"/>
              </a:spcAft>
              <a:buSzPct val="100000"/>
              <a:buFontTx/>
              <a:buBlip>
                <a:blip r:embed="rId3"/>
              </a:buBlip>
              <a:tabLst>
                <a:tab pos="360363" algn="l"/>
              </a:tabLst>
            </a:pPr>
            <a:endParaRPr lang="en-GB" altLang="en-US" sz="3200" kern="0" dirty="0" smtClean="0">
              <a:solidFill>
                <a:srgbClr val="00000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405" y="4622868"/>
            <a:ext cx="1256508" cy="144291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019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20205_CQC_Template">
  <a:themeElements>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txDef>
      <a:spPr>
        <a:noFill/>
      </a:spPr>
      <a:bodyPr>
        <a:spAutoFit/>
      </a:bodyPr>
      <a:lstStyle>
        <a:defPPr marL="457200" indent="-457200">
          <a:spcAft>
            <a:spcPts val="1200"/>
          </a:spcAft>
          <a:buFont typeface="Arial" panose="020B0604020202020204" pitchFamily="34" charset="0"/>
          <a:buChar char="•"/>
          <a:defRPr sz="2800" dirty="0">
            <a:latin typeface="Arial" panose="020B0604020202020204" pitchFamily="34" charset="0"/>
            <a:cs typeface="Arial" panose="020B0604020202020204" pitchFamily="34" charset="0"/>
          </a:defRPr>
        </a:defPPr>
      </a:lstStyle>
    </a:tx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581</TotalTime>
  <Words>2317</Words>
  <Application>Microsoft Office PowerPoint</Application>
  <PresentationFormat>On-screen Show (4:3)</PresentationFormat>
  <Paragraphs>328</Paragraphs>
  <Slides>27</Slides>
  <Notes>26</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Office Theme</vt:lpstr>
      <vt:lpstr>20205_CQC_Template</vt:lpstr>
      <vt:lpstr>4_20205_CQC_Template</vt:lpstr>
      <vt:lpstr>1_20205_CQC_Template</vt:lpstr>
      <vt:lpstr>2_20205_CQC_Template</vt:lpstr>
      <vt:lpstr>Default</vt:lpstr>
      <vt:lpstr>3_20205_CQC_Template</vt:lpstr>
      <vt:lpstr>5_20205_CQC_Template</vt:lpstr>
      <vt:lpstr>7_20205_CQC_Template</vt:lpstr>
      <vt:lpstr>10_20205_CQC_Template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Current ratings overall and by key question</vt:lpstr>
      <vt:lpstr>Common themes from ‘well-led’: Outstanding</vt:lpstr>
      <vt:lpstr>Common themes from ‘well-led’: Outstanding</vt:lpstr>
      <vt:lpstr>Common themes from ‘well-led’: Inadequate</vt:lpstr>
      <vt:lpstr>Common themes from ‘well-led’: Inadequate</vt:lpstr>
      <vt:lpstr> </vt:lpstr>
      <vt:lpstr>Outstanding care at home</vt:lpstr>
      <vt:lpstr>An outstanding care home</vt:lpstr>
      <vt:lpstr>PowerPoint Presentation</vt:lpstr>
      <vt:lpstr>PowerPoint Presentation</vt:lpstr>
      <vt:lpstr>PowerPoint Presentation</vt:lpstr>
      <vt:lpstr>PowerPoint Presentation</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Omer, Ayse</dc:creator>
  <cp:lastModifiedBy>Sobotka, Robert</cp:lastModifiedBy>
  <cp:revision>28</cp:revision>
  <cp:lastPrinted>2015-08-03T09:42:15Z</cp:lastPrinted>
  <dcterms:created xsi:type="dcterms:W3CDTF">2015-06-02T13:41:46Z</dcterms:created>
  <dcterms:modified xsi:type="dcterms:W3CDTF">2016-06-06T11:00:31Z</dcterms:modified>
</cp:coreProperties>
</file>