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8" r:id="rId2"/>
    <p:sldMasterId id="2147483700" r:id="rId3"/>
    <p:sldMasterId id="2147483712" r:id="rId4"/>
    <p:sldMasterId id="2147483746" r:id="rId5"/>
  </p:sldMasterIdLst>
  <p:notesMasterIdLst>
    <p:notesMasterId r:id="rId19"/>
  </p:notesMasterIdLst>
  <p:handoutMasterIdLst>
    <p:handoutMasterId r:id="rId20"/>
  </p:handoutMasterIdLst>
  <p:sldIdLst>
    <p:sldId id="257" r:id="rId6"/>
    <p:sldId id="357" r:id="rId7"/>
    <p:sldId id="308" r:id="rId8"/>
    <p:sldId id="304" r:id="rId9"/>
    <p:sldId id="319" r:id="rId10"/>
    <p:sldId id="331" r:id="rId11"/>
    <p:sldId id="309" r:id="rId12"/>
    <p:sldId id="333" r:id="rId13"/>
    <p:sldId id="326" r:id="rId14"/>
    <p:sldId id="341" r:id="rId15"/>
    <p:sldId id="259" r:id="rId16"/>
    <p:sldId id="275" r:id="rId17"/>
    <p:sldId id="355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E65EF2-C28A-4C60-837B-AD85ECF316F8}">
          <p14:sldIdLst>
            <p14:sldId id="257"/>
            <p14:sldId id="357"/>
            <p14:sldId id="308"/>
            <p14:sldId id="304"/>
            <p14:sldId id="319"/>
            <p14:sldId id="331"/>
            <p14:sldId id="309"/>
            <p14:sldId id="333"/>
            <p14:sldId id="326"/>
            <p14:sldId id="341"/>
            <p14:sldId id="259"/>
            <p14:sldId id="275"/>
            <p14:sldId id="35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960">
          <p15:clr>
            <a:srgbClr val="A4A3A4"/>
          </p15:clr>
        </p15:guide>
        <p15:guide id="2" pos="483">
          <p15:clr>
            <a:srgbClr val="A4A3A4"/>
          </p15:clr>
        </p15:guide>
        <p15:guide id="3" pos="5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opher Hedges" initials="CH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2"/>
    <a:srgbClr val="3B0083"/>
    <a:srgbClr val="008B95"/>
    <a:srgbClr val="91BE3E"/>
    <a:srgbClr val="E37222"/>
    <a:srgbClr val="A1006B"/>
    <a:srgbClr val="80656F"/>
    <a:srgbClr val="662046"/>
    <a:srgbClr val="69BE28"/>
    <a:srgbClr val="005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5175" autoAdjust="0"/>
    <p:restoredTop sz="82948" autoAdjust="0"/>
  </p:normalViewPr>
  <p:slideViewPr>
    <p:cSldViewPr snapToGrid="0">
      <p:cViewPr>
        <p:scale>
          <a:sx n="86" d="100"/>
          <a:sy n="86" d="100"/>
        </p:scale>
        <p:origin x="-588" y="216"/>
      </p:cViewPr>
      <p:guideLst>
        <p:guide orient="horz" pos="960"/>
        <p:guide pos="483"/>
        <p:guide pos="531"/>
      </p:guideLst>
    </p:cSldViewPr>
  </p:slideViewPr>
  <p:outlineViewPr>
    <p:cViewPr>
      <p:scale>
        <a:sx n="33" d="100"/>
        <a:sy n="33" d="100"/>
      </p:scale>
      <p:origin x="0" y="15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32F12-66CC-43C0-B319-BCA819F9F6B7}" type="datetimeFigureOut">
              <a:rPr lang="en-GB" smtClean="0"/>
              <a:pPr/>
              <a:t>29/06/2015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741C0-F0C0-4199-B20F-35838C899F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27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3CBFB-F949-4EC4-B649-A917C1FFABEA}" type="datetimeFigureOut">
              <a:rPr lang="en-GB" smtClean="0"/>
              <a:pPr/>
              <a:t>29/06/2015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DC808-C6D0-4AD0-8CC2-D1ADB7705C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75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DC808-C6D0-4AD0-8CC2-D1ADB7705CD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923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DC808-C6D0-4AD0-8CC2-D1ADB7705CD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096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DC808-C6D0-4AD0-8CC2-D1ADB7705CD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84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DC808-C6D0-4AD0-8CC2-D1ADB7705CD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221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DC808-C6D0-4AD0-8CC2-D1ADB7705CD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735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DC808-C6D0-4AD0-8CC2-D1ADB7705CD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855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536BE-7111-426C-AF6B-9B05D67A5F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79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DC808-C6D0-4AD0-8CC2-D1ADB7705CD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324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0447D-9261-4F67-B787-E76F933B406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3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37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80010" y="339245"/>
            <a:ext cx="5808781" cy="100584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2792" y="561079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2567155"/>
            <a:ext cx="8584359" cy="3415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1795749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364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C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298" y="4038519"/>
            <a:ext cx="4447142" cy="20545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42" y="1291973"/>
            <a:ext cx="2097853" cy="190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90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1524000" y="5177929"/>
            <a:ext cx="6209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tx1"/>
                </a:solidFill>
              </a:rPr>
              <a:t>Thank</a:t>
            </a:r>
            <a:r>
              <a:rPr lang="en-GB" sz="6000" baseline="0" dirty="0" smtClean="0">
                <a:solidFill>
                  <a:schemeClr val="tx1"/>
                </a:solidFill>
              </a:rPr>
              <a:t> you</a:t>
            </a:r>
            <a:endParaRPr lang="en-GB" sz="6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298" y="2926100"/>
            <a:ext cx="4447142" cy="2054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42" y="931594"/>
            <a:ext cx="2097853" cy="190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5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E8C4DE-27C1-41ED-98A7-037110D8D18E}" type="datetimeFigureOut">
              <a:rPr lang="en-GB" smtClean="0"/>
              <a:pPr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78310D-B6B5-4EB4-92E1-4541AC77FC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6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25" y="87202"/>
            <a:ext cx="7223798" cy="920234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25" y="1320673"/>
            <a:ext cx="8229600" cy="452893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AAEDA3-ABB2-CB4A-BFC1-206BB2E052CF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5CB5A-0052-F942-B768-C7CF0EE1F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3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2874B-9D16-4362-A443-4CD3A4E4FF93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D89ED-432E-4D1B-976B-69B767CF0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90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2874B-9D16-4362-A443-4CD3A4E4FF93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D89ED-432E-4D1B-976B-69B767CF0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147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2874B-9D16-4362-A443-4CD3A4E4FF93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D89ED-432E-4D1B-976B-69B767CF0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74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2874B-9D16-4362-A443-4CD3A4E4FF93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D89ED-432E-4D1B-976B-69B767CF0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756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2874B-9D16-4362-A443-4CD3A4E4FF93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D89ED-432E-4D1B-976B-69B767CF0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53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5001658" y="0"/>
            <a:ext cx="414234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42" y="5442772"/>
            <a:ext cx="2552241" cy="1179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53" y="524794"/>
            <a:ext cx="1681818" cy="152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8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2874B-9D16-4362-A443-4CD3A4E4FF93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D89ED-432E-4D1B-976B-69B767CF0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493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2874B-9D16-4362-A443-4CD3A4E4FF93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D89ED-432E-4D1B-976B-69B767CF0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05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2874B-9D16-4362-A443-4CD3A4E4FF93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D89ED-432E-4D1B-976B-69B767CF0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610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2874B-9D16-4362-A443-4CD3A4E4FF93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D89ED-432E-4D1B-976B-69B767CF0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4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2874B-9D16-4362-A443-4CD3A4E4FF93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D89ED-432E-4D1B-976B-69B767CF0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141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2874B-9D16-4362-A443-4CD3A4E4FF93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D89ED-432E-4D1B-976B-69B767CF0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0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F27A-4FB4-40B6-A6E9-8A42FC36DE84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A652-C5DE-46D2-AF28-09B5DBEF3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027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F27A-4FB4-40B6-A6E9-8A42FC36DE84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A652-C5DE-46D2-AF28-09B5DBEF3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9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F27A-4FB4-40B6-A6E9-8A42FC36DE84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A652-C5DE-46D2-AF28-09B5DBEF3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850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F27A-4FB4-40B6-A6E9-8A42FC36DE84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A652-C5DE-46D2-AF28-09B5DBEF3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8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001658" y="0"/>
            <a:ext cx="414234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42" y="5442772"/>
            <a:ext cx="2552241" cy="1179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53" y="524794"/>
            <a:ext cx="1681818" cy="15243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567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F27A-4FB4-40B6-A6E9-8A42FC36DE84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A652-C5DE-46D2-AF28-09B5DBEF3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719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F27A-4FB4-40B6-A6E9-8A42FC36DE84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A652-C5DE-46D2-AF28-09B5DBEF3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566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F27A-4FB4-40B6-A6E9-8A42FC36DE84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A652-C5DE-46D2-AF28-09B5DBEF3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714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F27A-4FB4-40B6-A6E9-8A42FC36DE84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A652-C5DE-46D2-AF28-09B5DBEF3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589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F27A-4FB4-40B6-A6E9-8A42FC36DE84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A652-C5DE-46D2-AF28-09B5DBEF3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722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F27A-4FB4-40B6-A6E9-8A42FC36DE84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A652-C5DE-46D2-AF28-09B5DBEF3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370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758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08883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D59C70EB-ACC2-455A-8926-3E75C1152CDB}" type="datetimeFigureOut">
              <a:rPr lang="en-GB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29/06/2015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CCED-E50A-4FFA-B334-5C5004DFFD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165304"/>
            <a:ext cx="936104" cy="65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EE Logo copy.eps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72200" y="6145360"/>
            <a:ext cx="2495550" cy="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89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D59C70EB-ACC2-455A-8926-3E75C1152CDB}" type="datetimeFigureOut">
              <a:rPr lang="en-GB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29/06/2015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CCED-E50A-4FFA-B334-5C5004DFFD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161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4388296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388296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D59C70EB-ACC2-455A-8926-3E75C1152CDB}" type="datetimeFigureOut">
              <a:rPr lang="en-GB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29/06/2015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CCED-E50A-4FFA-B334-5C5004DFFD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109292" y="0"/>
            <a:ext cx="50347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42" y="5442772"/>
            <a:ext cx="2552241" cy="1179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53" y="524794"/>
            <a:ext cx="1681818" cy="152434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70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268760"/>
            <a:ext cx="4389884" cy="9061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2174875"/>
            <a:ext cx="43898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391471" cy="9061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914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D59C70EB-ACC2-455A-8926-3E75C1152CDB}" type="datetimeFigureOut">
              <a:rPr lang="en-GB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29/06/2015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CCED-E50A-4FFA-B334-5C5004DFFD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17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D59C70EB-ACC2-455A-8926-3E75C1152CDB}" type="datetimeFigureOut">
              <a:rPr lang="en-GB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29/06/2015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CCED-E50A-4FFA-B334-5C5004DFFD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449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D59C70EB-ACC2-455A-8926-3E75C1152CDB}" type="datetimeFigureOut">
              <a:rPr lang="en-GB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29/06/2015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CCED-E50A-4FFA-B334-5C5004DFFD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6" descr="leaflet graphi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160522" y="1628800"/>
            <a:ext cx="6822956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1"/>
            <a:ext cx="8316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8000" dirty="0" smtClean="0">
                <a:solidFill>
                  <a:prstClr val="white"/>
                </a:solidFill>
                <a:latin typeface="Brush Script Std" pitchFamily="50" charset="0"/>
              </a:rPr>
              <a:t>The End</a:t>
            </a:r>
            <a:endParaRPr lang="en-GB" sz="8000" dirty="0">
              <a:solidFill>
                <a:prstClr val="white"/>
              </a:solidFill>
              <a:latin typeface="Brush Script St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35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61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4424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3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6320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07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3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23986" y="170480"/>
            <a:ext cx="9020014" cy="5935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34" y="5779699"/>
            <a:ext cx="1585590" cy="76343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1855" y="1454227"/>
            <a:ext cx="6588087" cy="253902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85674" y="2152029"/>
            <a:ext cx="457373" cy="45737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152481" y="2803619"/>
            <a:ext cx="457373" cy="45737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80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17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288680"/>
            <a:ext cx="3175069" cy="109222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80010" y="339245"/>
            <a:ext cx="5808781" cy="100584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561079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2567155"/>
            <a:ext cx="8584359" cy="3415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1795749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1521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131325" y="0"/>
            <a:ext cx="5012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42" y="5442772"/>
            <a:ext cx="2552241" cy="1179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53" y="524794"/>
            <a:ext cx="1681818" cy="152434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288679"/>
            <a:ext cx="3175069" cy="109222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80010" y="339245"/>
            <a:ext cx="5808781" cy="100584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2792" y="561079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2567155"/>
            <a:ext cx="8584359" cy="3415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1795749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1565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8" y="288679"/>
            <a:ext cx="3175067" cy="109222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80010" y="339245"/>
            <a:ext cx="5808781" cy="100584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2792" y="561079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2567155"/>
            <a:ext cx="8584359" cy="3415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1795749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196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288678"/>
            <a:ext cx="3175067" cy="109222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80010" y="339245"/>
            <a:ext cx="5808781" cy="100584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2792" y="561079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2567155"/>
            <a:ext cx="8584359" cy="3415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1795749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206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6" y="288678"/>
            <a:ext cx="3175067" cy="109222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80010" y="339245"/>
            <a:ext cx="5808781" cy="100584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2792" y="561079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2567155"/>
            <a:ext cx="8584359" cy="3415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1795749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58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288680"/>
            <a:ext cx="3175069" cy="109222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80010" y="339245"/>
            <a:ext cx="5808781" cy="100584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561079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2567155"/>
            <a:ext cx="8584359" cy="3415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1795749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747657" y="288680"/>
            <a:ext cx="3396343" cy="1092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94" y="156993"/>
            <a:ext cx="1961002" cy="14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4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C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0824"/>
            <a:ext cx="6096000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4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85240"/>
            <a:ext cx="6096000" cy="281635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524000" y="3988107"/>
            <a:ext cx="6209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prstClr val="black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1361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80010" y="339245"/>
            <a:ext cx="5808781" cy="100584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561079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2567155"/>
            <a:ext cx="8584359" cy="3415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1795749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45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80010" y="339245"/>
            <a:ext cx="5808781" cy="100584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2792" y="561079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2567155"/>
            <a:ext cx="8584359" cy="3415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1795749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09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80010" y="339245"/>
            <a:ext cx="5808781" cy="100584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2792" y="561079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2567155"/>
            <a:ext cx="8584359" cy="3415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1795749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916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80010" y="339245"/>
            <a:ext cx="5808781" cy="100584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2792" y="561079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2567155"/>
            <a:ext cx="8584359" cy="3415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1795749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168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121"/>
            <a:ext cx="9144000" cy="59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26" y="352540"/>
            <a:ext cx="1737045" cy="3667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77" y="260648"/>
            <a:ext cx="1191703" cy="1080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075" y="6411201"/>
            <a:ext cx="3149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u="none" strike="noStrike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Follow the conversation using  </a:t>
            </a:r>
            <a:r>
              <a:rPr lang="en-GB" sz="1200" b="1" i="0" u="none" strike="noStrike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#</a:t>
            </a:r>
            <a:r>
              <a:rPr lang="en-GB" sz="1200" b="1" i="0" u="none" strike="noStrike" kern="1200" baseline="0" dirty="0" err="1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CareCert</a:t>
            </a:r>
            <a:endParaRPr lang="en-GB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92" y="6270138"/>
            <a:ext cx="533102" cy="53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71" r:id="rId3"/>
    <p:sldLayoutId id="2147483677" r:id="rId4"/>
    <p:sldLayoutId id="2147483678" r:id="rId5"/>
    <p:sldLayoutId id="2147483662" r:id="rId6"/>
    <p:sldLayoutId id="2147483667" r:id="rId7"/>
    <p:sldLayoutId id="2147483668" r:id="rId8"/>
    <p:sldLayoutId id="2147483669" r:id="rId9"/>
    <p:sldLayoutId id="2147483670" r:id="rId10"/>
    <p:sldLayoutId id="2147483685" r:id="rId11"/>
    <p:sldLayoutId id="2147483686" r:id="rId12"/>
    <p:sldLayoutId id="2147483687" r:id="rId13"/>
    <p:sldLayoutId id="2147483745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622300" y="6264275"/>
            <a:ext cx="410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/>
              <a:t>An integrated care organisation</a:t>
            </a:r>
          </a:p>
        </p:txBody>
      </p:sp>
      <p:pic>
        <p:nvPicPr>
          <p:cNvPr id="8" name="Picture 21" descr="Southport NHS Integrated Care Letterhead Elemen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91344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46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7F27A-4FB4-40B6-A6E9-8A42FC36DE84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3A652-C5DE-46D2-AF28-09B5DBEF3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80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412776"/>
            <a:ext cx="8856984" cy="4608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411CCED-E50A-4FFA-B334-5C5004DFFDE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HEE Logo copy.eps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372200" y="6145360"/>
            <a:ext cx="2495550" cy="524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6165304"/>
            <a:ext cx="936104" cy="65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334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►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−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▪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121"/>
            <a:ext cx="9144000" cy="59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26" y="352540"/>
            <a:ext cx="1737045" cy="366709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91211" y="6421443"/>
            <a:ext cx="1134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white"/>
                </a:solidFill>
              </a:rPr>
              <a:t>#</a:t>
            </a:r>
            <a:r>
              <a:rPr lang="en-GB" sz="1400" dirty="0" err="1">
                <a:solidFill>
                  <a:prstClr val="white"/>
                </a:solidFill>
              </a:rPr>
              <a:t>CareCert</a:t>
            </a:r>
            <a:endParaRPr lang="en-GB" sz="1400" dirty="0">
              <a:solidFill>
                <a:prstClr val="white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2" y="6469636"/>
            <a:ext cx="270627" cy="22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6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77" y="594911"/>
            <a:ext cx="6064788" cy="1718631"/>
          </a:xfrm>
        </p:spPr>
        <p:txBody>
          <a:bodyPr/>
          <a:lstStyle/>
          <a:p>
            <a:r>
              <a:rPr lang="en-GB" dirty="0" smtClean="0"/>
              <a:t>The Care Certificate</a:t>
            </a:r>
            <a:br>
              <a:rPr lang="en-GB" dirty="0" smtClean="0"/>
            </a:br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890" y="1983036"/>
            <a:ext cx="5575032" cy="1200837"/>
          </a:xfrm>
        </p:spPr>
        <p:txBody>
          <a:bodyPr/>
          <a:lstStyle/>
          <a:p>
            <a:r>
              <a:rPr lang="en-GB" sz="3200" i="1" dirty="0" smtClean="0"/>
              <a:t>“we </a:t>
            </a:r>
            <a:r>
              <a:rPr lang="en-GB" sz="3200" i="1" dirty="0"/>
              <a:t>help to improve social care </a:t>
            </a:r>
            <a:r>
              <a:rPr lang="en-GB" sz="3200" i="1" dirty="0" smtClean="0"/>
              <a:t>standards”</a:t>
            </a:r>
          </a:p>
          <a:p>
            <a:endParaRPr lang="en-GB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75" y="3100159"/>
            <a:ext cx="277336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5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Handling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24" y="1320673"/>
            <a:ext cx="4340489" cy="53770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The information about an individual's care and support may be personal and sensitive. </a:t>
            </a:r>
            <a:r>
              <a:rPr lang="en-GB" dirty="0" smtClean="0"/>
              <a:t>This </a:t>
            </a:r>
            <a:r>
              <a:rPr lang="en-GB" dirty="0"/>
              <a:t>information must be treated as confidential and only shared with people who need to know.</a:t>
            </a:r>
          </a:p>
          <a:p>
            <a:pPr marL="0" indent="0">
              <a:buNone/>
            </a:pPr>
            <a:r>
              <a:rPr lang="en-GB" dirty="0"/>
              <a:t>Respecting confidentiality is:</a:t>
            </a:r>
          </a:p>
          <a:p>
            <a:r>
              <a:rPr lang="en-GB" dirty="0"/>
              <a:t>A legal requirement</a:t>
            </a:r>
          </a:p>
          <a:p>
            <a:r>
              <a:rPr lang="en-GB" dirty="0"/>
              <a:t>Essential to promote the individual</a:t>
            </a:r>
          </a:p>
          <a:p>
            <a:r>
              <a:rPr lang="en-GB" dirty="0"/>
              <a:t>An important part of building </a:t>
            </a:r>
            <a:r>
              <a:rPr lang="en-GB" dirty="0" smtClean="0"/>
              <a:t>trust. 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5" r="26345"/>
          <a:stretch/>
        </p:blipFill>
        <p:spPr>
          <a:xfrm>
            <a:off x="5213269" y="1258783"/>
            <a:ext cx="3716976" cy="495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3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7537" y="2165408"/>
            <a:ext cx="7128197" cy="4536206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GB" altLang="en-US" sz="3200" dirty="0" smtClean="0"/>
              <a:t> </a:t>
            </a:r>
            <a:r>
              <a:rPr lang="en-GB" sz="3200" dirty="0" smtClean="0"/>
              <a:t>Assessment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3200" dirty="0" smtClean="0"/>
              <a:t>Supervision </a:t>
            </a:r>
            <a:r>
              <a:rPr lang="en-GB" sz="3200" dirty="0"/>
              <a:t>– ‘line of </a:t>
            </a:r>
            <a:r>
              <a:rPr lang="en-GB" sz="3200" dirty="0" smtClean="0"/>
              <a:t>sight’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3200" dirty="0" smtClean="0"/>
              <a:t>Particular </a:t>
            </a:r>
            <a:r>
              <a:rPr lang="en-GB" sz="3200" dirty="0"/>
              <a:t>concerns form live in care and domiciliary care </a:t>
            </a:r>
            <a:r>
              <a:rPr lang="en-GB" sz="3200" dirty="0" smtClean="0"/>
              <a:t>providers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9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234950" y="1517570"/>
            <a:ext cx="923261" cy="1672566"/>
            <a:chOff x="194691" y="1320010"/>
            <a:chExt cx="1656184" cy="2469030"/>
          </a:xfrm>
        </p:grpSpPr>
        <p:sp>
          <p:nvSpPr>
            <p:cNvPr id="8" name="Rectangle 7"/>
            <p:cNvSpPr/>
            <p:nvPr/>
          </p:nvSpPr>
          <p:spPr>
            <a:xfrm>
              <a:off x="194691" y="1340768"/>
              <a:ext cx="1656184" cy="24482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4691" y="1320010"/>
              <a:ext cx="1656184" cy="82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/>
                <a:t>The Care Certificate Mapping</a:t>
              </a:r>
              <a:endParaRPr lang="en-GB" sz="1000" dirty="0" smtClean="0"/>
            </a:p>
            <a:p>
              <a:pPr algn="r"/>
              <a:endParaRPr lang="en-GB" sz="1000" dirty="0" smtClean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277445" y="4091406"/>
            <a:ext cx="1414864" cy="1085909"/>
            <a:chOff x="5639578" y="1325349"/>
            <a:chExt cx="1596481" cy="1372254"/>
          </a:xfrm>
        </p:grpSpPr>
        <p:sp>
          <p:nvSpPr>
            <p:cNvPr id="12" name="Rectangle 11"/>
            <p:cNvSpPr/>
            <p:nvPr/>
          </p:nvSpPr>
          <p:spPr>
            <a:xfrm>
              <a:off x="5639578" y="1325349"/>
              <a:ext cx="1588232" cy="13722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39578" y="1326352"/>
              <a:ext cx="1596481" cy="7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/>
                <a:t>The Care Certificate</a:t>
              </a:r>
            </a:p>
            <a:p>
              <a:pPr algn="ctr"/>
              <a:r>
                <a:rPr lang="en-GB" sz="1000" b="1" dirty="0" smtClean="0"/>
                <a:t>Presentations</a:t>
              </a:r>
              <a:endParaRPr lang="en-GB" sz="1000" dirty="0" smtClean="0"/>
            </a:p>
            <a:p>
              <a:pPr algn="r"/>
              <a:endParaRPr lang="en-GB" sz="1000" dirty="0" smtClean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30679" y="1516569"/>
            <a:ext cx="923261" cy="1672566"/>
            <a:chOff x="194691" y="1320010"/>
            <a:chExt cx="1656184" cy="2469030"/>
          </a:xfrm>
        </p:grpSpPr>
        <p:sp>
          <p:nvSpPr>
            <p:cNvPr id="15" name="Rectangle 14"/>
            <p:cNvSpPr/>
            <p:nvPr/>
          </p:nvSpPr>
          <p:spPr>
            <a:xfrm>
              <a:off x="194691" y="1340768"/>
              <a:ext cx="1656184" cy="24482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4691" y="1320010"/>
              <a:ext cx="1656184" cy="100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/>
                <a:t>The Care Certificate Framework </a:t>
              </a:r>
            </a:p>
            <a:p>
              <a:pPr algn="ctr"/>
              <a:r>
                <a:rPr lang="en-GB" sz="1000" b="1" dirty="0" smtClean="0"/>
                <a:t>Guidance Document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8797" y="1515337"/>
            <a:ext cx="929209" cy="1659736"/>
            <a:chOff x="99390" y="575543"/>
            <a:chExt cx="1267746" cy="2132439"/>
          </a:xfrm>
        </p:grpSpPr>
        <p:sp>
          <p:nvSpPr>
            <p:cNvPr id="17" name="Rectangle 16"/>
            <p:cNvSpPr/>
            <p:nvPr/>
          </p:nvSpPr>
          <p:spPr>
            <a:xfrm>
              <a:off x="107504" y="577126"/>
              <a:ext cx="1259632" cy="21308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390" y="575543"/>
              <a:ext cx="12596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/>
                <a:t>The Care Certificate</a:t>
              </a:r>
              <a:endParaRPr lang="en-GB" sz="1000" dirty="0"/>
            </a:p>
            <a:p>
              <a:pPr algn="ctr"/>
              <a:r>
                <a:rPr lang="en-GB" sz="1000" b="1" dirty="0" smtClean="0"/>
                <a:t>Standards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57224" y="1522906"/>
            <a:ext cx="930448" cy="1658505"/>
            <a:chOff x="1969907" y="566746"/>
            <a:chExt cx="1269437" cy="2130857"/>
          </a:xfrm>
        </p:grpSpPr>
        <p:sp>
          <p:nvSpPr>
            <p:cNvPr id="19" name="Rectangle 18"/>
            <p:cNvSpPr/>
            <p:nvPr/>
          </p:nvSpPr>
          <p:spPr>
            <a:xfrm>
              <a:off x="1979712" y="566747"/>
              <a:ext cx="1259632" cy="21308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69907" y="566746"/>
              <a:ext cx="125963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/>
                <a:t>The Care Certificate Framework </a:t>
              </a:r>
            </a:p>
            <a:p>
              <a:pPr algn="ctr"/>
              <a:r>
                <a:rPr lang="en-GB" sz="1000" b="1" dirty="0" smtClean="0"/>
                <a:t>Assessors Document</a:t>
              </a:r>
            </a:p>
            <a:p>
              <a:pPr algn="ctr"/>
              <a:endParaRPr lang="en-GB" sz="1000" b="1" dirty="0"/>
            </a:p>
          </p:txBody>
        </p:sp>
      </p:grpSp>
      <p:sp>
        <p:nvSpPr>
          <p:cNvPr id="45" name="TextBox 44"/>
          <p:cNvSpPr txBox="1"/>
          <p:nvPr/>
        </p:nvSpPr>
        <p:spPr>
          <a:xfrm flipH="1">
            <a:off x="169460" y="542460"/>
            <a:ext cx="8595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Care Certificate Product Range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225955" y="1530631"/>
            <a:ext cx="923261" cy="1672566"/>
            <a:chOff x="194691" y="1320010"/>
            <a:chExt cx="1656184" cy="2469030"/>
          </a:xfrm>
        </p:grpSpPr>
        <p:sp>
          <p:nvSpPr>
            <p:cNvPr id="50" name="Rectangle 49"/>
            <p:cNvSpPr/>
            <p:nvPr/>
          </p:nvSpPr>
          <p:spPr>
            <a:xfrm>
              <a:off x="194691" y="1340768"/>
              <a:ext cx="1656184" cy="24482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4691" y="1320010"/>
              <a:ext cx="1656184" cy="636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/>
                <a:t>The Care Certificate </a:t>
              </a:r>
            </a:p>
            <a:p>
              <a:pPr algn="ctr"/>
              <a:r>
                <a:rPr lang="en-GB" sz="1000" b="1" dirty="0" smtClean="0"/>
                <a:t>Certificate</a:t>
              </a:r>
              <a:endParaRPr lang="en-GB" sz="1000" dirty="0" smtClean="0"/>
            </a:p>
            <a:p>
              <a:pPr algn="r"/>
              <a:endParaRPr lang="en-GB" sz="1000" dirty="0" smtClean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291113" y="1522906"/>
            <a:ext cx="923261" cy="1672566"/>
            <a:chOff x="194691" y="1320010"/>
            <a:chExt cx="1656184" cy="2469030"/>
          </a:xfrm>
        </p:grpSpPr>
        <p:sp>
          <p:nvSpPr>
            <p:cNvPr id="54" name="Rectangle 53"/>
            <p:cNvSpPr/>
            <p:nvPr/>
          </p:nvSpPr>
          <p:spPr>
            <a:xfrm>
              <a:off x="194691" y="1340768"/>
              <a:ext cx="1656184" cy="24482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4691" y="1320010"/>
              <a:ext cx="1656184" cy="817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/>
                <a:t>The Care Certificate </a:t>
              </a:r>
            </a:p>
            <a:p>
              <a:pPr algn="ctr"/>
              <a:r>
                <a:rPr lang="en-GB" sz="1000" b="1" dirty="0" smtClean="0"/>
                <a:t>FAQs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114833" y="3926475"/>
            <a:ext cx="923261" cy="1672566"/>
            <a:chOff x="194691" y="1320010"/>
            <a:chExt cx="1656184" cy="2469030"/>
          </a:xfrm>
        </p:grpSpPr>
        <p:sp>
          <p:nvSpPr>
            <p:cNvPr id="126" name="Rectangle 125"/>
            <p:cNvSpPr/>
            <p:nvPr/>
          </p:nvSpPr>
          <p:spPr>
            <a:xfrm>
              <a:off x="194691" y="1340768"/>
              <a:ext cx="1656184" cy="24482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94691" y="1320010"/>
              <a:ext cx="1656184" cy="817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/>
                <a:t>The Care Certificate </a:t>
              </a:r>
            </a:p>
            <a:p>
              <a:pPr algn="ctr"/>
              <a:r>
                <a:rPr lang="en-GB" sz="1000" b="1" dirty="0" smtClean="0"/>
                <a:t>workbook</a:t>
              </a:r>
              <a:endParaRPr lang="en-GB" sz="1000" b="1" dirty="0" smtClean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6429333" y="1544693"/>
            <a:ext cx="923261" cy="16585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344921" y="1544693"/>
            <a:ext cx="11134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Self Assessment tool</a:t>
            </a:r>
            <a:endParaRPr lang="en-GB" sz="1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06" y="3876820"/>
            <a:ext cx="15478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74" y="3485439"/>
            <a:ext cx="2773152" cy="165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3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find out more…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1237" y="1674562"/>
            <a:ext cx="8593273" cy="2677099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Visit our website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/>
              <a:t>www.skillsforcare.org.uk/carecertificate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For regular updates sign up to our </a:t>
            </a:r>
            <a:r>
              <a:rPr lang="en-GB" sz="2400" dirty="0" err="1">
                <a:solidFill>
                  <a:schemeClr val="tx1"/>
                </a:solidFill>
              </a:rPr>
              <a:t>enews</a:t>
            </a:r>
            <a:r>
              <a:rPr lang="en-GB" sz="2400" dirty="0">
                <a:solidFill>
                  <a:schemeClr val="tx1"/>
                </a:solidFill>
              </a:rPr>
              <a:t>: </a:t>
            </a:r>
            <a:r>
              <a:rPr lang="en-GB" sz="2400" dirty="0"/>
              <a:t>marketing@skillsforcare.org.uk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4016"/>
            <a:ext cx="9144000" cy="23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69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98" y="1999810"/>
            <a:ext cx="6191480" cy="368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74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 smtClean="0"/>
              <a:t>Care Certificate principles</a:t>
            </a:r>
            <a:endParaRPr lang="en-GB" sz="3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9820" y="2908452"/>
            <a:ext cx="8584359" cy="2406497"/>
          </a:xfrm>
        </p:spPr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endParaRPr lang="en-GB" sz="1800" dirty="0"/>
          </a:p>
          <a:p>
            <a:pPr marL="285750" indent="-285750">
              <a:buFont typeface="Wingdings" pitchFamily="2" charset="2"/>
              <a:buChar char="§"/>
            </a:pPr>
            <a:endParaRPr lang="en-GB" sz="1800" dirty="0" smtClean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93" y="1774405"/>
            <a:ext cx="47625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46562" y="4222866"/>
            <a:ext cx="24016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ct val="20000"/>
              </a:spcBef>
              <a:spcAft>
                <a:spcPts val="0"/>
              </a:spcAft>
            </a:pPr>
            <a:r>
              <a:rPr lang="en-GB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Equips people with the skills and knowledge to provide quality care</a:t>
            </a:r>
            <a:endParaRPr lang="en-GB" sz="20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085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Care Certificate is:</a:t>
            </a:r>
            <a:endParaRPr lang="en-GB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47" y="2758587"/>
            <a:ext cx="2462968" cy="238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30" y="3022991"/>
            <a:ext cx="1709784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27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Standards </a:t>
            </a:r>
            <a:r>
              <a:rPr lang="en-GB" dirty="0" smtClean="0"/>
              <a:t>…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4" y="1334189"/>
            <a:ext cx="3171825" cy="47625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13329" y="1731255"/>
            <a:ext cx="6484077" cy="42729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Clr>
                <a:srgbClr val="FF0000"/>
              </a:buClr>
              <a:buFont typeface="+mj-lt"/>
              <a:buAutoNum type="arabicPeriod" startAt="8"/>
            </a:pPr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Fluids and nutrition</a:t>
            </a:r>
          </a:p>
          <a:p>
            <a:pPr marL="514350" indent="-514350">
              <a:lnSpc>
                <a:spcPct val="150000"/>
              </a:lnSpc>
              <a:buClr>
                <a:srgbClr val="FF0000"/>
              </a:buClr>
              <a:buFont typeface="+mj-lt"/>
              <a:buAutoNum type="arabicPeriod" startAt="8"/>
            </a:pPr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Awareness </a:t>
            </a:r>
            <a:r>
              <a:rPr lang="en-GB" altLang="en-US" sz="2800" dirty="0">
                <a:latin typeface="Arial" pitchFamily="34" charset="0"/>
                <a:cs typeface="Arial" pitchFamily="34" charset="0"/>
              </a:rPr>
              <a:t>of mental health, </a:t>
            </a:r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       dementia </a:t>
            </a:r>
            <a:r>
              <a:rPr lang="en-GB" altLang="en-US" sz="2800" dirty="0">
                <a:latin typeface="Arial" pitchFamily="34" charset="0"/>
                <a:cs typeface="Arial" pitchFamily="34" charset="0"/>
              </a:rPr>
              <a:t>and learning </a:t>
            </a:r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disability</a:t>
            </a:r>
          </a:p>
          <a:p>
            <a:pPr marL="514350" indent="-514350">
              <a:lnSpc>
                <a:spcPct val="150000"/>
              </a:lnSpc>
              <a:buClr>
                <a:srgbClr val="FF0000"/>
              </a:buClr>
              <a:buFont typeface="+mj-lt"/>
              <a:buAutoNum type="arabicPeriod" startAt="8"/>
            </a:pPr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Safeguarding </a:t>
            </a:r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adults</a:t>
            </a:r>
          </a:p>
        </p:txBody>
      </p:sp>
    </p:spTree>
    <p:extLst>
      <p:ext uri="{BB962C8B-B14F-4D97-AF65-F5344CB8AC3E}">
        <p14:creationId xmlns:p14="http://schemas.microsoft.com/office/powerpoint/2010/main" val="8951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Standards continued…</a:t>
            </a:r>
            <a:endParaRPr lang="en-GB" dirty="0"/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type="body" sz="quarter" idx="10"/>
          </p:nvPr>
        </p:nvSpPr>
        <p:spPr>
          <a:xfrm>
            <a:off x="228600" y="1784350"/>
            <a:ext cx="8585200" cy="4197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Clr>
                <a:srgbClr val="FF0000"/>
              </a:buClr>
              <a:buFont typeface="+mj-lt"/>
              <a:buAutoNum type="arabicPeriod" startAt="11"/>
            </a:pPr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Safeguarding </a:t>
            </a:r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children</a:t>
            </a:r>
          </a:p>
          <a:p>
            <a:pPr marL="514350" indent="-514350">
              <a:lnSpc>
                <a:spcPct val="150000"/>
              </a:lnSpc>
              <a:buClr>
                <a:srgbClr val="FF0000"/>
              </a:buClr>
              <a:buFont typeface="+mj-lt"/>
              <a:buAutoNum type="arabicPeriod" startAt="11"/>
            </a:pPr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Basic </a:t>
            </a:r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life </a:t>
            </a:r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support</a:t>
            </a:r>
            <a:endParaRPr lang="en-GB" alt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01" y="1334189"/>
            <a:ext cx="31718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 must be:</a:t>
            </a:r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5944" y="1709738"/>
            <a:ext cx="7575015" cy="35893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altLang="en-US" sz="2800" dirty="0">
                <a:latin typeface="Arial" pitchFamily="34" charset="0"/>
                <a:cs typeface="Arial" pitchFamily="34" charset="0"/>
              </a:rPr>
              <a:t>Skills assessed primarily within the care setting unless simulation allowed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altLang="en-US" sz="2800" dirty="0">
                <a:latin typeface="Arial" pitchFamily="34" charset="0"/>
                <a:cs typeface="Arial" pitchFamily="34" charset="0"/>
              </a:rPr>
              <a:t> with people who use </a:t>
            </a:r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services</a:t>
            </a:r>
            <a:endParaRPr lang="en-GB" alt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altLang="en-US" sz="2800" dirty="0">
                <a:latin typeface="Arial" pitchFamily="34" charset="0"/>
                <a:cs typeface="Arial" pitchFamily="34" charset="0"/>
              </a:rPr>
              <a:t>completed face to face by an </a:t>
            </a:r>
            <a:r>
              <a:rPr lang="en-GB" altLang="en-US" sz="28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occupationally competent</a:t>
            </a:r>
            <a:r>
              <a:rPr lang="en-GB" altLang="en-US" sz="2800" dirty="0">
                <a:latin typeface="Arial" pitchFamily="34" charset="0"/>
                <a:cs typeface="Arial" pitchFamily="34" charset="0"/>
              </a:rPr>
              <a:t> assessor </a:t>
            </a:r>
          </a:p>
        </p:txBody>
      </p:sp>
    </p:spTree>
    <p:extLst>
      <p:ext uri="{BB962C8B-B14F-4D97-AF65-F5344CB8AC3E}">
        <p14:creationId xmlns:p14="http://schemas.microsoft.com/office/powerpoint/2010/main" val="2580184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92" y="561079"/>
            <a:ext cx="6835969" cy="705863"/>
          </a:xfrm>
        </p:spPr>
        <p:txBody>
          <a:bodyPr/>
          <a:lstStyle/>
          <a:p>
            <a:r>
              <a:rPr lang="en-GB" sz="3200" dirty="0" smtClean="0"/>
              <a:t>What do other employers say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9134" y="3305059"/>
            <a:ext cx="8584359" cy="2677099"/>
          </a:xfrm>
        </p:spPr>
        <p:txBody>
          <a:bodyPr/>
          <a:lstStyle/>
          <a:p>
            <a:r>
              <a:rPr lang="en-GB" dirty="0"/>
              <a:t>More importantly, we’re also looking for people with approachability who can motivate workers. Assessing isn’t just about someone’s practices – it’s about being able to educate and motivate at the same time. What I’m always looking for is someone who can correct poor practice or extend good practice in a way that isn’t belittling to the learner. It’s important that an assessor is able to deliver feedback in a very constructive and motivating way.”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1237" y="1795749"/>
            <a:ext cx="8593273" cy="1211855"/>
          </a:xfrm>
        </p:spPr>
        <p:txBody>
          <a:bodyPr>
            <a:normAutofit lnSpcReduction="10000"/>
          </a:bodyPr>
          <a:lstStyle/>
          <a:p>
            <a:r>
              <a:rPr lang="en-GB" sz="2400" b="1" dirty="0"/>
              <a:t>Dawn </a:t>
            </a:r>
            <a:r>
              <a:rPr lang="en-GB" sz="2400" b="1" dirty="0" smtClean="0"/>
              <a:t>James Best </a:t>
            </a:r>
            <a:r>
              <a:rPr lang="en-GB" sz="2400" b="1" dirty="0"/>
              <a:t>employer of over 250 staff </a:t>
            </a:r>
            <a:r>
              <a:rPr lang="en-GB" sz="2400" b="1" dirty="0" smtClean="0"/>
              <a:t>– </a:t>
            </a:r>
          </a:p>
          <a:p>
            <a:r>
              <a:rPr lang="en-GB" sz="2400" b="1" dirty="0" smtClean="0"/>
              <a:t>The </a:t>
            </a:r>
            <a:r>
              <a:rPr lang="en-GB" sz="2400" b="1" dirty="0"/>
              <a:t>Skills for Care Accolades </a:t>
            </a:r>
            <a:r>
              <a:rPr lang="en-GB" sz="2400" b="1" dirty="0" smtClean="0"/>
              <a:t>2013/14 Cornwall </a:t>
            </a:r>
            <a:r>
              <a:rPr lang="en-GB" sz="2400" b="1" dirty="0"/>
              <a:t>Care Limited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51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smtClean="0"/>
              <a:t>Skills for Care have developed a number of resources to support you with the implementation</a:t>
            </a:r>
            <a:endParaRPr lang="en-GB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377108"/>
            <a:ext cx="3998913" cy="452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752061"/>
      </p:ext>
    </p:extLst>
  </p:cSld>
  <p:clrMapOvr>
    <a:masterClrMapping/>
  </p:clrMapOvr>
</p:sld>
</file>

<file path=ppt/theme/theme1.xml><?xml version="1.0" encoding="utf-8"?>
<a:theme xmlns:a="http://schemas.openxmlformats.org/drawingml/2006/main" name="Skills for Care - Cert Certificat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-LfH HEE Presentation.potx" id="{3D21CAD5-1C3B-4109-B5C6-5D9745D8FB11}" vid="{6DC5C741-D7DB-4C8B-B725-DB9A1757B589}"/>
    </a:ext>
  </a:extLst>
</a:theme>
</file>

<file path=ppt/theme/theme5.xml><?xml version="1.0" encoding="utf-8"?>
<a:theme xmlns:a="http://schemas.openxmlformats.org/drawingml/2006/main" name="3_Slid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Skills for Care - Cert Certificate Template</Template>
  <TotalTime>628</TotalTime>
  <Words>334</Words>
  <Application>Microsoft Office PowerPoint</Application>
  <PresentationFormat>On-screen Show (4:3)</PresentationFormat>
  <Paragraphs>67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Skills for Care - Cert Certificate Template</vt:lpstr>
      <vt:lpstr>Custom Design</vt:lpstr>
      <vt:lpstr>1_Custom Design</vt:lpstr>
      <vt:lpstr>2_Custom Design</vt:lpstr>
      <vt:lpstr>3_Slides Template</vt:lpstr>
      <vt:lpstr>The Care Certificate </vt:lpstr>
      <vt:lpstr>PowerPoint Presentation</vt:lpstr>
      <vt:lpstr>Care Certificate principles</vt:lpstr>
      <vt:lpstr>The Care Certificate is:</vt:lpstr>
      <vt:lpstr>Standards …</vt:lpstr>
      <vt:lpstr>Standards continued…</vt:lpstr>
      <vt:lpstr>Assessment must be:</vt:lpstr>
      <vt:lpstr>What do other employers say</vt:lpstr>
      <vt:lpstr>Skills for Care have developed a number of resources to support you with the implementation</vt:lpstr>
      <vt:lpstr>Handling information</vt:lpstr>
      <vt:lpstr>Challenges</vt:lpstr>
      <vt:lpstr>PowerPoint Presentation</vt:lpstr>
      <vt:lpstr>How to find out more…</vt:lpstr>
    </vt:vector>
  </TitlesOfParts>
  <Company>Skills for Care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Dunwell</dc:creator>
  <cp:lastModifiedBy>Sarah-Jane Dale</cp:lastModifiedBy>
  <cp:revision>83</cp:revision>
  <dcterms:created xsi:type="dcterms:W3CDTF">2015-01-28T08:40:33Z</dcterms:created>
  <dcterms:modified xsi:type="dcterms:W3CDTF">2015-06-29T17:02:30Z</dcterms:modified>
</cp:coreProperties>
</file>