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7" r:id="rId2"/>
    <p:sldId id="298" r:id="rId3"/>
    <p:sldId id="299" r:id="rId4"/>
    <p:sldId id="306" r:id="rId5"/>
    <p:sldId id="307" r:id="rId6"/>
    <p:sldId id="300" r:id="rId7"/>
    <p:sldId id="302" r:id="rId8"/>
    <p:sldId id="303" r:id="rId9"/>
    <p:sldId id="304" r:id="rId10"/>
    <p:sldId id="305" r:id="rId11"/>
    <p:sldId id="301" r:id="rId12"/>
    <p:sldId id="296" r:id="rId13"/>
    <p:sldId id="295" r:id="rId14"/>
    <p:sldId id="292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783A92-6C1B-4C85-89F4-FAF3B71A62AE}" type="datetimeFigureOut">
              <a:rPr lang="en-GB"/>
              <a:pPr>
                <a:defRPr/>
              </a:pPr>
              <a:t>09/06/2016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66B059-DCED-4A7B-A78F-63F968FE9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-Office_RGB_AW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75" y="665163"/>
            <a:ext cx="2171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1254-5409-478A-ACF2-FB1E4ECAD5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6308-6CAA-47BD-A081-52674B71F1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 Office horizonta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67463"/>
            <a:ext cx="14779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gradFill>
            <a:gsLst>
              <a:gs pos="50000">
                <a:srgbClr val="8F23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7DB7DEE-463A-4A0E-9373-D520BC5246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0475F4B-3692-44F9-99B0-35E15660C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4681-D658-49B3-8B22-34E409397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6A819-FB87-4AAC-ADA1-C0B2A5432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5B29-E8A0-4C11-A90E-FC0223762E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9C3B4-4DF0-4A35-92F9-F2DD065F7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C9879-C6C1-4588-9095-9C775EF580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8D95-5DBE-4A6D-9F42-7F8BF8DB7F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DB0AF3-19BB-4017-83D9-EF30C41530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right-to-work-checks-code-of-practice-on-avoiding-discrimin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right-to-work-checks-employers-gui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uploads/system/uploads/attachment_data/file/441957/employers_guide_to_acceptable_right_to_work_documents_v5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Work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Make a note of this website:-</a:t>
            </a:r>
          </a:p>
          <a:p>
            <a:endParaRPr lang="en-GB" dirty="0" smtClean="0"/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r>
              <a:rPr lang="en-GB" b="1" dirty="0" smtClean="0"/>
              <a:t>www.gov.uk/check-job-applicant-right-to-work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the job applicant can’t show their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 Registration Cards and certificates of application must state that the work the employer is offering is permitted. Many of these documents don’t allow the person to work.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Home Office will send you a ‘Positive Verification Notice’ to confirm that the applicant has the right to work. You must keep this document.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won’t have to pay a civil penalty if you can show you made the correct ‘right to work’ checks.</a:t>
            </a:r>
          </a:p>
          <a:p>
            <a:pPr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b="1" dirty="0" smtClean="0"/>
              <a:t>Sponsorship, Employer and Education helpline</a:t>
            </a:r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Telephone: 0300 123 4699 </a:t>
            </a:r>
            <a:br>
              <a:rPr lang="en-GB" dirty="0" smtClean="0"/>
            </a:br>
            <a:r>
              <a:rPr lang="en-GB" dirty="0" smtClean="0"/>
              <a:t>Monday to Thursday, 9am to 5pm </a:t>
            </a:r>
            <a:br>
              <a:rPr lang="en-GB" dirty="0" smtClean="0"/>
            </a:br>
            <a:r>
              <a:rPr lang="en-GB" dirty="0" smtClean="0"/>
              <a:t>Friday, 9am to 4:30pm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Immigration Enforcement 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3200" b="0" dirty="0" smtClean="0">
                <a:latin typeface="Arial" charset="0"/>
                <a:cs typeface="Arial" charset="0"/>
              </a:rPr>
              <a:t>South London ICE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24819"/>
            <a:ext cx="68580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Immigration Enforcement 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3200" b="0" dirty="0" smtClean="0">
                <a:latin typeface="Arial" charset="0"/>
                <a:cs typeface="Arial" charset="0"/>
              </a:rPr>
              <a:t>South London ICE Team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30" y="-94508"/>
            <a:ext cx="9109269" cy="622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Immigration Enforcement </a:t>
            </a:r>
            <a:br>
              <a:rPr lang="en-GB" dirty="0" smtClean="0">
                <a:latin typeface="Arial" charset="0"/>
                <a:cs typeface="Arial" charset="0"/>
              </a:rPr>
            </a:br>
            <a:r>
              <a:rPr lang="en-GB" sz="3200" b="0" dirty="0" smtClean="0">
                <a:latin typeface="Arial" charset="0"/>
                <a:cs typeface="Arial" charset="0"/>
              </a:rPr>
              <a:t>South London ICE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contact us for urgent </a:t>
            </a:r>
            <a:r>
              <a:rPr lang="en-GB" dirty="0" smtClean="0"/>
              <a:t>enquiries affecting South London immigration enforcement matters, </a:t>
            </a:r>
            <a:r>
              <a:rPr lang="en-GB" dirty="0" smtClean="0"/>
              <a:t>or to discuss how best to progress a case:-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SOUTH LONDON ICE TEAM</a:t>
            </a:r>
          </a:p>
          <a:p>
            <a:pPr algn="ctr">
              <a:buNone/>
            </a:pPr>
            <a:r>
              <a:rPr lang="en-GB" dirty="0" smtClean="0"/>
              <a:t>DUTY OFFICE</a:t>
            </a:r>
          </a:p>
          <a:p>
            <a:pPr algn="ctr">
              <a:buNone/>
            </a:pPr>
            <a:r>
              <a:rPr lang="en-GB" sz="3600" b="1" dirty="0" smtClean="0"/>
              <a:t>020 </a:t>
            </a:r>
            <a:r>
              <a:rPr lang="en-GB" sz="3600" b="1" dirty="0" smtClean="0"/>
              <a:t>8196 3470  or  3484</a:t>
            </a:r>
          </a:p>
          <a:p>
            <a:pPr algn="ctr">
              <a:buNone/>
            </a:pPr>
            <a:r>
              <a:rPr lang="en-GB" b="1" dirty="0" smtClean="0"/>
              <a:t>7 days per week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Work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</a:pPr>
            <a:endParaRPr lang="en-GB" dirty="0" smtClean="0"/>
          </a:p>
          <a:p>
            <a:pPr marL="87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You must see the applicant’s original documents.</a:t>
            </a:r>
          </a:p>
          <a:p>
            <a:pPr marL="87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87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You must check that the documents are valid with the applicant present.</a:t>
            </a:r>
          </a:p>
          <a:p>
            <a:pPr marL="874350" indent="-514350">
              <a:spcBef>
                <a:spcPts val="0"/>
              </a:spcBef>
              <a:buFont typeface="+mj-lt"/>
              <a:buAutoNum type="arabicPeriod"/>
            </a:pPr>
            <a:endParaRPr lang="en-GB" dirty="0" smtClean="0"/>
          </a:p>
          <a:p>
            <a:pPr marL="874350" indent="-514350">
              <a:spcBef>
                <a:spcPts val="0"/>
              </a:spcBef>
              <a:buFont typeface="+mj-lt"/>
              <a:buAutoNum type="arabicPeriod"/>
            </a:pPr>
            <a:r>
              <a:rPr lang="en-GB" dirty="0" smtClean="0"/>
              <a:t>You must make and keep copies of the documents and record the date you made the check.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Work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Avoiding discrimination while preventing illegal working: a </a:t>
            </a:r>
            <a:r>
              <a:rPr lang="en-GB" b="1" u="sng" dirty="0" smtClean="0"/>
              <a:t>code of practice</a:t>
            </a:r>
            <a:r>
              <a:rPr lang="en-GB" b="1" dirty="0" smtClean="0"/>
              <a:t> is available online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“You must not discriminate against anyone </a:t>
            </a:r>
            <a:r>
              <a:rPr lang="en-GB" dirty="0" smtClean="0">
                <a:hlinkClick r:id="rId2"/>
              </a:rPr>
              <a:t>because of their race</a:t>
            </a:r>
            <a:r>
              <a:rPr lang="en-GB" dirty="0" smtClean="0"/>
              <a:t>.”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1400" b="1" u="sng" dirty="0" smtClean="0"/>
              <a:t>Code of practice for employers: avoiding unlawful discrimination while preventing illegal working</a:t>
            </a:r>
          </a:p>
          <a:p>
            <a:pPr algn="ctr">
              <a:buNone/>
            </a:pPr>
            <a:endParaRPr lang="en-GB" sz="1200" dirty="0" smtClean="0"/>
          </a:p>
          <a:p>
            <a:pPr algn="ctr">
              <a:buNone/>
            </a:pPr>
            <a:r>
              <a:rPr lang="en-GB" sz="1200" dirty="0" smtClean="0"/>
              <a:t>https</a:t>
            </a:r>
            <a:r>
              <a:rPr lang="en-GB" sz="1200" dirty="0" smtClean="0"/>
              <a:t>://www.gov.uk/government/publications/right-to-work-checks-code-of-practice-on-avoiding-discrimination</a:t>
            </a:r>
            <a:endParaRPr lang="en-GB" sz="1200" dirty="0" smtClean="0"/>
          </a:p>
          <a:p>
            <a:pPr algn="ctr"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Work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b="1" u="sng" dirty="0" smtClean="0"/>
          </a:p>
          <a:p>
            <a:pPr>
              <a:buNone/>
            </a:pPr>
            <a:r>
              <a:rPr lang="en-GB" b="1" u="sng" dirty="0" smtClean="0"/>
              <a:t>An </a:t>
            </a:r>
            <a:r>
              <a:rPr lang="en-GB" b="1" u="sng" dirty="0" smtClean="0"/>
              <a:t>employer’s guide to right to work checks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document is available online at </a:t>
            </a:r>
          </a:p>
          <a:p>
            <a:pPr>
              <a:buNone/>
            </a:pPr>
            <a:r>
              <a:rPr lang="en-GB" sz="1600" dirty="0" smtClean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www.gov.uk/government/publications/right-to-work-checks-employers-guide</a:t>
            </a:r>
            <a:endParaRPr lang="en-GB" sz="1600" dirty="0" smtClean="0"/>
          </a:p>
          <a:p>
            <a:pPr>
              <a:buNone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Right to Work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An employer’s guide to </a:t>
            </a:r>
            <a:r>
              <a:rPr lang="en-GB" b="1" u="sng" dirty="0" smtClean="0"/>
              <a:t>acceptable right to work documents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document is available at</a:t>
            </a:r>
            <a:endParaRPr lang="en-GB" dirty="0" smtClean="0"/>
          </a:p>
          <a:p>
            <a:pPr>
              <a:buNone/>
            </a:pPr>
            <a:r>
              <a:rPr lang="en-GB" sz="1200" dirty="0" smtClean="0">
                <a:hlinkClick r:id="rId2"/>
              </a:rPr>
              <a:t>https</a:t>
            </a:r>
            <a:r>
              <a:rPr lang="en-GB" sz="1200" dirty="0" smtClean="0">
                <a:hlinkClick r:id="rId2"/>
              </a:rPr>
              <a:t>://</a:t>
            </a:r>
            <a:r>
              <a:rPr lang="en-GB" sz="1200" dirty="0" smtClean="0">
                <a:hlinkClick r:id="rId2"/>
              </a:rPr>
              <a:t>www.gov.uk/government/uploads/system/uploads/attachment_data/file/441957/employers_guide_to_acceptable_right_to_work_documents_v5.pdf</a:t>
            </a:r>
            <a:r>
              <a:rPr lang="en-GB" sz="1200" dirty="0" smtClean="0"/>
              <a:t> 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1200" dirty="0" smtClean="0"/>
              <a:t>It contains examples of documents which may be submitted in support of an application for employment (e.g. sample Passports, UK Residence permits, Asylum Registration Cards)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1200" dirty="0" smtClean="0"/>
              <a:t>And also some useful links to websites which assist with </a:t>
            </a:r>
            <a:r>
              <a:rPr lang="en-GB" sz="1200" b="1" dirty="0" smtClean="0"/>
              <a:t>forgery detection</a:t>
            </a:r>
          </a:p>
          <a:p>
            <a:pPr>
              <a:buNone/>
            </a:pP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Penalties for employing illegal workers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Illegal workers include:</a:t>
            </a:r>
          </a:p>
          <a:p>
            <a:r>
              <a:rPr lang="en-GB" dirty="0" smtClean="0"/>
              <a:t>students with expired visas, or students working more hours than they’re allowed to</a:t>
            </a:r>
          </a:p>
          <a:p>
            <a:r>
              <a:rPr lang="en-GB" dirty="0" smtClean="0"/>
              <a:t>people who work on a visitor’s visa</a:t>
            </a:r>
          </a:p>
          <a:p>
            <a:pPr>
              <a:buNone/>
            </a:pPr>
            <a:r>
              <a:rPr lang="en-GB" b="1" dirty="0" smtClean="0"/>
              <a:t>If you’re caught employing an illegal worker</a:t>
            </a:r>
          </a:p>
          <a:p>
            <a:pPr>
              <a:buNone/>
            </a:pPr>
            <a:r>
              <a:rPr lang="en-GB" dirty="0" smtClean="0"/>
              <a:t>You’ll get a ‘referral notice’ to let you know that:-</a:t>
            </a:r>
          </a:p>
          <a:p>
            <a:r>
              <a:rPr lang="en-GB" dirty="0" smtClean="0"/>
              <a:t>your case is being considered</a:t>
            </a:r>
          </a:p>
          <a:p>
            <a:r>
              <a:rPr lang="en-GB" dirty="0" smtClean="0"/>
              <a:t>you may get a fine (also known as a civil penalty) of up to £20,000 for each illegal worker.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Checking the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GB" sz="2200" dirty="0" smtClean="0"/>
              <a:t>the documents are genuine, original and unchanged and belong to the person who has given them to you</a:t>
            </a:r>
          </a:p>
          <a:p>
            <a:r>
              <a:rPr lang="en-GB" sz="2200" dirty="0" smtClean="0"/>
              <a:t>the dates for the applicant’s right to work in the UK haven’t expired</a:t>
            </a:r>
          </a:p>
          <a:p>
            <a:r>
              <a:rPr lang="en-GB" sz="2200" dirty="0" smtClean="0"/>
              <a:t>photos are the same across all documents and look like the applicant</a:t>
            </a:r>
          </a:p>
          <a:p>
            <a:r>
              <a:rPr lang="en-GB" sz="2200" dirty="0" smtClean="0"/>
              <a:t>dates of birth are the same across all documents</a:t>
            </a:r>
          </a:p>
          <a:p>
            <a:r>
              <a:rPr lang="en-GB" sz="2200" dirty="0" smtClean="0"/>
              <a:t>the applicant has permission to do the type of work you’re offering (including any limit on the number of hours)</a:t>
            </a:r>
          </a:p>
          <a:p>
            <a:r>
              <a:rPr lang="en-GB" sz="2200" dirty="0" smtClean="0"/>
              <a:t>for students you see evidence of their study and vacation times</a:t>
            </a:r>
          </a:p>
          <a:p>
            <a:r>
              <a:rPr lang="en-GB" sz="2200" dirty="0" smtClean="0"/>
              <a:t>if 2 documents give different names, the applicant has supporting documents showing why they’re different, </a:t>
            </a:r>
            <a:r>
              <a:rPr lang="en-GB" sz="2200" dirty="0" err="1" smtClean="0"/>
              <a:t>eg</a:t>
            </a:r>
            <a:r>
              <a:rPr lang="en-GB" sz="2200" dirty="0" smtClean="0"/>
              <a:t> a marriage certificate or divorce decree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Taking a copy of the documents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make a copy that can’t be changed, </a:t>
            </a:r>
            <a:r>
              <a:rPr lang="en-GB" sz="2400" dirty="0" err="1" smtClean="0"/>
              <a:t>eg</a:t>
            </a:r>
            <a:r>
              <a:rPr lang="en-GB" sz="2400" dirty="0" smtClean="0"/>
              <a:t> a photocopy</a:t>
            </a:r>
          </a:p>
          <a:p>
            <a:r>
              <a:rPr lang="en-GB" sz="2400" dirty="0" smtClean="0"/>
              <a:t>for passports, copy any page with the expiry date and applicant’s details (</a:t>
            </a:r>
            <a:r>
              <a:rPr lang="en-GB" sz="2400" dirty="0" err="1" smtClean="0"/>
              <a:t>eg</a:t>
            </a:r>
            <a:r>
              <a:rPr lang="en-GB" sz="2400" dirty="0" smtClean="0"/>
              <a:t> nationality, date of birth and photograph) including endorsements, </a:t>
            </a:r>
            <a:r>
              <a:rPr lang="en-GB" sz="2400" dirty="0" err="1" smtClean="0"/>
              <a:t>eg</a:t>
            </a:r>
            <a:r>
              <a:rPr lang="en-GB" sz="2400" dirty="0" smtClean="0"/>
              <a:t> a work visa</a:t>
            </a:r>
          </a:p>
          <a:p>
            <a:r>
              <a:rPr lang="en-GB" sz="2400" dirty="0" smtClean="0"/>
              <a:t>for biometric residence permits and residence cards (biometric format), copy both sides</a:t>
            </a:r>
          </a:p>
          <a:p>
            <a:r>
              <a:rPr lang="en-GB" sz="2400" dirty="0" smtClean="0"/>
              <a:t>for all other documents you must make a complete copy</a:t>
            </a:r>
          </a:p>
          <a:p>
            <a:r>
              <a:rPr lang="en-GB" sz="2400" dirty="0" smtClean="0"/>
              <a:t>keep copies during the applicant’s employment and for 2 years after they stop working for you</a:t>
            </a:r>
          </a:p>
          <a:p>
            <a:r>
              <a:rPr lang="en-GB" sz="2400" dirty="0" smtClean="0"/>
              <a:t>record the date the check was made</a:t>
            </a:r>
          </a:p>
          <a:p>
            <a:r>
              <a:rPr lang="en-GB" sz="2400" dirty="0" smtClean="0"/>
              <a:t>Data Protection law applies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the job applicant can’t show their documents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/>
              <a:t>You must ask the Home Office to check your employee or potential employee’s immigration employment status if one of the following applies:</a:t>
            </a:r>
          </a:p>
          <a:p>
            <a:pPr>
              <a:spcBef>
                <a:spcPts val="2000"/>
              </a:spcBef>
            </a:pPr>
            <a:r>
              <a:rPr lang="en-GB" sz="2400" dirty="0" smtClean="0"/>
              <a:t>you’re reasonably satisfied that they can’t show you their documents because of an outstanding appeal, administrative review or application with the Home Office</a:t>
            </a:r>
          </a:p>
          <a:p>
            <a:pPr>
              <a:spcBef>
                <a:spcPts val="2000"/>
              </a:spcBef>
            </a:pPr>
            <a:r>
              <a:rPr lang="en-GB" sz="2400" dirty="0" smtClean="0"/>
              <a:t>they have an Application Registration Card</a:t>
            </a:r>
          </a:p>
          <a:p>
            <a:pPr>
              <a:spcBef>
                <a:spcPts val="2000"/>
              </a:spcBef>
            </a:pPr>
            <a:r>
              <a:rPr lang="en-GB" sz="2400" dirty="0" smtClean="0"/>
              <a:t>they have a Certificate of Application for an EEA permit that is less than 6 months old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DB7DEE-463A-4A0E-9373-D520BC52465C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625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Right to Work in the UK</vt:lpstr>
      <vt:lpstr>Right to Work in the UK</vt:lpstr>
      <vt:lpstr>Right to Work in the UK</vt:lpstr>
      <vt:lpstr>Right to Work in the UK</vt:lpstr>
      <vt:lpstr>Right to Work in the UK</vt:lpstr>
      <vt:lpstr>Penalties for employing illegal workers </vt:lpstr>
      <vt:lpstr>Checking the documents</vt:lpstr>
      <vt:lpstr>Taking a copy of the documents </vt:lpstr>
      <vt:lpstr>If the job applicant can’t show their documents </vt:lpstr>
      <vt:lpstr>If the job applicant can’t show their documents</vt:lpstr>
      <vt:lpstr>Helpline</vt:lpstr>
      <vt:lpstr>Immigration Enforcement  South London ICE Team</vt:lpstr>
      <vt:lpstr>Immigration Enforcement  South London ICE Team</vt:lpstr>
      <vt:lpstr>Immigration Enforcement  South London ICE 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Richmond Grant</dc:creator>
  <cp:lastModifiedBy>Grant Richmond</cp:lastModifiedBy>
  <cp:revision>133</cp:revision>
  <dcterms:created xsi:type="dcterms:W3CDTF">2012-05-29T15:31:54Z</dcterms:created>
  <dcterms:modified xsi:type="dcterms:W3CDTF">2016-06-09T15:10:45Z</dcterms:modified>
</cp:coreProperties>
</file>