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00" y="628104"/>
            <a:ext cx="8839200" cy="662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creen Shot 2016-04-24 at 16.18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1394" y="8281299"/>
            <a:ext cx="3222012" cy="1025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Topics include…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In addition to the 30 workplace scenario videos…</a:t>
            </a:r>
          </a:p>
          <a:p>
            <a:pPr/>
            <a:r>
              <a:t>There is also an intercultural training package</a:t>
            </a:r>
          </a:p>
          <a:p>
            <a:pPr/>
            <a:r>
              <a:t>Resources are available now, with the full package available from </a:t>
            </a:r>
            <a:r>
              <a:rPr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June 2016</a:t>
            </a:r>
          </a:p>
        </p:txBody>
      </p:sp>
      <p:pic>
        <p:nvPicPr>
          <p:cNvPr id="171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461" y="6330404"/>
            <a:ext cx="2536144" cy="1902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reen Shot 2016-04-24 at 16.18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1227" y="7185024"/>
            <a:ext cx="3222012" cy="102506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 idx="4294967295"/>
          </p:nvPr>
        </p:nvSpPr>
        <p:spPr>
          <a:xfrm>
            <a:off x="952499" y="2980233"/>
            <a:ext cx="11099801" cy="1499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177" name="Shape 177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123" name="Shape 123"/>
          <p:cNvSpPr/>
          <p:nvPr/>
        </p:nvSpPr>
        <p:spPr>
          <a:xfrm>
            <a:off x="1955800" y="3790850"/>
            <a:ext cx="235050" cy="23505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1955800" y="5086250"/>
            <a:ext cx="235050" cy="23505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1955800" y="6381650"/>
            <a:ext cx="235050" cy="23505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26" name="WP7_TLCPack_LOGO_RGB_small_LEA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5" grpId="3"/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Communication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3988054" y="3638549"/>
            <a:ext cx="502869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797979"/>
                </a:solidFill>
              </a:defRPr>
            </a:lvl1pPr>
          </a:lstStyle>
          <a:p>
            <a:pPr/>
            <a:r>
              <a:t>Difficult, isn’t it?</a:t>
            </a:r>
          </a:p>
        </p:txBody>
      </p:sp>
      <p:sp>
        <p:nvSpPr>
          <p:cNvPr id="131" name="Shape 131"/>
          <p:cNvSpPr/>
          <p:nvPr/>
        </p:nvSpPr>
        <p:spPr>
          <a:xfrm>
            <a:off x="1218282" y="4800599"/>
            <a:ext cx="10822236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When you don’t have the words</a:t>
            </a:r>
          </a:p>
        </p:txBody>
      </p:sp>
      <p:pic>
        <p:nvPicPr>
          <p:cNvPr id="132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Communication with…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Peers / co-workers</a:t>
            </a:r>
          </a:p>
          <a:p>
            <a:pPr/>
            <a:r>
              <a:t>Hierarchical: Managers and Supervisors</a:t>
            </a:r>
          </a:p>
          <a:p>
            <a:pPr/>
            <a:r>
              <a:t>Service users</a:t>
            </a:r>
          </a:p>
          <a:p>
            <a:pPr/>
            <a:r>
              <a:t>Relatives and friends</a:t>
            </a:r>
          </a:p>
          <a:p>
            <a:pPr/>
            <a:r>
              <a:t>External agencies</a:t>
            </a:r>
          </a:p>
        </p:txBody>
      </p:sp>
      <p:pic>
        <p:nvPicPr>
          <p:cNvPr id="137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Migrant workers 2016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In Bavaria, migrant workers account for 60-80% of staff in residential care facilities</a:t>
            </a:r>
          </a:p>
          <a:p>
            <a:pPr/>
            <a:r>
              <a:t>At a recent conference in Bavaria it was suggested that:</a:t>
            </a:r>
          </a:p>
          <a:p>
            <a:pPr/>
            <a:r>
              <a:t>‘If this is where Germany are now, it’s only a matter of time before the UK reaches the same figures’</a:t>
            </a:r>
          </a:p>
        </p:txBody>
      </p:sp>
      <p:pic>
        <p:nvPicPr>
          <p:cNvPr id="142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6-04-24 at 16.21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3518" y="3737584"/>
            <a:ext cx="3968074" cy="35712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TLC Pack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xfrm>
            <a:off x="952500" y="2609850"/>
            <a:ext cx="7254479" cy="6286500"/>
          </a:xfrm>
          <a:prstGeom prst="rect">
            <a:avLst/>
          </a:prstGeom>
        </p:spPr>
        <p:txBody>
          <a:bodyPr/>
          <a:lstStyle/>
          <a:p>
            <a:pPr/>
            <a:r>
              <a:t>A language learning resource</a:t>
            </a:r>
          </a:p>
          <a:p>
            <a:pPr/>
            <a:r>
              <a:t>Based on care giving scenarios </a:t>
            </a:r>
          </a:p>
          <a:p>
            <a:pPr/>
            <a:r>
              <a:t>Designed to develop vocationally specific language</a:t>
            </a:r>
          </a:p>
          <a:p>
            <a:pPr/>
            <a:r>
              <a:t>Available online and offline</a:t>
            </a:r>
          </a:p>
        </p:txBody>
      </p:sp>
      <p:pic>
        <p:nvPicPr>
          <p:cNvPr id="148" name="WP7_TLCPack_LOGO_RGB_small_LEA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TLC Pack</a:t>
            </a:r>
          </a:p>
        </p:txBody>
      </p:sp>
      <p:sp>
        <p:nvSpPr>
          <p:cNvPr id="152" name="Shape 152"/>
          <p:cNvSpPr/>
          <p:nvPr>
            <p:ph type="body" sz="half" idx="1"/>
          </p:nvPr>
        </p:nvSpPr>
        <p:spPr>
          <a:xfrm>
            <a:off x="952500" y="2609850"/>
            <a:ext cx="7724081" cy="6286500"/>
          </a:xfrm>
          <a:prstGeom prst="rect">
            <a:avLst/>
          </a:prstGeom>
        </p:spPr>
        <p:txBody>
          <a:bodyPr/>
          <a:lstStyle/>
          <a:p>
            <a:pPr/>
            <a:r>
              <a:t>Can be used in any context…and adapted to suit needs</a:t>
            </a:r>
          </a:p>
          <a:p>
            <a:pPr/>
            <a:r>
              <a:t>Supports formal language courses, self-study, training courses and ad-hoc use</a:t>
            </a:r>
          </a:p>
          <a:p>
            <a:pPr/>
            <a:r>
              <a:t>Developed via funding from the European Commission</a:t>
            </a:r>
          </a:p>
        </p:txBody>
      </p:sp>
      <p:pic>
        <p:nvPicPr>
          <p:cNvPr id="153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  <p:pic>
        <p:nvPicPr>
          <p:cNvPr id="155" name="Screen Shot 2016-04-24 at 16.24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0207" y="3391644"/>
            <a:ext cx="5272017" cy="3941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TLC Pack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952500" y="2609850"/>
            <a:ext cx="11099800" cy="3174901"/>
          </a:xfrm>
          <a:prstGeom prst="rect">
            <a:avLst/>
          </a:prstGeom>
        </p:spPr>
        <p:txBody>
          <a:bodyPr/>
          <a:lstStyle/>
          <a:p>
            <a:pPr/>
            <a:r>
              <a:t>It’s completely </a:t>
            </a:r>
            <a:r>
              <a:rPr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rPr>
              <a:t>FREE</a:t>
            </a:r>
            <a:r>
              <a:t> to use</a:t>
            </a:r>
          </a:p>
          <a:p>
            <a:pPr/>
            <a:r>
              <a:t>No sign-up, no log in, just access the web page and either download resources or use the online version</a:t>
            </a:r>
          </a:p>
        </p:txBody>
      </p:sp>
      <p:pic>
        <p:nvPicPr>
          <p:cNvPr id="159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3166938" y="8858250"/>
            <a:ext cx="667092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  <p:pic>
        <p:nvPicPr>
          <p:cNvPr id="161" name="Screen Shot 2016-04-24 at 16.40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3386" y="5914329"/>
            <a:ext cx="6198028" cy="2611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Topics include…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Dementia care</a:t>
            </a:r>
          </a:p>
          <a:p>
            <a:pPr/>
            <a:r>
              <a:t>Patient charter, pre &amp; post-hospital care</a:t>
            </a:r>
          </a:p>
          <a:p>
            <a:pPr/>
            <a:r>
              <a:t>Diet, supplements &amp; exercise</a:t>
            </a:r>
          </a:p>
          <a:p>
            <a:pPr/>
            <a:r>
              <a:t>First aid &amp; emergency responses</a:t>
            </a:r>
          </a:p>
          <a:p>
            <a:pPr/>
            <a:r>
              <a:t>Care plans &amp; many others </a:t>
            </a:r>
          </a:p>
        </p:txBody>
      </p:sp>
      <p:pic>
        <p:nvPicPr>
          <p:cNvPr id="165" name="WP7_TLCPack_LOGO_RGB_small_LE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27504"/>
            <a:ext cx="1175671" cy="88175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3166938" y="8858250"/>
            <a:ext cx="66709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37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www.language-for-caregivers.eu</a:t>
            </a:r>
          </a:p>
        </p:txBody>
      </p:sp>
      <p:pic>
        <p:nvPicPr>
          <p:cNvPr id="167" name="Screen Shot 2016-04-24 at 16.27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3683" y="6075125"/>
            <a:ext cx="3228808" cy="2012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