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2"/>
  </p:notesMasterIdLst>
  <p:handoutMasterIdLst>
    <p:handoutMasterId r:id="rId13"/>
  </p:handoutMasterIdLst>
  <p:sldIdLst>
    <p:sldId id="528" r:id="rId3"/>
    <p:sldId id="530" r:id="rId4"/>
    <p:sldId id="531" r:id="rId5"/>
    <p:sldId id="532" r:id="rId6"/>
    <p:sldId id="538" r:id="rId7"/>
    <p:sldId id="534" r:id="rId8"/>
    <p:sldId id="535" r:id="rId9"/>
    <p:sldId id="536" r:id="rId10"/>
    <p:sldId id="537" r:id="rId11"/>
  </p:sldIdLst>
  <p:sldSz cx="9144000" cy="6858000" type="screen4x3"/>
  <p:notesSz cx="6648450" cy="9896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5050"/>
    <a:srgbClr val="FFCC99"/>
    <a:srgbClr val="05A5BB"/>
    <a:srgbClr val="05B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65889" autoAdjust="0"/>
  </p:normalViewPr>
  <p:slideViewPr>
    <p:cSldViewPr>
      <p:cViewPr varScale="1">
        <p:scale>
          <a:sx n="49" d="100"/>
          <a:sy n="49" d="100"/>
        </p:scale>
        <p:origin x="21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719" cy="49537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178" y="0"/>
            <a:ext cx="2881719" cy="49537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4324D1F0-BC32-4C8B-A1A1-0606A0C44811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1096"/>
            <a:ext cx="2881719" cy="49537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178" y="9401096"/>
            <a:ext cx="2881719" cy="49537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F1042FDC-737C-4003-8A3B-E7CF7D8E5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1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0995" cy="494823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8" y="1"/>
            <a:ext cx="2880995" cy="494823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A8F1CDD1-A1F9-405E-B8C4-D12AE4EEAB22}" type="datetimeFigureOut">
              <a:rPr lang="en-US" smtClean="0"/>
              <a:pPr/>
              <a:t>5/20/2015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46650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700826"/>
            <a:ext cx="5318760" cy="4453414"/>
          </a:xfrm>
          <a:prstGeom prst="rect">
            <a:avLst/>
          </a:prstGeom>
        </p:spPr>
        <p:txBody>
          <a:bodyPr vert="horz" lIns="90855" tIns="45427" rIns="90855" bIns="454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99934"/>
            <a:ext cx="2880995" cy="494823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8" y="9399934"/>
            <a:ext cx="2880995" cy="494823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D29321EE-7EAD-45CF-A0E1-CDE9275827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76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21EE-7EAD-45CF-A0E1-CDE92758279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7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am taking this opportunity to briefly show how our experience an expertise can provide cost effective and sustainable renewable  heating for your organisation.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21EE-7EAD-45CF-A0E1-CDE92758279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96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Renewable </a:t>
            </a:r>
            <a:r>
              <a:rPr lang="en-GB" baseline="0" dirty="0" smtClean="0"/>
              <a:t> heating provides a number of benefits, including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Savings of </a:t>
            </a:r>
            <a:r>
              <a:rPr lang="en-GB" dirty="0" smtClean="0"/>
              <a:t> </a:t>
            </a:r>
            <a:r>
              <a:rPr lang="en-GB" dirty="0" smtClean="0"/>
              <a:t>up to 40% on </a:t>
            </a:r>
            <a:r>
              <a:rPr lang="en-GB" dirty="0" smtClean="0"/>
              <a:t>your existing fuel </a:t>
            </a:r>
            <a:r>
              <a:rPr lang="en-GB" dirty="0" smtClean="0"/>
              <a:t>costs 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A </a:t>
            </a:r>
            <a:r>
              <a:rPr lang="en-GB" dirty="0" smtClean="0"/>
              <a:t>substantial contribution to </a:t>
            </a:r>
            <a:r>
              <a:rPr lang="en-GB" dirty="0" smtClean="0"/>
              <a:t>the sustainability </a:t>
            </a:r>
            <a:r>
              <a:rPr lang="en-GB" baseline="0" dirty="0" smtClean="0"/>
              <a:t> and corporate social responsibilities or obligations of your organisation.</a:t>
            </a:r>
          </a:p>
          <a:p>
            <a:pPr marL="0" indent="0">
              <a:buFontTx/>
              <a:buNone/>
            </a:pPr>
            <a:r>
              <a:rPr lang="en-GB" dirty="0" smtClean="0"/>
              <a:t>- </a:t>
            </a:r>
            <a:r>
              <a:rPr lang="en-GB" dirty="0" smtClean="0"/>
              <a:t>Positive PR – be known for being green, investing in the </a:t>
            </a:r>
            <a:r>
              <a:rPr lang="en-GB" dirty="0" smtClean="0"/>
              <a:t>future</a:t>
            </a:r>
            <a:r>
              <a:rPr lang="en-GB" baseline="0" dirty="0" smtClean="0"/>
              <a:t> and </a:t>
            </a:r>
            <a:r>
              <a:rPr lang="en-GB" dirty="0" smtClean="0"/>
              <a:t> </a:t>
            </a:r>
            <a:r>
              <a:rPr lang="en-GB" dirty="0" smtClean="0"/>
              <a:t>enhance </a:t>
            </a:r>
            <a:r>
              <a:rPr lang="en-GB" dirty="0" smtClean="0"/>
              <a:t>your positive </a:t>
            </a:r>
            <a:r>
              <a:rPr lang="en-GB" dirty="0" smtClean="0"/>
              <a:t>profile with </a:t>
            </a:r>
            <a:r>
              <a:rPr lang="en-GB" dirty="0" smtClean="0"/>
              <a:t>your stakeholders</a:t>
            </a:r>
            <a:endParaRPr lang="en-GB" dirty="0" smtClean="0"/>
          </a:p>
          <a:p>
            <a:pPr defTabSz="908548">
              <a:defRPr/>
            </a:pPr>
            <a:r>
              <a:rPr lang="en-GB" baseline="0" dirty="0" smtClean="0"/>
              <a:t>- Deliver a payback on investment through </a:t>
            </a:r>
            <a:r>
              <a:rPr lang="en-GB" baseline="0" dirty="0" smtClean="0"/>
              <a:t>the Renewable </a:t>
            </a:r>
            <a:r>
              <a:rPr lang="en-GB" baseline="0" dirty="0" smtClean="0"/>
              <a:t>Heat Incentive (RHI). Get paid for </a:t>
            </a:r>
            <a:r>
              <a:rPr lang="en-GB" baseline="0" dirty="0" smtClean="0"/>
              <a:t>generating heat with a </a:t>
            </a:r>
            <a:r>
              <a:rPr lang="en-GB" baseline="0" dirty="0" smtClean="0"/>
              <a:t>guaranteed income for 20 </a:t>
            </a:r>
            <a:r>
              <a:rPr lang="en-GB" baseline="0" dirty="0" smtClean="0"/>
              <a:t>years, index  </a:t>
            </a:r>
            <a:r>
              <a:rPr lang="en-GB" baseline="0" dirty="0" smtClean="0"/>
              <a:t>linked to </a:t>
            </a:r>
            <a:r>
              <a:rPr lang="en-GB" baseline="0" dirty="0" smtClean="0"/>
              <a:t>the retail price index , paid from the </a:t>
            </a:r>
            <a:r>
              <a:rPr lang="en-GB" baseline="0" dirty="0" smtClean="0"/>
              <a:t>treasury budget. Depending on use and size some very attractive simple paybacks can be achieved.</a:t>
            </a:r>
          </a:p>
          <a:p>
            <a:pPr defTabSz="908548">
              <a:defRPr/>
            </a:pPr>
            <a:r>
              <a:rPr lang="en-GB" dirty="0" smtClean="0"/>
              <a:t>-Cushion against fluctuations </a:t>
            </a:r>
            <a:r>
              <a:rPr lang="en-GB" dirty="0" smtClean="0"/>
              <a:t>in fossil </a:t>
            </a:r>
            <a:r>
              <a:rPr lang="en-GB" dirty="0" smtClean="0"/>
              <a:t>fuel prices by introducing</a:t>
            </a:r>
            <a:r>
              <a:rPr lang="en-GB" baseline="0" dirty="0" smtClean="0"/>
              <a:t> diversity into the ways you heat your properties</a:t>
            </a:r>
            <a:r>
              <a:rPr lang="en-GB" dirty="0" smtClean="0"/>
              <a:t>–</a:t>
            </a:r>
            <a:r>
              <a:rPr lang="en-GB" baseline="0" dirty="0" smtClean="0"/>
              <a:t>fixed </a:t>
            </a:r>
            <a:r>
              <a:rPr lang="en-GB" baseline="0" dirty="0" smtClean="0"/>
              <a:t>fuel </a:t>
            </a:r>
            <a:r>
              <a:rPr lang="en-GB" baseline="0" dirty="0" smtClean="0"/>
              <a:t>or heat supply contracts are available to help  </a:t>
            </a:r>
            <a:r>
              <a:rPr lang="en-GB" baseline="0" dirty="0" smtClean="0"/>
              <a:t>you </a:t>
            </a:r>
            <a:r>
              <a:rPr lang="en-GB" baseline="0" dirty="0" smtClean="0"/>
              <a:t>better </a:t>
            </a:r>
            <a:r>
              <a:rPr lang="en-GB" baseline="0" dirty="0" smtClean="0"/>
              <a:t>plan financially for the future</a:t>
            </a:r>
          </a:p>
          <a:p>
            <a:r>
              <a:rPr lang="en-GB" baseline="0" dirty="0" smtClean="0"/>
              <a:t>- Contribute to the local economy – </a:t>
            </a:r>
            <a:r>
              <a:rPr lang="en-GB" baseline="0" dirty="0" smtClean="0"/>
              <a:t>some solutions use locally supplied wood fuel </a:t>
            </a:r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21EE-7EAD-45CF-A0E1-CDE92758279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15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- British Gas </a:t>
            </a:r>
            <a:r>
              <a:rPr lang="en-GB" b="0" dirty="0" smtClean="0"/>
              <a:t>is known as an organisation to trust . As always with British gas, the Customer </a:t>
            </a:r>
            <a:r>
              <a:rPr lang="en-GB" b="0" dirty="0" smtClean="0"/>
              <a:t>is at the heart of</a:t>
            </a:r>
            <a:r>
              <a:rPr lang="en-GB" b="0" baseline="0" dirty="0" smtClean="0"/>
              <a:t> any project decision, if its not right for the customer its not right for </a:t>
            </a:r>
            <a:r>
              <a:rPr lang="en-GB" b="0" baseline="0" dirty="0" smtClean="0"/>
              <a:t>Us.  </a:t>
            </a:r>
            <a:r>
              <a:rPr lang="en-GB" dirty="0" smtClean="0"/>
              <a:t>We have a reputation we need to </a:t>
            </a:r>
            <a:r>
              <a:rPr lang="en-GB" dirty="0" smtClean="0"/>
              <a:t>protect and</a:t>
            </a:r>
            <a:r>
              <a:rPr lang="en-GB" baseline="0" dirty="0" smtClean="0"/>
              <a:t> will not leave site until everything installed is working correctly </a:t>
            </a:r>
            <a:endParaRPr lang="en-GB" b="0" baseline="0" dirty="0" smtClean="0"/>
          </a:p>
          <a:p>
            <a:r>
              <a:rPr lang="en-GB" b="0" dirty="0" smtClean="0"/>
              <a:t>- Our team specialises in modern, RHI eligible and low carbon heating technologies </a:t>
            </a:r>
            <a:r>
              <a:rPr lang="en-GB" b="0" dirty="0" smtClean="0"/>
              <a:t>including – </a:t>
            </a:r>
            <a:r>
              <a:rPr lang="en-GB" b="0" dirty="0" smtClean="0"/>
              <a:t>biomass boiler</a:t>
            </a:r>
            <a:r>
              <a:rPr lang="en-GB" b="0" baseline="0" dirty="0" smtClean="0"/>
              <a:t> </a:t>
            </a:r>
            <a:r>
              <a:rPr lang="en-GB" b="0" baseline="0" dirty="0" smtClean="0"/>
              <a:t>systems , </a:t>
            </a:r>
            <a:r>
              <a:rPr lang="en-GB" b="0" baseline="0" dirty="0" smtClean="0"/>
              <a:t>heat pump </a:t>
            </a:r>
            <a:r>
              <a:rPr lang="en-GB" b="0" baseline="0" dirty="0" smtClean="0"/>
              <a:t>installations , </a:t>
            </a:r>
            <a:r>
              <a:rPr lang="en-GB" b="0" baseline="0" dirty="0" smtClean="0"/>
              <a:t>communal systems and heat </a:t>
            </a:r>
            <a:r>
              <a:rPr lang="en-GB" b="0" baseline="0" dirty="0" smtClean="0"/>
              <a:t>distribution networks. </a:t>
            </a:r>
            <a:endParaRPr lang="en-GB" b="0" dirty="0" smtClean="0"/>
          </a:p>
          <a:p>
            <a:r>
              <a:rPr lang="en-GB" b="0" dirty="0" smtClean="0"/>
              <a:t>- </a:t>
            </a:r>
            <a:r>
              <a:rPr lang="en-GB" b="0" dirty="0" smtClean="0"/>
              <a:t>British gas has over 16 </a:t>
            </a:r>
            <a:r>
              <a:rPr lang="en-GB" b="0" dirty="0" smtClean="0"/>
              <a:t>years </a:t>
            </a:r>
            <a:r>
              <a:rPr lang="en-GB" b="0" dirty="0" smtClean="0"/>
              <a:t>experience of installing renewable heating </a:t>
            </a:r>
            <a:r>
              <a:rPr lang="en-GB" b="0" baseline="0" dirty="0" smtClean="0"/>
              <a:t> </a:t>
            </a:r>
            <a:r>
              <a:rPr lang="en-GB" b="0" baseline="0" dirty="0" smtClean="0"/>
              <a:t>to </a:t>
            </a:r>
            <a:r>
              <a:rPr lang="en-GB" b="0" baseline="0" dirty="0" smtClean="0"/>
              <a:t>businesses </a:t>
            </a:r>
            <a:r>
              <a:rPr lang="en-GB" b="0" baseline="0" dirty="0" smtClean="0"/>
              <a:t>and the public </a:t>
            </a:r>
            <a:r>
              <a:rPr lang="en-GB" b="0" baseline="0" dirty="0" smtClean="0"/>
              <a:t>sector with m</a:t>
            </a:r>
            <a:r>
              <a:rPr lang="en-GB" b="0" dirty="0" smtClean="0"/>
              <a:t>ore </a:t>
            </a:r>
            <a:r>
              <a:rPr lang="en-GB" b="0" dirty="0" smtClean="0"/>
              <a:t>than 750 commercial scale systems </a:t>
            </a:r>
            <a:r>
              <a:rPr lang="en-GB" b="0" dirty="0" smtClean="0"/>
              <a:t>installed.</a:t>
            </a:r>
            <a:endParaRPr lang="en-GB" b="0" dirty="0" smtClean="0"/>
          </a:p>
          <a:p>
            <a:r>
              <a:rPr lang="en-GB" b="0" dirty="0" smtClean="0"/>
              <a:t>- We are a ROSPA Gold Award winner</a:t>
            </a:r>
            <a:r>
              <a:rPr lang="en-GB" b="0" baseline="0" dirty="0" smtClean="0"/>
              <a:t> and have numerous</a:t>
            </a:r>
            <a:r>
              <a:rPr lang="en-GB" b="0" dirty="0" smtClean="0"/>
              <a:t> Health and Safety accreditations including Chas, </a:t>
            </a:r>
            <a:r>
              <a:rPr lang="en-GB" b="0" dirty="0" err="1" smtClean="0"/>
              <a:t>Constructionline</a:t>
            </a:r>
            <a:r>
              <a:rPr lang="en-GB" b="0" dirty="0" smtClean="0"/>
              <a:t>, </a:t>
            </a:r>
            <a:r>
              <a:rPr lang="en-GB" b="0" dirty="0" err="1" smtClean="0"/>
              <a:t>Safecontractor</a:t>
            </a:r>
            <a:r>
              <a:rPr lang="en-GB" b="0" baseline="0" dirty="0" smtClean="0"/>
              <a:t> and </a:t>
            </a:r>
            <a:r>
              <a:rPr lang="en-GB" b="0" dirty="0" smtClean="0"/>
              <a:t>Considerate </a:t>
            </a:r>
            <a:r>
              <a:rPr lang="en-GB" b="0" dirty="0" smtClean="0"/>
              <a:t>Contractor – </a:t>
            </a:r>
            <a:r>
              <a:rPr lang="en-GB" b="0" dirty="0" smtClean="0"/>
              <a:t>ensuring the </a:t>
            </a:r>
            <a:r>
              <a:rPr lang="en-GB" b="0" baseline="0" dirty="0" smtClean="0"/>
              <a:t>safety of our staff and protecting the welfare residents, staff and visitors  .</a:t>
            </a:r>
            <a:endParaRPr lang="en-GB" b="0" baseline="0" dirty="0" smtClean="0"/>
          </a:p>
          <a:p>
            <a:r>
              <a:rPr lang="en-GB" b="0" dirty="0" smtClean="0"/>
              <a:t>- </a:t>
            </a:r>
            <a:r>
              <a:rPr lang="en-GB" b="0" dirty="0" smtClean="0"/>
              <a:t>We have extensive Design </a:t>
            </a:r>
            <a:r>
              <a:rPr lang="en-GB" b="0" dirty="0" smtClean="0"/>
              <a:t>and Project Management expertise</a:t>
            </a:r>
          </a:p>
          <a:p>
            <a:r>
              <a:rPr lang="en-GB" b="0" dirty="0" smtClean="0"/>
              <a:t>- </a:t>
            </a:r>
            <a:r>
              <a:rPr lang="en-GB" b="0" dirty="0" smtClean="0"/>
              <a:t>British Gas also offer Ongoing </a:t>
            </a:r>
            <a:r>
              <a:rPr lang="en-GB" b="0" dirty="0" smtClean="0"/>
              <a:t>service and maintenance support tailored </a:t>
            </a:r>
            <a:r>
              <a:rPr lang="en-GB" b="0" dirty="0" smtClean="0"/>
              <a:t>to</a:t>
            </a:r>
            <a:r>
              <a:rPr lang="en-GB" b="0" baseline="0" dirty="0" smtClean="0"/>
              <a:t> your </a:t>
            </a:r>
            <a:r>
              <a:rPr lang="en-GB" b="0" dirty="0" smtClean="0"/>
              <a:t> needs </a:t>
            </a:r>
            <a:r>
              <a:rPr lang="en-GB" b="0" dirty="0" smtClean="0"/>
              <a:t>including billing and performance management </a:t>
            </a:r>
            <a:r>
              <a:rPr lang="en-GB" b="0" dirty="0" smtClean="0"/>
              <a:t>reporting</a:t>
            </a:r>
            <a:endParaRPr lang="en-GB" b="1" i="1" dirty="0">
              <a:solidFill>
                <a:schemeClr val="bg2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21EE-7EAD-45CF-A0E1-CDE92758279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22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9817" lvl="1" defTabSz="908548">
              <a:defRPr/>
            </a:pPr>
            <a:r>
              <a:rPr lang="en-GB" dirty="0"/>
              <a:t>Changing the way you generate heat doesn’t have to be complicated or, most importantly, disrupt </a:t>
            </a:r>
            <a:r>
              <a:rPr lang="en-GB" dirty="0" smtClean="0"/>
              <a:t>the excellent </a:t>
            </a:r>
            <a:r>
              <a:rPr lang="en-GB" dirty="0"/>
              <a:t>service </a:t>
            </a:r>
            <a:r>
              <a:rPr lang="en-GB" dirty="0" smtClean="0"/>
              <a:t>that you provide. </a:t>
            </a:r>
            <a:endParaRPr lang="en-GB" sz="1000" dirty="0"/>
          </a:p>
          <a:p>
            <a:pPr marL="179817" lvl="1"/>
            <a:r>
              <a:rPr lang="en-GB" dirty="0" smtClean="0">
                <a:solidFill>
                  <a:schemeClr val="bg2"/>
                </a:solidFill>
              </a:rPr>
              <a:t>I will briefly </a:t>
            </a:r>
            <a:r>
              <a:rPr lang="en-GB" dirty="0">
                <a:solidFill>
                  <a:schemeClr val="bg2"/>
                </a:solidFill>
              </a:rPr>
              <a:t>focus on biomass, as this renewable heat solution is particular suitable for retrofit into </a:t>
            </a:r>
            <a:r>
              <a:rPr lang="en-GB" dirty="0" smtClean="0">
                <a:solidFill>
                  <a:schemeClr val="bg2"/>
                </a:solidFill>
              </a:rPr>
              <a:t>an existing  care home</a:t>
            </a:r>
            <a:r>
              <a:rPr lang="en-GB" baseline="0" dirty="0" smtClean="0">
                <a:solidFill>
                  <a:schemeClr val="bg2"/>
                </a:solidFill>
              </a:rPr>
              <a:t> or similar building with a large heat use.</a:t>
            </a:r>
            <a:endParaRPr lang="en-GB" dirty="0">
              <a:solidFill>
                <a:schemeClr val="bg2"/>
              </a:solidFill>
            </a:endParaRPr>
          </a:p>
          <a:p>
            <a:pPr marL="179817" lvl="1"/>
            <a:r>
              <a:rPr lang="en-GB" dirty="0" smtClean="0">
                <a:solidFill>
                  <a:schemeClr val="bg2"/>
                </a:solidFill>
              </a:rPr>
              <a:t>A Biomass boiler</a:t>
            </a:r>
            <a:r>
              <a:rPr lang="en-GB" baseline="0" dirty="0" smtClean="0">
                <a:solidFill>
                  <a:schemeClr val="bg2"/>
                </a:solidFill>
              </a:rPr>
              <a:t> is </a:t>
            </a:r>
            <a:r>
              <a:rPr lang="en-GB" dirty="0" smtClean="0">
                <a:solidFill>
                  <a:schemeClr val="bg2"/>
                </a:solidFill>
              </a:rPr>
              <a:t>a direct replacement  </a:t>
            </a:r>
            <a:r>
              <a:rPr lang="en-GB" dirty="0">
                <a:solidFill>
                  <a:schemeClr val="bg2"/>
                </a:solidFill>
              </a:rPr>
              <a:t>for fossil fuel boilers. </a:t>
            </a:r>
            <a:r>
              <a:rPr lang="en-GB" dirty="0" smtClean="0">
                <a:solidFill>
                  <a:schemeClr val="bg2"/>
                </a:solidFill>
              </a:rPr>
              <a:t>Wood fuel </a:t>
            </a:r>
            <a:r>
              <a:rPr lang="en-GB" dirty="0">
                <a:solidFill>
                  <a:schemeClr val="bg2"/>
                </a:solidFill>
              </a:rPr>
              <a:t>is burnt in a boiler, to provide </a:t>
            </a:r>
            <a:r>
              <a:rPr lang="en-GB" dirty="0" smtClean="0">
                <a:solidFill>
                  <a:schemeClr val="bg2"/>
                </a:solidFill>
              </a:rPr>
              <a:t>heating or hot water through the existing distribution system </a:t>
            </a:r>
            <a:endParaRPr lang="en-GB" dirty="0">
              <a:solidFill>
                <a:schemeClr val="bg2"/>
              </a:solidFill>
            </a:endParaRPr>
          </a:p>
          <a:p>
            <a:pPr marL="179817" lvl="1"/>
            <a:r>
              <a:rPr lang="en-GB" dirty="0" smtClean="0">
                <a:solidFill>
                  <a:schemeClr val="bg2"/>
                </a:solidFill>
              </a:rPr>
              <a:t>Biomass is a mature proven </a:t>
            </a:r>
            <a:r>
              <a:rPr lang="en-GB" dirty="0">
                <a:solidFill>
                  <a:schemeClr val="bg2"/>
                </a:solidFill>
              </a:rPr>
              <a:t>technology which is highly efficient, fully automatic </a:t>
            </a:r>
            <a:r>
              <a:rPr lang="en-GB" dirty="0" smtClean="0">
                <a:solidFill>
                  <a:schemeClr val="bg2"/>
                </a:solidFill>
              </a:rPr>
              <a:t>and has  </a:t>
            </a:r>
            <a:r>
              <a:rPr lang="en-GB" dirty="0">
                <a:solidFill>
                  <a:schemeClr val="bg2"/>
                </a:solidFill>
              </a:rPr>
              <a:t>low </a:t>
            </a:r>
            <a:r>
              <a:rPr lang="en-GB" dirty="0" smtClean="0">
                <a:solidFill>
                  <a:schemeClr val="bg2"/>
                </a:solidFill>
              </a:rPr>
              <a:t>emissions.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21EE-7EAD-45CF-A0E1-CDE92758279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18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biomass solutions that British Gas offer use either wood chip or wood pellets </a:t>
            </a:r>
            <a:endParaRPr lang="en-GB" dirty="0" smtClean="0"/>
          </a:p>
          <a:p>
            <a:r>
              <a:rPr lang="en-GB" dirty="0" smtClean="0"/>
              <a:t>There are price</a:t>
            </a:r>
            <a:r>
              <a:rPr lang="en-GB" baseline="0" dirty="0" smtClean="0"/>
              <a:t> </a:t>
            </a:r>
            <a:r>
              <a:rPr lang="en-GB" baseline="0" dirty="0" smtClean="0"/>
              <a:t>versus  </a:t>
            </a:r>
            <a:r>
              <a:rPr lang="en-GB" baseline="0" dirty="0" smtClean="0"/>
              <a:t>space and convenience considerations that need to </a:t>
            </a:r>
            <a:r>
              <a:rPr lang="en-GB" baseline="0" dirty="0" smtClean="0"/>
              <a:t>be decided in the early  stages of planning a project.</a:t>
            </a:r>
            <a:endParaRPr lang="en-GB" baseline="0" dirty="0" smtClean="0"/>
          </a:p>
          <a:p>
            <a:r>
              <a:rPr lang="en-GB" baseline="0" dirty="0" smtClean="0"/>
              <a:t>Pellet </a:t>
            </a:r>
            <a:r>
              <a:rPr lang="en-GB" baseline="0" dirty="0" smtClean="0"/>
              <a:t>has a high energy content and as it can be sucked or blown, is easier to take deliveries from a tanker up to 20 metres from the store via hoses . As wood pellets are a manufactured product, they are more expensive than chip and cost a similar amount to gas .</a:t>
            </a:r>
            <a:endParaRPr lang="en-GB" baseline="0" dirty="0" smtClean="0"/>
          </a:p>
          <a:p>
            <a:r>
              <a:rPr lang="en-GB" baseline="0" dirty="0" smtClean="0"/>
              <a:t>Woodchip </a:t>
            </a:r>
            <a:r>
              <a:rPr lang="en-GB" baseline="0" dirty="0" smtClean="0"/>
              <a:t>is harder to move about – the best </a:t>
            </a:r>
            <a:r>
              <a:rPr lang="en-GB" baseline="0" dirty="0" smtClean="0"/>
              <a:t>solution is to have </a:t>
            </a:r>
            <a:r>
              <a:rPr lang="en-GB" baseline="0" dirty="0" smtClean="0"/>
              <a:t>a fuel </a:t>
            </a:r>
            <a:r>
              <a:rPr lang="en-GB" baseline="0" dirty="0" smtClean="0"/>
              <a:t>store underground </a:t>
            </a:r>
            <a:r>
              <a:rPr lang="en-GB" baseline="0" dirty="0" smtClean="0"/>
              <a:t>, allowing for chipped to be tipped in from a truck for a  </a:t>
            </a:r>
            <a:r>
              <a:rPr lang="en-GB" baseline="0" dirty="0" smtClean="0"/>
              <a:t>quick delivery </a:t>
            </a:r>
            <a:r>
              <a:rPr lang="en-GB" baseline="0" dirty="0" smtClean="0"/>
              <a:t>. Wood chip is cheaper than pellet and better suited to rural areas .</a:t>
            </a:r>
          </a:p>
          <a:p>
            <a:r>
              <a:rPr lang="en-GB" baseline="0" dirty="0" smtClean="0"/>
              <a:t>However, Biomass may not be the  best solution for your Care Home.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British Gas  </a:t>
            </a:r>
            <a:r>
              <a:rPr lang="en-GB" baseline="0" dirty="0" smtClean="0"/>
              <a:t>are </a:t>
            </a:r>
            <a:r>
              <a:rPr lang="en-GB" baseline="0" dirty="0" smtClean="0"/>
              <a:t> the experts </a:t>
            </a:r>
            <a:r>
              <a:rPr lang="en-GB" baseline="0" dirty="0" smtClean="0"/>
              <a:t>and will guide you through finding the best solution </a:t>
            </a:r>
            <a:r>
              <a:rPr lang="en-GB" baseline="0" dirty="0" smtClean="0"/>
              <a:t>.Please come and talk to me later about your own heating requirements.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C46D1-13A5-4765-8B7D-A33AC0187D9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7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Some quick example</a:t>
            </a:r>
            <a:r>
              <a:rPr lang="en-GB" baseline="0" dirty="0" smtClean="0">
                <a:latin typeface="Arial" charset="0"/>
              </a:rPr>
              <a:t> biomass projects </a:t>
            </a:r>
            <a:r>
              <a:rPr lang="en-GB" dirty="0" smtClean="0">
                <a:latin typeface="Arial" charset="0"/>
              </a:rPr>
              <a:t>, clockwise</a:t>
            </a:r>
            <a:r>
              <a:rPr lang="en-GB" baseline="0" dirty="0" smtClean="0">
                <a:latin typeface="Arial" charset="0"/>
              </a:rPr>
              <a:t> from top left </a:t>
            </a:r>
          </a:p>
          <a:p>
            <a:endParaRPr lang="en-GB" baseline="0" dirty="0" smtClean="0">
              <a:latin typeface="Arial" charset="0"/>
            </a:endParaRPr>
          </a:p>
          <a:p>
            <a:r>
              <a:rPr lang="en-GB" baseline="0" dirty="0" smtClean="0">
                <a:latin typeface="Arial" charset="0"/>
              </a:rPr>
              <a:t> a </a:t>
            </a:r>
            <a:r>
              <a:rPr lang="en-GB" dirty="0" smtClean="0">
                <a:latin typeface="Arial" charset="0"/>
              </a:rPr>
              <a:t>domestic </a:t>
            </a:r>
            <a:r>
              <a:rPr lang="en-GB" dirty="0" smtClean="0">
                <a:latin typeface="Arial" charset="0"/>
              </a:rPr>
              <a:t>5 bed, detached house, not</a:t>
            </a:r>
            <a:r>
              <a:rPr lang="en-GB" baseline="0" dirty="0" smtClean="0">
                <a:latin typeface="Arial" charset="0"/>
              </a:rPr>
              <a:t> on </a:t>
            </a:r>
            <a:r>
              <a:rPr lang="en-GB" baseline="0" dirty="0" smtClean="0">
                <a:latin typeface="Arial" charset="0"/>
              </a:rPr>
              <a:t>the gas grid and originally using heating oil . This project was  </a:t>
            </a:r>
            <a:r>
              <a:rPr lang="en-GB" baseline="0" dirty="0" smtClean="0">
                <a:latin typeface="Arial" charset="0"/>
              </a:rPr>
              <a:t>delivered via one of our installer </a:t>
            </a:r>
            <a:r>
              <a:rPr lang="en-GB" baseline="0" dirty="0" smtClean="0">
                <a:latin typeface="Arial" charset="0"/>
              </a:rPr>
              <a:t>partners</a:t>
            </a:r>
            <a:endParaRPr lang="en-GB" baseline="0" dirty="0" smtClean="0">
              <a:latin typeface="Arial" charset="0"/>
            </a:endParaRPr>
          </a:p>
          <a:p>
            <a:endParaRPr lang="en-GB" baseline="0" dirty="0" smtClean="0">
              <a:latin typeface="Arial" charset="0"/>
            </a:endParaRPr>
          </a:p>
          <a:p>
            <a:r>
              <a:rPr lang="en-GB" baseline="0" dirty="0" smtClean="0">
                <a:latin typeface="Arial" charset="0"/>
              </a:rPr>
              <a:t> the second pictures shows an ECOBLOX </a:t>
            </a:r>
            <a:r>
              <a:rPr lang="en-GB" baseline="0" dirty="0" smtClean="0">
                <a:latin typeface="Arial" charset="0"/>
              </a:rPr>
              <a:t>prefabricated energy centre </a:t>
            </a:r>
            <a:r>
              <a:rPr lang="en-GB" baseline="0" dirty="0" smtClean="0">
                <a:latin typeface="Arial" charset="0"/>
              </a:rPr>
              <a:t>which is constructed </a:t>
            </a:r>
            <a:r>
              <a:rPr lang="en-GB" baseline="0" dirty="0" smtClean="0">
                <a:latin typeface="Arial" charset="0"/>
              </a:rPr>
              <a:t>off site</a:t>
            </a:r>
            <a:r>
              <a:rPr lang="en-GB" baseline="0" dirty="0" smtClean="0">
                <a:latin typeface="Arial" charset="0"/>
              </a:rPr>
              <a:t>, and then  installed adjacent to the  </a:t>
            </a:r>
            <a:r>
              <a:rPr lang="en-GB" baseline="0" dirty="0" smtClean="0">
                <a:latin typeface="Arial" charset="0"/>
              </a:rPr>
              <a:t>existing energy </a:t>
            </a:r>
            <a:r>
              <a:rPr lang="en-GB" baseline="0" dirty="0" smtClean="0">
                <a:latin typeface="Arial" charset="0"/>
              </a:rPr>
              <a:t>centre as a  </a:t>
            </a:r>
            <a:r>
              <a:rPr lang="en-GB" baseline="0" dirty="0" smtClean="0">
                <a:latin typeface="Arial" charset="0"/>
              </a:rPr>
              <a:t>‘plug &amp; play</a:t>
            </a:r>
            <a:r>
              <a:rPr lang="en-GB" baseline="0" dirty="0" smtClean="0">
                <a:latin typeface="Arial" charset="0"/>
              </a:rPr>
              <a:t>’ solution.</a:t>
            </a:r>
            <a:endParaRPr lang="en-GB" baseline="0" dirty="0" smtClean="0">
              <a:latin typeface="Arial" charset="0"/>
            </a:endParaRPr>
          </a:p>
          <a:p>
            <a:r>
              <a:rPr lang="en-GB" baseline="0" dirty="0" smtClean="0">
                <a:latin typeface="Arial" charset="0"/>
              </a:rPr>
              <a:t>Below this, </a:t>
            </a:r>
            <a:r>
              <a:rPr lang="en-GB" baseline="0" dirty="0" err="1" smtClean="0">
                <a:latin typeface="Arial" charset="0"/>
              </a:rPr>
              <a:t>Bowood</a:t>
            </a:r>
            <a:r>
              <a:rPr lang="en-GB" baseline="0" dirty="0" smtClean="0">
                <a:latin typeface="Arial" charset="0"/>
              </a:rPr>
              <a:t> </a:t>
            </a:r>
            <a:r>
              <a:rPr lang="en-GB" baseline="0" dirty="0" smtClean="0">
                <a:latin typeface="Arial" charset="0"/>
              </a:rPr>
              <a:t>main </a:t>
            </a:r>
            <a:r>
              <a:rPr lang="en-GB" baseline="0" dirty="0" smtClean="0">
                <a:latin typeface="Arial" charset="0"/>
              </a:rPr>
              <a:t>house, which is  </a:t>
            </a:r>
            <a:r>
              <a:rPr lang="en-GB" baseline="0" dirty="0" smtClean="0">
                <a:latin typeface="Arial" charset="0"/>
              </a:rPr>
              <a:t>located </a:t>
            </a:r>
            <a:r>
              <a:rPr lang="en-GB" baseline="0" dirty="0" smtClean="0">
                <a:latin typeface="Arial" charset="0"/>
              </a:rPr>
              <a:t>rurally. They  </a:t>
            </a:r>
            <a:r>
              <a:rPr lang="en-GB" baseline="0" dirty="0" smtClean="0">
                <a:latin typeface="Arial" charset="0"/>
              </a:rPr>
              <a:t>produce their own wood chip on site. </a:t>
            </a:r>
            <a:r>
              <a:rPr lang="en-GB" baseline="0" dirty="0" smtClean="0">
                <a:latin typeface="Arial" charset="0"/>
              </a:rPr>
              <a:t>The biomass Boiler provides </a:t>
            </a:r>
            <a:r>
              <a:rPr lang="en-GB" baseline="0" dirty="0" smtClean="0">
                <a:latin typeface="Arial" charset="0"/>
              </a:rPr>
              <a:t>heating and hot water for a spa, hotel and golf </a:t>
            </a:r>
            <a:r>
              <a:rPr lang="en-GB" baseline="0" dirty="0" smtClean="0">
                <a:latin typeface="Arial" charset="0"/>
              </a:rPr>
              <a:t>club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charset="0"/>
              </a:rPr>
              <a:t>Oldham new build energy centre connecting 1,500 homes to a  single energy centre with 5MW of  biomass and 15MW gas – this was a £5m project.</a:t>
            </a:r>
          </a:p>
          <a:p>
            <a:endParaRPr lang="en-GB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C46D1-13A5-4765-8B7D-A33AC0187D9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1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more heat you use,  the better your  business case will be .</a:t>
            </a:r>
            <a:endParaRPr lang="en-GB" dirty="0" smtClean="0"/>
          </a:p>
          <a:p>
            <a:r>
              <a:rPr lang="en-GB" dirty="0" smtClean="0"/>
              <a:t>Offsetting oil or LPG </a:t>
            </a:r>
            <a:r>
              <a:rPr lang="en-GB" dirty="0" smtClean="0"/>
              <a:t>is improves the business case further .</a:t>
            </a:r>
          </a:p>
          <a:p>
            <a:r>
              <a:rPr lang="en-GB" dirty="0" smtClean="0"/>
              <a:t>So if you want to reduce your fuel costs and improve the</a:t>
            </a:r>
            <a:r>
              <a:rPr lang="en-GB" baseline="0" dirty="0" smtClean="0"/>
              <a:t> sustainability of your organisation, we will work with you to find the best solution. Please come and find me next to our banner in the lobby.</a:t>
            </a:r>
          </a:p>
          <a:p>
            <a:endParaRPr lang="en-GB" baseline="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21EE-7EAD-45CF-A0E1-CDE92758279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678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21EE-7EAD-45CF-A0E1-CDE92758279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7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ig-Ribbon-powerpo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29625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596" y="2071678"/>
            <a:ext cx="4057649" cy="22214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500063" y="6477000"/>
            <a:ext cx="5038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 sz="700" dirty="0" smtClean="0">
                <a:solidFill>
                  <a:srgbClr val="00305C"/>
                </a:solidFill>
              </a:rPr>
              <a:t>©</a:t>
            </a:r>
            <a:r>
              <a:rPr lang="en-GB" sz="700" dirty="0" smtClean="0">
                <a:solidFill>
                  <a:srgbClr val="00305C"/>
                </a:solidFill>
              </a:rPr>
              <a:t> British Gas New</a:t>
            </a:r>
            <a:r>
              <a:rPr lang="en-GB" sz="700" baseline="0" dirty="0" smtClean="0">
                <a:solidFill>
                  <a:srgbClr val="00305C"/>
                </a:solidFill>
              </a:rPr>
              <a:t> Heating</a:t>
            </a:r>
            <a:r>
              <a:rPr lang="en-GB" sz="700" dirty="0" smtClean="0">
                <a:solidFill>
                  <a:srgbClr val="00305C"/>
                </a:solidFill>
              </a:rPr>
              <a:t> Limited 2014  </a:t>
            </a:r>
            <a:endParaRPr lang="en-GB" sz="700" dirty="0">
              <a:solidFill>
                <a:srgbClr val="00305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79" y="5589240"/>
            <a:ext cx="2006246" cy="777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solidFill>
                  <a:srgbClr val="00BAF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solidFill>
                  <a:srgbClr val="00BAF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11AF7E0-4DF3-486E-8AD4-A6ECEB944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5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A152A48-3F14-4723-9794-C28A020A3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1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99A99FF2-5DE4-4402-92A5-905BFA801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1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solidFill>
                  <a:srgbClr val="00BAF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FD1716A-6EAF-4C01-9BA6-627B8F7D57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2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6802DB-CBE5-49A0-9BA7-D90E56552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6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solidFill>
                  <a:srgbClr val="00BA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4198BD8-6C74-4526-81E6-47DC09646D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8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03225"/>
            <a:ext cx="2074863" cy="541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3225"/>
            <a:ext cx="6076950" cy="5414963"/>
          </a:xfrm>
        </p:spPr>
        <p:txBody>
          <a:bodyPr vert="eaVert"/>
          <a:lstStyle>
            <a:lvl5pPr>
              <a:defRPr>
                <a:solidFill>
                  <a:srgbClr val="00BA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309B479-70C2-41D3-8338-3E0AAFF6D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2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25"/>
            <a:ext cx="8304213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6213"/>
            <a:ext cx="4075113" cy="4371975"/>
          </a:xfrm>
        </p:spPr>
        <p:txBody>
          <a:bodyPr/>
          <a:lstStyle>
            <a:lvl5pPr>
              <a:defRPr>
                <a:solidFill>
                  <a:srgbClr val="00BA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4713" y="1446213"/>
            <a:ext cx="4076700" cy="4371975"/>
          </a:xfrm>
        </p:spPr>
        <p:txBody>
          <a:bodyPr/>
          <a:lstStyle>
            <a:lvl5pPr>
              <a:defRPr>
                <a:solidFill>
                  <a:srgbClr val="00BA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8291119-1FD7-4549-85B3-5E175696C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2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25"/>
            <a:ext cx="8304213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46213"/>
            <a:ext cx="8304213" cy="43719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37B992D-D36A-40C6-8896-8D2FB1640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8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25"/>
            <a:ext cx="8304213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6213"/>
            <a:ext cx="8304213" cy="43719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9958F9A-872E-4081-A9C9-9752BFCB1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44310"/>
            <a:ext cx="8532472" cy="50870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3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324000">
              <a:lnSpc>
                <a:spcPct val="100000"/>
              </a:lnSpc>
              <a:spcBef>
                <a:spcPts val="600"/>
              </a:spcBef>
              <a:defRPr lang="en-US" sz="14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612000" lvl="2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92000" lvl="3" indent="-32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54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225"/>
            <a:ext cx="8304213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13"/>
            <a:ext cx="8304213" cy="448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0063" y="6643688"/>
            <a:ext cx="468312" cy="1254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0C95AF31-8213-494F-89AF-AF1C1609B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44310"/>
            <a:ext cx="4140000" cy="50870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3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324000">
              <a:lnSpc>
                <a:spcPct val="100000"/>
              </a:lnSpc>
              <a:spcBef>
                <a:spcPts val="600"/>
              </a:spcBef>
              <a:defRPr lang="en-US" sz="14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612000" lvl="2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92000" lvl="3" indent="-32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16016" y="1052736"/>
            <a:ext cx="4140000" cy="50870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3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324000">
              <a:lnSpc>
                <a:spcPct val="100000"/>
              </a:lnSpc>
              <a:spcBef>
                <a:spcPts val="600"/>
              </a:spcBef>
              <a:defRPr lang="en-US" sz="14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612000" lvl="2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92000" lvl="3" indent="-32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40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44310"/>
            <a:ext cx="4140000" cy="50870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3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324000">
              <a:lnSpc>
                <a:spcPct val="100000"/>
              </a:lnSpc>
              <a:spcBef>
                <a:spcPts val="600"/>
              </a:spcBef>
              <a:defRPr lang="en-US" sz="14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612000" lvl="2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92000" lvl="3" indent="-32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16016" y="1052736"/>
            <a:ext cx="4140000" cy="50870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3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324000">
              <a:lnSpc>
                <a:spcPct val="100000"/>
              </a:lnSpc>
              <a:spcBef>
                <a:spcPts val="600"/>
              </a:spcBef>
              <a:defRPr lang="en-US" sz="14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612000" lvl="2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92000" lvl="3" indent="-32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831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ig-Ribbon-powerpo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29625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596" y="2071678"/>
            <a:ext cx="4057649" cy="22214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500063" y="6477000"/>
            <a:ext cx="5038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 sz="700" dirty="0" smtClean="0">
                <a:solidFill>
                  <a:srgbClr val="00305C"/>
                </a:solidFill>
              </a:rPr>
              <a:t>©</a:t>
            </a:r>
            <a:r>
              <a:rPr lang="en-GB" sz="700" dirty="0" smtClean="0">
                <a:solidFill>
                  <a:srgbClr val="00305C"/>
                </a:solidFill>
              </a:rPr>
              <a:t> British Gas New</a:t>
            </a:r>
            <a:r>
              <a:rPr lang="en-GB" sz="700" baseline="0" dirty="0" smtClean="0">
                <a:solidFill>
                  <a:srgbClr val="00305C"/>
                </a:solidFill>
              </a:rPr>
              <a:t> Heating</a:t>
            </a:r>
            <a:r>
              <a:rPr lang="en-GB" sz="700" dirty="0" smtClean="0">
                <a:solidFill>
                  <a:srgbClr val="00305C"/>
                </a:solidFill>
              </a:rPr>
              <a:t> Limited 2014  </a:t>
            </a:r>
            <a:endParaRPr lang="en-GB" sz="700" dirty="0">
              <a:solidFill>
                <a:srgbClr val="00305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52" y="5445225"/>
            <a:ext cx="2076018" cy="109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44310"/>
            <a:ext cx="4140000" cy="50870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3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324000">
              <a:lnSpc>
                <a:spcPct val="100000"/>
              </a:lnSpc>
              <a:spcBef>
                <a:spcPts val="600"/>
              </a:spcBef>
              <a:defRPr lang="en-US" sz="14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612000" lvl="2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92000" lvl="3" indent="-32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16016" y="1052736"/>
            <a:ext cx="4140000" cy="508708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 lang="en-US" sz="18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3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92000" indent="-324000">
              <a:lnSpc>
                <a:spcPct val="100000"/>
              </a:lnSpc>
              <a:spcBef>
                <a:spcPts val="600"/>
              </a:spcBef>
              <a:defRPr lang="en-US" sz="14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612000" lvl="2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92000" lvl="3" indent="-32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912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0" y="4468212"/>
            <a:ext cx="9144000" cy="1733549"/>
            <a:chOff x="-32" y="5000636"/>
            <a:chExt cx="9144032" cy="1733714"/>
          </a:xfrm>
        </p:grpSpPr>
        <p:pic>
          <p:nvPicPr>
            <p:cNvPr id="7" name="Picture 4" descr="H:\Central IC\123A - Prince\BG_ICPres_24-1-12-ROUTE-1-FINAL-2_1024x768.png"/>
            <p:cNvPicPr>
              <a:picLocks noChangeAspect="1" noChangeArrowheads="1"/>
            </p:cNvPicPr>
            <p:nvPr/>
          </p:nvPicPr>
          <p:blipFill>
            <a:blip r:embed="rId2" cstate="print"/>
            <a:srcRect l="10770" t="27052"/>
            <a:stretch>
              <a:fillRect/>
            </a:stretch>
          </p:blipFill>
          <p:spPr bwMode="auto">
            <a:xfrm flipH="1">
              <a:off x="857224" y="5000636"/>
              <a:ext cx="8286776" cy="1733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H:\Central IC\123A - Prince\BG_ICPres_24-1-12-ROUTE-1-FINAL-2_1024x768.png"/>
            <p:cNvPicPr>
              <a:picLocks noChangeAspect="1" noChangeArrowheads="1"/>
            </p:cNvPicPr>
            <p:nvPr/>
          </p:nvPicPr>
          <p:blipFill>
            <a:blip r:embed="rId2" cstate="print"/>
            <a:srcRect l="82307" t="78151"/>
            <a:stretch>
              <a:fillRect/>
            </a:stretch>
          </p:blipFill>
          <p:spPr bwMode="auto">
            <a:xfrm flipH="1">
              <a:off x="-32" y="6215082"/>
              <a:ext cx="1643074" cy="51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8137" y="1142998"/>
            <a:ext cx="8305800" cy="609398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lang="en-GB" sz="4400" kern="1200" dirty="0">
                <a:solidFill>
                  <a:srgbClr val="00B9F2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000375" y="5238751"/>
            <a:ext cx="5214938" cy="276999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FontTx/>
              <a:buNone/>
              <a:defRPr lang="en-US" kern="1200" dirty="0" smtClean="0">
                <a:solidFill>
                  <a:srgbClr val="54667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6131" y="3697485"/>
            <a:ext cx="6999759" cy="460918"/>
          </a:xfrm>
          <a:noFill/>
          <a:ln>
            <a:noFill/>
          </a:ln>
          <a:extLst/>
        </p:spPr>
        <p:txBody>
          <a:bodyPr lIns="79363" tIns="45350" rIns="79363" bIns="45350" anchor="ctr">
            <a:spAutoFit/>
          </a:bodyPr>
          <a:lstStyle>
            <a:lvl1pPr marL="0" indent="0">
              <a:buFontTx/>
              <a:buNone/>
              <a:defRPr lang="en-GB" sz="2400" kern="1200" dirty="0"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6213"/>
            <a:ext cx="4075113" cy="4371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400">
                <a:solidFill>
                  <a:srgbClr val="00BA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446213"/>
            <a:ext cx="4076700" cy="4371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400">
                <a:solidFill>
                  <a:srgbClr val="00BA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60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ig-Ribbon-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500063" y="6477000"/>
            <a:ext cx="5038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00305C"/>
                </a:solidFill>
              </a:rPr>
              <a:t>©</a:t>
            </a:r>
            <a:r>
              <a:rPr lang="en-GB" sz="700" dirty="0" smtClean="0">
                <a:solidFill>
                  <a:srgbClr val="00305C"/>
                </a:solidFill>
              </a:rPr>
              <a:t> British Gas Trading Limited 2011   </a:t>
            </a:r>
            <a:endParaRPr lang="en-GB" sz="700" dirty="0">
              <a:solidFill>
                <a:srgbClr val="00305C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2" descr="\\uk.centricaplc.com.\dfsdata\Central IC\Brand guidelines 2011\Prince\128A - Prince\Powerpoint Template\FINAL\GPTW-Best-workplaces-2011-UK-CMY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6294438"/>
            <a:ext cx="714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BEST-BIG-COMPANY-2011-LOGO-RGB-300x31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6286500"/>
            <a:ext cx="3635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BG_2011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286500"/>
            <a:ext cx="3651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:\Central IC\123A - Prince\New British Gas Logo Graphics\BG_Logo_18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965825"/>
            <a:ext cx="14287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596" y="2071678"/>
            <a:ext cx="4057649" cy="2643206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2E43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00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rgbClr val="00BAF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9BCA7861-60D6-422B-BCB8-BDB46EA3CC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7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16CA8EF-81EB-41B5-A15B-D38E3E107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6213"/>
            <a:ext cx="4075113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solidFill>
                  <a:srgbClr val="00BA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446213"/>
            <a:ext cx="4076700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solidFill>
                  <a:srgbClr val="00BAF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BE59878-A997-4978-83E7-78852C2B8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5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048"/>
            <a:ext cx="9144000" cy="649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532472" cy="7585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532472" cy="49346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3" r:id="rId4"/>
    <p:sldLayoutId id="214748366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FontTx/>
        <a:buNone/>
        <a:defRPr lang="en-US" sz="1800" b="1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466725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12000" indent="-14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792000" indent="-32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Char char="Ø"/>
        <a:defRPr lang="en-US" sz="1400" kern="1200" dirty="0" smtClean="0">
          <a:solidFill>
            <a:srgbClr val="00B0F0"/>
          </a:solidFill>
          <a:latin typeface="+mn-lt"/>
          <a:ea typeface="+mn-ea"/>
          <a:cs typeface="+mn-cs"/>
        </a:defRPr>
      </a:lvl4pPr>
      <a:lvl5pPr marL="609750" indent="-2857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ltGray">
          <a:xfrm>
            <a:off x="179388" y="234950"/>
            <a:ext cx="8747125" cy="1125538"/>
          </a:xfrm>
          <a:prstGeom prst="roundRect">
            <a:avLst>
              <a:gd name="adj" fmla="val 8915"/>
            </a:avLst>
          </a:prstGeom>
          <a:solidFill>
            <a:srgbClr val="00BAF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B9F2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3225"/>
            <a:ext cx="83042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6213"/>
            <a:ext cx="83042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0063" y="6643688"/>
            <a:ext cx="468312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305C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Slide </a:t>
            </a:r>
            <a:fld id="{580C0E97-3950-4B23-ABF2-A4073681AA0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4" name="Rectangle 5"/>
          <p:cNvSpPr txBox="1">
            <a:spLocks noChangeArrowheads="1"/>
          </p:cNvSpPr>
          <p:nvPr userDrawn="1"/>
        </p:nvSpPr>
        <p:spPr bwMode="auto">
          <a:xfrm>
            <a:off x="500063" y="6477000"/>
            <a:ext cx="5038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solidFill>
                  <a:srgbClr val="00305C"/>
                </a:solidFill>
              </a:rPr>
              <a:t>©</a:t>
            </a:r>
            <a:r>
              <a:rPr lang="en-GB" sz="700" dirty="0" smtClean="0">
                <a:solidFill>
                  <a:srgbClr val="00305C"/>
                </a:solidFill>
              </a:rPr>
              <a:t> British Gas Trading Limited 2011   </a:t>
            </a:r>
            <a:endParaRPr lang="en-GB" sz="700" dirty="0">
              <a:solidFill>
                <a:srgbClr val="00305C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2" name="Picture 4" descr="H:\Central IC\123A - Prince\New British Gas Logo Graphics\BG_Logo_18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072188"/>
            <a:ext cx="12255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5" r:id="rId18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1000"/>
        </a:lnSpc>
        <a:spcBef>
          <a:spcPct val="30000"/>
        </a:spcBef>
        <a:spcAft>
          <a:spcPct val="0"/>
        </a:spcAft>
        <a:defRPr>
          <a:solidFill>
            <a:srgbClr val="2F444E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111000"/>
        </a:lnSpc>
        <a:spcBef>
          <a:spcPct val="30000"/>
        </a:spcBef>
        <a:spcAft>
          <a:spcPct val="0"/>
        </a:spcAft>
        <a:buChar char="•"/>
        <a:defRPr>
          <a:solidFill>
            <a:srgbClr val="545B60"/>
          </a:solidFill>
          <a:latin typeface="+mn-lt"/>
        </a:defRPr>
      </a:lvl2pPr>
      <a:lvl3pPr marL="392113" indent="-212725" algn="l" rtl="0" eaLnBrk="0" fontAlgn="base" hangingPunct="0">
        <a:lnSpc>
          <a:spcPct val="104000"/>
        </a:lnSpc>
        <a:spcBef>
          <a:spcPct val="30000"/>
        </a:spcBef>
        <a:spcAft>
          <a:spcPct val="0"/>
        </a:spcAft>
        <a:buFont typeface="Arial" charset="0"/>
        <a:buChar char="–"/>
        <a:defRPr sz="1600">
          <a:solidFill>
            <a:srgbClr val="00BAF2"/>
          </a:solidFill>
          <a:latin typeface="+mn-lt"/>
        </a:defRPr>
      </a:lvl3pPr>
      <a:lvl4pPr marL="560388" indent="-166688" algn="l" rtl="0" eaLnBrk="0" fontAlgn="base" hangingPunct="0">
        <a:spcBef>
          <a:spcPct val="30000"/>
        </a:spcBef>
        <a:spcAft>
          <a:spcPct val="0"/>
        </a:spcAft>
        <a:buChar char="•"/>
        <a:defRPr sz="1500">
          <a:solidFill>
            <a:srgbClr val="00BAF2"/>
          </a:solidFill>
          <a:latin typeface="+mn-lt"/>
        </a:defRPr>
      </a:lvl4pPr>
      <a:lvl5pPr marL="755650" indent="-193675" algn="l" rtl="0" eaLnBrk="0" fontAlgn="base" hangingPunct="0">
        <a:lnSpc>
          <a:spcPct val="101000"/>
        </a:lnSpc>
        <a:spcBef>
          <a:spcPct val="30000"/>
        </a:spcBef>
        <a:spcAft>
          <a:spcPct val="0"/>
        </a:spcAft>
        <a:buFont typeface="Arial" charset="0"/>
        <a:buChar char="–"/>
        <a:defRPr sz="1400">
          <a:solidFill>
            <a:srgbClr val="46A941"/>
          </a:solidFill>
          <a:latin typeface="+mn-lt"/>
        </a:defRPr>
      </a:lvl5pPr>
      <a:lvl6pPr marL="1212850" indent="-193675" algn="l" rtl="0" fontAlgn="base">
        <a:lnSpc>
          <a:spcPct val="101000"/>
        </a:lnSpc>
        <a:spcBef>
          <a:spcPct val="30000"/>
        </a:spcBef>
        <a:spcAft>
          <a:spcPct val="0"/>
        </a:spcAft>
        <a:buFont typeface="Arial" charset="0"/>
        <a:buChar char="–"/>
        <a:defRPr sz="1400">
          <a:solidFill>
            <a:srgbClr val="00305C"/>
          </a:solidFill>
          <a:latin typeface="+mn-lt"/>
        </a:defRPr>
      </a:lvl6pPr>
      <a:lvl7pPr marL="1670050" indent="-193675" algn="l" rtl="0" fontAlgn="base">
        <a:lnSpc>
          <a:spcPct val="101000"/>
        </a:lnSpc>
        <a:spcBef>
          <a:spcPct val="30000"/>
        </a:spcBef>
        <a:spcAft>
          <a:spcPct val="0"/>
        </a:spcAft>
        <a:buFont typeface="Arial" charset="0"/>
        <a:buChar char="–"/>
        <a:defRPr sz="1400">
          <a:solidFill>
            <a:srgbClr val="00305C"/>
          </a:solidFill>
          <a:latin typeface="+mn-lt"/>
        </a:defRPr>
      </a:lvl7pPr>
      <a:lvl8pPr marL="2127250" indent="-193675" algn="l" rtl="0" fontAlgn="base">
        <a:lnSpc>
          <a:spcPct val="101000"/>
        </a:lnSpc>
        <a:spcBef>
          <a:spcPct val="30000"/>
        </a:spcBef>
        <a:spcAft>
          <a:spcPct val="0"/>
        </a:spcAft>
        <a:buFont typeface="Arial" charset="0"/>
        <a:buChar char="–"/>
        <a:defRPr sz="1400">
          <a:solidFill>
            <a:srgbClr val="00305C"/>
          </a:solidFill>
          <a:latin typeface="+mn-lt"/>
        </a:defRPr>
      </a:lvl8pPr>
      <a:lvl9pPr marL="2584450" indent="-193675" algn="l" rtl="0" fontAlgn="base">
        <a:lnSpc>
          <a:spcPct val="101000"/>
        </a:lnSpc>
        <a:spcBef>
          <a:spcPct val="30000"/>
        </a:spcBef>
        <a:spcAft>
          <a:spcPct val="0"/>
        </a:spcAft>
        <a:buFont typeface="Arial" charset="0"/>
        <a:buChar char="–"/>
        <a:defRPr sz="1400">
          <a:solidFill>
            <a:srgbClr val="0030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2632821"/>
            <a:ext cx="5616624" cy="2221418"/>
          </a:xfrm>
        </p:spPr>
        <p:txBody>
          <a:bodyPr>
            <a:normAutofit/>
          </a:bodyPr>
          <a:lstStyle/>
          <a:p>
            <a:r>
              <a:rPr lang="en-GB" sz="2700" b="0" dirty="0" smtClean="0"/>
              <a:t/>
            </a:r>
            <a:br>
              <a:rPr lang="en-GB" sz="2700" b="0" dirty="0" smtClean="0"/>
            </a:br>
            <a:r>
              <a:rPr lang="en-GB" sz="2700" b="0" dirty="0" smtClean="0"/>
              <a:t>Renewable Heat for Care Homes</a:t>
            </a:r>
            <a:r>
              <a:rPr lang="en-GB" sz="3100" b="0" dirty="0"/>
              <a:t/>
            </a:r>
            <a:br>
              <a:rPr lang="en-GB" sz="3100" b="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800" dirty="0" smtClean="0"/>
              <a:t>21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May 2015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6093"/>
          <a:stretch/>
        </p:blipFill>
        <p:spPr>
          <a:xfrm>
            <a:off x="179512" y="2348880"/>
            <a:ext cx="2484096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A11AF7E0-4DF3-486E-8AD4-A6ECEB944C7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en-GB" dirty="0" smtClean="0"/>
              <a:t>Renewable Heat – Looking beyond gas</a:t>
            </a:r>
            <a:endParaRPr lang="en-GB" dirty="0"/>
          </a:p>
        </p:txBody>
      </p:sp>
      <p:pic>
        <p:nvPicPr>
          <p:cNvPr id="1029" name="Picture 5" descr="http://www.ecoincentive.co.uk/images/eco_incentive_biomas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1"/>
          <a:stretch/>
        </p:blipFill>
        <p:spPr bwMode="auto">
          <a:xfrm>
            <a:off x="6117118" y="3645024"/>
            <a:ext cx="2622268" cy="24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51520" y="1599789"/>
            <a:ext cx="7920880" cy="4511019"/>
          </a:xfrm>
        </p:spPr>
        <p:txBody>
          <a:bodyPr>
            <a:normAutofit/>
          </a:bodyPr>
          <a:lstStyle/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The benefits of Renewable Heat</a:t>
            </a:r>
            <a:endParaRPr lang="en-GB" b="1" dirty="0" smtClean="0"/>
          </a:p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Our experience and </a:t>
            </a:r>
            <a:r>
              <a:rPr lang="en-GB" b="1" dirty="0" smtClean="0"/>
              <a:t>capabilities</a:t>
            </a:r>
            <a:endParaRPr lang="en-GB" b="1" dirty="0" smtClean="0"/>
          </a:p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Renewable heat solutions</a:t>
            </a:r>
          </a:p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Biomass heating </a:t>
            </a:r>
            <a:endParaRPr lang="en-GB" b="1" dirty="0" smtClean="0"/>
          </a:p>
          <a:p>
            <a:pPr marL="285750" lvl="1">
              <a:spcBef>
                <a:spcPts val="600"/>
              </a:spcBef>
            </a:pPr>
            <a:endParaRPr lang="en-GB" b="1" dirty="0"/>
          </a:p>
          <a:p>
            <a:pPr lvl="1"/>
            <a:endParaRPr lang="en-GB" dirty="0" smtClean="0"/>
          </a:p>
          <a:p>
            <a:pPr marL="180975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222237"/>
            <a:ext cx="7920880" cy="5087083"/>
          </a:xfrm>
        </p:spPr>
        <p:txBody>
          <a:bodyPr>
            <a:normAutofit/>
          </a:bodyPr>
          <a:lstStyle/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b="1" dirty="0"/>
          </a:p>
          <a:p>
            <a:pPr marL="287025" lvl="2" indent="0">
              <a:buNone/>
            </a:pPr>
            <a:r>
              <a:rPr lang="en-GB" b="1" dirty="0" smtClean="0"/>
              <a:t> </a:t>
            </a:r>
            <a:endParaRPr lang="en-GB" b="1" dirty="0"/>
          </a:p>
          <a:p>
            <a:pPr marL="287025" lvl="2" indent="0">
              <a:buNone/>
            </a:pPr>
            <a:endParaRPr lang="en-GB" b="1" dirty="0" smtClean="0"/>
          </a:p>
          <a:p>
            <a:pPr lvl="1"/>
            <a:endParaRPr lang="en-GB" dirty="0" smtClean="0"/>
          </a:p>
          <a:p>
            <a:pPr marL="180975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switch to Renewable Heat?</a:t>
            </a:r>
            <a:endParaRPr lang="en-GB" dirty="0"/>
          </a:p>
        </p:txBody>
      </p:sp>
      <p:pic>
        <p:nvPicPr>
          <p:cNvPr id="2052" name="Picture 4" descr="Image result for rhi make mo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18185"/>
          <a:stretch/>
        </p:blipFill>
        <p:spPr bwMode="auto">
          <a:xfrm>
            <a:off x="440908" y="2184332"/>
            <a:ext cx="23762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71" y="2050300"/>
            <a:ext cx="2813298" cy="2813298"/>
          </a:xfrm>
          <a:prstGeom prst="rect">
            <a:avLst/>
          </a:prstGeom>
        </p:spPr>
      </p:pic>
      <p:pic>
        <p:nvPicPr>
          <p:cNvPr id="8" name="Picture 2" descr="http://www.staysaferenewables.co.uk/img/defaults/rhi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0891" r="22460" b="4815"/>
          <a:stretch/>
        </p:blipFill>
        <p:spPr bwMode="auto">
          <a:xfrm>
            <a:off x="6258068" y="2760395"/>
            <a:ext cx="248755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experience and capability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040560" cy="3764863"/>
          </a:xfrm>
          <a:prstGeom prst="rect">
            <a:avLst/>
          </a:prstGeom>
        </p:spPr>
      </p:pic>
      <p:pic>
        <p:nvPicPr>
          <p:cNvPr id="1026" name="Picture 2" descr="http://www.keltbray.com/sites/default/files/styles/feature/public/news/gold%20award%202014_0.jpg?itok=guZ_Omm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7" y="5610422"/>
            <a:ext cx="668465" cy="6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96" y="5610422"/>
            <a:ext cx="6803597" cy="4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Renewable Heating for existing Care Home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876256" cy="45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Biomass fuel options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36" b="1517"/>
          <a:stretch/>
        </p:blipFill>
        <p:spPr>
          <a:xfrm>
            <a:off x="265060" y="1412776"/>
            <a:ext cx="3995937" cy="208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r="19968" b="22633"/>
          <a:stretch/>
        </p:blipFill>
        <p:spPr>
          <a:xfrm>
            <a:off x="4551021" y="3789039"/>
            <a:ext cx="4014953" cy="2232249"/>
          </a:xfrm>
          <a:prstGeom prst="rect">
            <a:avLst/>
          </a:prstGeom>
        </p:spPr>
      </p:pic>
      <p:pic>
        <p:nvPicPr>
          <p:cNvPr id="16" name="Picture 2" descr="C:\ECONERGY\PROJECTS\SW Projects\In defects Projects\H-3-18721 Merley Primary\10 - Photos\DSC006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303" b="26910"/>
          <a:stretch/>
        </p:blipFill>
        <p:spPr bwMode="auto">
          <a:xfrm>
            <a:off x="4551022" y="1412776"/>
            <a:ext cx="4014953" cy="20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274546" y="3789041"/>
            <a:ext cx="398645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Biomass solutions for every customer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" b="5378"/>
          <a:stretch/>
        </p:blipFill>
        <p:spPr>
          <a:xfrm>
            <a:off x="539552" y="1468950"/>
            <a:ext cx="3823044" cy="2220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"/>
          <a:stretch/>
        </p:blipFill>
        <p:spPr>
          <a:xfrm>
            <a:off x="4624026" y="1468950"/>
            <a:ext cx="3995936" cy="2220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3"/>
          <a:stretch/>
        </p:blipFill>
        <p:spPr>
          <a:xfrm>
            <a:off x="4654647" y="3920647"/>
            <a:ext cx="3995936" cy="2028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2852" r="29919" b="894"/>
          <a:stretch/>
        </p:blipFill>
        <p:spPr>
          <a:xfrm rot="5400000">
            <a:off x="1433309" y="3026890"/>
            <a:ext cx="2028634" cy="38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can help you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732240" cy="4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6336704" cy="3373546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solidFill>
                  <a:schemeClr val="tx1"/>
                </a:solidFill>
              </a:rPr>
              <a:t>Thank You</a:t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>British Gas Heat Networks Team</a:t>
            </a: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/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>Joanna </a:t>
            </a:r>
            <a:r>
              <a:rPr lang="en-GB" sz="3100" dirty="0" err="1" smtClean="0">
                <a:solidFill>
                  <a:schemeClr val="tx1"/>
                </a:solidFill>
              </a:rPr>
              <a:t>Bould</a:t>
            </a:r>
            <a:r>
              <a:rPr lang="en-GB" sz="3100" dirty="0" smtClean="0">
                <a:solidFill>
                  <a:schemeClr val="tx1"/>
                </a:solidFill>
              </a:rPr>
              <a:t/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>Technical Sales Manager</a:t>
            </a:r>
            <a:br>
              <a:rPr lang="en-GB" sz="3100" dirty="0" smtClean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>07702884193</a:t>
            </a:r>
            <a:r>
              <a:rPr lang="en-GB" sz="3100" dirty="0">
                <a:solidFill>
                  <a:schemeClr val="tx1"/>
                </a:solidFill>
              </a:rPr>
              <a:t/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 smtClean="0">
                <a:solidFill>
                  <a:schemeClr val="tx1"/>
                </a:solidFill>
              </a:rPr>
              <a:t>joanna.bould@bghn.co.uk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45224"/>
            <a:ext cx="2787028" cy="10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ritish Gas">
      <a:dk1>
        <a:sysClr val="windowText" lastClr="000000"/>
      </a:dk1>
      <a:lt1>
        <a:sysClr val="window" lastClr="FFFFFF"/>
      </a:lt1>
      <a:dk2>
        <a:srgbClr val="042E6F"/>
      </a:dk2>
      <a:lt2>
        <a:srgbClr val="00BAF2"/>
      </a:lt2>
      <a:accent1>
        <a:srgbClr val="46A941"/>
      </a:accent1>
      <a:accent2>
        <a:srgbClr val="CFE5AE"/>
      </a:accent2>
      <a:accent3>
        <a:srgbClr val="B9E5FB"/>
      </a:accent3>
      <a:accent4>
        <a:srgbClr val="A2CB93"/>
      </a:accent4>
      <a:accent5>
        <a:srgbClr val="D1EEFC"/>
      </a:accent5>
      <a:accent6>
        <a:srgbClr val="DAE3E7"/>
      </a:accent6>
      <a:hlink>
        <a:srgbClr val="00BAF2"/>
      </a:hlink>
      <a:folHlink>
        <a:srgbClr val="042E6F"/>
      </a:folHlink>
    </a:clrScheme>
    <a:fontScheme name="British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G_pres_24_01_11">
  <a:themeElements>
    <a:clrScheme name="BG_pres_24_01_11 1">
      <a:dk1>
        <a:srgbClr val="000000"/>
      </a:dk1>
      <a:lt1>
        <a:srgbClr val="FFFFFF"/>
      </a:lt1>
      <a:dk2>
        <a:srgbClr val="8E258D"/>
      </a:dk2>
      <a:lt2>
        <a:srgbClr val="DE3831"/>
      </a:lt2>
      <a:accent1>
        <a:srgbClr val="00305C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ADB5"/>
      </a:accent5>
      <a:accent6>
        <a:srgbClr val="0090C5"/>
      </a:accent6>
      <a:hlink>
        <a:srgbClr val="F0AB00"/>
      </a:hlink>
      <a:folHlink>
        <a:srgbClr val="AABA00"/>
      </a:folHlink>
    </a:clrScheme>
    <a:fontScheme name="BG_pres_24_01_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AF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F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_pres_24_01_11 1">
        <a:dk1>
          <a:srgbClr val="000000"/>
        </a:dk1>
        <a:lt1>
          <a:srgbClr val="FFFFFF"/>
        </a:lt1>
        <a:dk2>
          <a:srgbClr val="8E258D"/>
        </a:dk2>
        <a:lt2>
          <a:srgbClr val="DE3831"/>
        </a:lt2>
        <a:accent1>
          <a:srgbClr val="00305C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ADB5"/>
        </a:accent5>
        <a:accent6>
          <a:srgbClr val="0090C5"/>
        </a:accent6>
        <a:hlink>
          <a:srgbClr val="F0AB00"/>
        </a:hlink>
        <a:folHlink>
          <a:srgbClr val="AAB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_pres_24_01_11 2">
        <a:dk1>
          <a:srgbClr val="000000"/>
        </a:dk1>
        <a:lt1>
          <a:srgbClr val="FFFFFF"/>
        </a:lt1>
        <a:dk2>
          <a:srgbClr val="8E258D"/>
        </a:dk2>
        <a:lt2>
          <a:srgbClr val="DE3831"/>
        </a:lt2>
        <a:accent1>
          <a:srgbClr val="009FDA"/>
        </a:accent1>
        <a:accent2>
          <a:srgbClr val="00305C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002A53"/>
        </a:accent6>
        <a:hlink>
          <a:srgbClr val="F0AB00"/>
        </a:hlink>
        <a:folHlink>
          <a:srgbClr val="AAB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9159</TotalTime>
  <Words>925</Words>
  <Application>Microsoft Office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1_Office Theme</vt:lpstr>
      <vt:lpstr>BG_pres_24_01_11</vt:lpstr>
      <vt:lpstr> Renewable Heat for Care Homes  21st May 2015</vt:lpstr>
      <vt:lpstr>Renewable Heat – Looking beyond gas</vt:lpstr>
      <vt:lpstr>Why switch to Renewable Heat?</vt:lpstr>
      <vt:lpstr>Our experience and capability</vt:lpstr>
      <vt:lpstr>Renewable Heating for existing Care Home</vt:lpstr>
      <vt:lpstr>Biomass fuel options </vt:lpstr>
      <vt:lpstr>Biomass solutions for every customer </vt:lpstr>
      <vt:lpstr>How we can help you </vt:lpstr>
      <vt:lpstr>Thank You  British Gas Heat Networks Team  Joanna Bould Technical Sales Manager 07702884193 joanna.bould@bghn.co.uk </vt:lpstr>
    </vt:vector>
  </TitlesOfParts>
  <Company>Centrica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worked Example – Ian Peters’ Objectives/Behaviours</dc:title>
  <dc:creator>legg0j</dc:creator>
  <cp:lastModifiedBy>Joanna Hampsheir</cp:lastModifiedBy>
  <cp:revision>255</cp:revision>
  <cp:lastPrinted>2015-05-20T10:15:36Z</cp:lastPrinted>
  <dcterms:created xsi:type="dcterms:W3CDTF">2014-01-03T11:05:19Z</dcterms:created>
  <dcterms:modified xsi:type="dcterms:W3CDTF">2015-05-20T12:50:18Z</dcterms:modified>
</cp:coreProperties>
</file>