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9" r:id="rId3"/>
  </p:sldMasterIdLst>
  <p:notesMasterIdLst>
    <p:notesMasterId r:id="rId23"/>
  </p:notesMasterIdLst>
  <p:sldIdLst>
    <p:sldId id="256" r:id="rId4"/>
    <p:sldId id="258" r:id="rId5"/>
    <p:sldId id="257" r:id="rId6"/>
    <p:sldId id="259" r:id="rId7"/>
    <p:sldId id="263" r:id="rId8"/>
    <p:sldId id="272" r:id="rId9"/>
    <p:sldId id="273" r:id="rId10"/>
    <p:sldId id="265" r:id="rId11"/>
    <p:sldId id="274" r:id="rId12"/>
    <p:sldId id="264" r:id="rId13"/>
    <p:sldId id="262" r:id="rId14"/>
    <p:sldId id="288" r:id="rId15"/>
    <p:sldId id="289" r:id="rId16"/>
    <p:sldId id="290" r:id="rId17"/>
    <p:sldId id="291" r:id="rId18"/>
    <p:sldId id="292" r:id="rId19"/>
    <p:sldId id="280" r:id="rId20"/>
    <p:sldId id="293" r:id="rId21"/>
    <p:sldId id="27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78" autoAdjust="0"/>
  </p:normalViewPr>
  <p:slideViewPr>
    <p:cSldViewPr>
      <p:cViewPr varScale="1">
        <p:scale>
          <a:sx n="84" d="100"/>
          <a:sy n="84" d="100"/>
        </p:scale>
        <p:origin x="-74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5A8318-8BD8-40DA-8380-44912B975FB5}" type="doc">
      <dgm:prSet loTypeId="urn:microsoft.com/office/officeart/2005/8/layout/hProcess7" loCatId="process" qsTypeId="urn:microsoft.com/office/officeart/2005/8/quickstyle/simple1" qsCatId="simple" csTypeId="urn:microsoft.com/office/officeart/2005/8/colors/accent2_2" csCatId="accent2" phldr="1"/>
      <dgm:spPr/>
    </dgm:pt>
    <dgm:pt modelId="{36C0BAA4-629E-49DC-8EA3-759C528B66D4}">
      <dgm:prSet phldrT="[Text]"/>
      <dgm:spPr/>
      <dgm:t>
        <a:bodyPr/>
        <a:lstStyle/>
        <a:p>
          <a:endParaRPr lang="en-GB" dirty="0" smtClean="0"/>
        </a:p>
        <a:p>
          <a:r>
            <a:rPr lang="en-GB" dirty="0" smtClean="0"/>
            <a:t>Care and welfare of service users</a:t>
          </a:r>
          <a:endParaRPr lang="en-GB" dirty="0"/>
        </a:p>
      </dgm:t>
    </dgm:pt>
    <dgm:pt modelId="{76B4899F-22FB-4E0B-B360-79DA8234FE59}" type="parTrans" cxnId="{B6CBC65E-CFBD-4F2B-859F-18C1A31B4D12}">
      <dgm:prSet/>
      <dgm:spPr/>
      <dgm:t>
        <a:bodyPr/>
        <a:lstStyle/>
        <a:p>
          <a:endParaRPr lang="en-GB"/>
        </a:p>
      </dgm:t>
    </dgm:pt>
    <dgm:pt modelId="{A4EEC13F-7A1D-4891-9D88-7CA51AFDA4F2}" type="sibTrans" cxnId="{B6CBC65E-CFBD-4F2B-859F-18C1A31B4D12}">
      <dgm:prSet/>
      <dgm:spPr/>
      <dgm:t>
        <a:bodyPr/>
        <a:lstStyle/>
        <a:p>
          <a:endParaRPr lang="en-GB"/>
        </a:p>
      </dgm:t>
    </dgm:pt>
    <dgm:pt modelId="{C44B342B-8AED-4EEC-88B1-98AA03FA5142}">
      <dgm:prSet/>
      <dgm:spPr/>
      <dgm:t>
        <a:bodyPr/>
        <a:lstStyle/>
        <a:p>
          <a:r>
            <a:rPr lang="en-GB" dirty="0" smtClean="0"/>
            <a:t>Assessing and monitoring the quality of service provision</a:t>
          </a:r>
          <a:endParaRPr lang="en-GB" dirty="0"/>
        </a:p>
      </dgm:t>
    </dgm:pt>
    <dgm:pt modelId="{0735F1ED-1B79-40E6-A64F-713478CDA7A2}" type="parTrans" cxnId="{36797991-DE77-4429-9419-7884C0D528DE}">
      <dgm:prSet/>
      <dgm:spPr/>
      <dgm:t>
        <a:bodyPr/>
        <a:lstStyle/>
        <a:p>
          <a:endParaRPr lang="en-GB"/>
        </a:p>
      </dgm:t>
    </dgm:pt>
    <dgm:pt modelId="{921DFEBE-B3BF-4291-BF2B-133CCA980925}" type="sibTrans" cxnId="{36797991-DE77-4429-9419-7884C0D528DE}">
      <dgm:prSet/>
      <dgm:spPr/>
      <dgm:t>
        <a:bodyPr/>
        <a:lstStyle/>
        <a:p>
          <a:endParaRPr lang="en-GB"/>
        </a:p>
      </dgm:t>
    </dgm:pt>
    <dgm:pt modelId="{49589557-B37C-4EFF-8038-038760B85048}">
      <dgm:prSet/>
      <dgm:spPr/>
      <dgm:t>
        <a:bodyPr/>
        <a:lstStyle/>
        <a:p>
          <a:r>
            <a:rPr lang="en-GB" dirty="0" smtClean="0"/>
            <a:t>Safeguarding service users from abuse</a:t>
          </a:r>
          <a:endParaRPr lang="en-GB" dirty="0"/>
        </a:p>
      </dgm:t>
    </dgm:pt>
    <dgm:pt modelId="{1EC8AB08-5996-4EE2-99A2-3FCA7874CF22}" type="parTrans" cxnId="{EA4FFE11-21BC-468B-8779-DCDEEA5ECB88}">
      <dgm:prSet/>
      <dgm:spPr/>
      <dgm:t>
        <a:bodyPr/>
        <a:lstStyle/>
        <a:p>
          <a:endParaRPr lang="en-GB"/>
        </a:p>
      </dgm:t>
    </dgm:pt>
    <dgm:pt modelId="{78AE7447-A7C7-41D1-A964-5BA1C253F8C7}" type="sibTrans" cxnId="{EA4FFE11-21BC-468B-8779-DCDEEA5ECB88}">
      <dgm:prSet/>
      <dgm:spPr/>
      <dgm:t>
        <a:bodyPr/>
        <a:lstStyle/>
        <a:p>
          <a:endParaRPr lang="en-GB"/>
        </a:p>
      </dgm:t>
    </dgm:pt>
    <dgm:pt modelId="{D1435924-0E8F-4835-90D3-AE85F470A1EB}">
      <dgm:prSet/>
      <dgm:spPr/>
      <dgm:t>
        <a:bodyPr/>
        <a:lstStyle/>
        <a:p>
          <a:r>
            <a:rPr lang="en-GB" dirty="0" smtClean="0"/>
            <a:t>Cleanliness and infection control</a:t>
          </a:r>
          <a:endParaRPr lang="en-GB" dirty="0"/>
        </a:p>
      </dgm:t>
    </dgm:pt>
    <dgm:pt modelId="{8ED1ED6E-0B05-494A-8C1E-75E77E8FFD4D}" type="parTrans" cxnId="{8E7C739C-18D0-4C65-83EE-012F34FE6D69}">
      <dgm:prSet/>
      <dgm:spPr/>
      <dgm:t>
        <a:bodyPr/>
        <a:lstStyle/>
        <a:p>
          <a:endParaRPr lang="en-GB"/>
        </a:p>
      </dgm:t>
    </dgm:pt>
    <dgm:pt modelId="{3DC20C69-3B4E-41FE-A987-4E3A99742B83}" type="sibTrans" cxnId="{8E7C739C-18D0-4C65-83EE-012F34FE6D69}">
      <dgm:prSet/>
      <dgm:spPr/>
      <dgm:t>
        <a:bodyPr/>
        <a:lstStyle/>
        <a:p>
          <a:endParaRPr lang="en-GB"/>
        </a:p>
      </dgm:t>
    </dgm:pt>
    <dgm:pt modelId="{AB592686-9387-423D-98B4-86D2F77C1E9A}">
      <dgm:prSet/>
      <dgm:spPr/>
      <dgm:t>
        <a:bodyPr/>
        <a:lstStyle/>
        <a:p>
          <a:r>
            <a:rPr lang="en-GB" dirty="0" smtClean="0"/>
            <a:t>Management of medicines</a:t>
          </a:r>
          <a:endParaRPr lang="en-GB" dirty="0"/>
        </a:p>
      </dgm:t>
    </dgm:pt>
    <dgm:pt modelId="{4ECFB04C-89C3-4D1F-A1E2-7547FDCEBDEA}" type="parTrans" cxnId="{01AB82CC-E9EA-48F8-BFD6-A157727EE265}">
      <dgm:prSet/>
      <dgm:spPr/>
      <dgm:t>
        <a:bodyPr/>
        <a:lstStyle/>
        <a:p>
          <a:endParaRPr lang="en-GB"/>
        </a:p>
      </dgm:t>
    </dgm:pt>
    <dgm:pt modelId="{E12250FF-1D0A-493D-BCD6-7E286F06011E}" type="sibTrans" cxnId="{01AB82CC-E9EA-48F8-BFD6-A157727EE265}">
      <dgm:prSet/>
      <dgm:spPr/>
      <dgm:t>
        <a:bodyPr/>
        <a:lstStyle/>
        <a:p>
          <a:endParaRPr lang="en-GB"/>
        </a:p>
      </dgm:t>
    </dgm:pt>
    <dgm:pt modelId="{4AE7CB4E-9F1D-463C-ACC9-76F12D21574E}">
      <dgm:prSet/>
      <dgm:spPr/>
      <dgm:t>
        <a:bodyPr/>
        <a:lstStyle/>
        <a:p>
          <a:r>
            <a:rPr lang="en-GB" dirty="0" smtClean="0"/>
            <a:t>Meeting nutritional needs</a:t>
          </a:r>
          <a:endParaRPr lang="en-GB" dirty="0"/>
        </a:p>
      </dgm:t>
    </dgm:pt>
    <dgm:pt modelId="{8396293A-21B6-45D9-A496-775EBB7BC135}" type="parTrans" cxnId="{DC8AFA48-4F75-46D3-9F0D-117CBBB8E084}">
      <dgm:prSet/>
      <dgm:spPr/>
      <dgm:t>
        <a:bodyPr/>
        <a:lstStyle/>
        <a:p>
          <a:endParaRPr lang="en-GB"/>
        </a:p>
      </dgm:t>
    </dgm:pt>
    <dgm:pt modelId="{D9479B08-C4E6-481F-9609-1214125207C4}" type="sibTrans" cxnId="{DC8AFA48-4F75-46D3-9F0D-117CBBB8E084}">
      <dgm:prSet/>
      <dgm:spPr/>
      <dgm:t>
        <a:bodyPr/>
        <a:lstStyle/>
        <a:p>
          <a:endParaRPr lang="en-GB"/>
        </a:p>
      </dgm:t>
    </dgm:pt>
    <dgm:pt modelId="{A59E3C6A-1D48-417E-BD17-34ACE407227C}">
      <dgm:prSet/>
      <dgm:spPr/>
      <dgm:t>
        <a:bodyPr/>
        <a:lstStyle/>
        <a:p>
          <a:r>
            <a:rPr lang="en-GB" dirty="0" smtClean="0"/>
            <a:t>Safety and suitability of premises</a:t>
          </a:r>
          <a:endParaRPr lang="en-GB" dirty="0"/>
        </a:p>
      </dgm:t>
    </dgm:pt>
    <dgm:pt modelId="{DE394853-BE9A-4C7F-B6F9-9CA5B6E5E64C}" type="parTrans" cxnId="{D4858355-5C43-42A7-99A6-00394F873C37}">
      <dgm:prSet/>
      <dgm:spPr/>
      <dgm:t>
        <a:bodyPr/>
        <a:lstStyle/>
        <a:p>
          <a:endParaRPr lang="en-GB"/>
        </a:p>
      </dgm:t>
    </dgm:pt>
    <dgm:pt modelId="{92CDC981-EECF-438B-8F89-597C6C92C890}" type="sibTrans" cxnId="{D4858355-5C43-42A7-99A6-00394F873C37}">
      <dgm:prSet/>
      <dgm:spPr/>
      <dgm:t>
        <a:bodyPr/>
        <a:lstStyle/>
        <a:p>
          <a:endParaRPr lang="en-GB"/>
        </a:p>
      </dgm:t>
    </dgm:pt>
    <dgm:pt modelId="{3E6261F6-68D5-4AD0-807E-D0AE6B876DE4}">
      <dgm:prSet/>
      <dgm:spPr/>
      <dgm:t>
        <a:bodyPr/>
        <a:lstStyle/>
        <a:p>
          <a:r>
            <a:rPr lang="en-GB" dirty="0" smtClean="0"/>
            <a:t>Safety and suitability of equipment</a:t>
          </a:r>
          <a:endParaRPr lang="en-GB" dirty="0"/>
        </a:p>
      </dgm:t>
    </dgm:pt>
    <dgm:pt modelId="{42839E5B-A1B8-46D4-97EF-3E855BB3AEDB}" type="parTrans" cxnId="{E2B912DD-6ACC-4D87-AF10-7D1251A11033}">
      <dgm:prSet/>
      <dgm:spPr/>
      <dgm:t>
        <a:bodyPr/>
        <a:lstStyle/>
        <a:p>
          <a:endParaRPr lang="en-GB"/>
        </a:p>
      </dgm:t>
    </dgm:pt>
    <dgm:pt modelId="{A76D957A-5BDC-4C2D-859B-7872B3426463}" type="sibTrans" cxnId="{E2B912DD-6ACC-4D87-AF10-7D1251A11033}">
      <dgm:prSet/>
      <dgm:spPr/>
      <dgm:t>
        <a:bodyPr/>
        <a:lstStyle/>
        <a:p>
          <a:endParaRPr lang="en-GB"/>
        </a:p>
      </dgm:t>
    </dgm:pt>
    <dgm:pt modelId="{C5C79DBE-09FD-46D1-9C0A-30314D994D66}">
      <dgm:prSet/>
      <dgm:spPr/>
      <dgm:t>
        <a:bodyPr/>
        <a:lstStyle/>
        <a:p>
          <a:r>
            <a:rPr lang="en-GB" dirty="0" smtClean="0"/>
            <a:t>Respecting and involving service users</a:t>
          </a:r>
          <a:endParaRPr lang="en-GB" dirty="0"/>
        </a:p>
      </dgm:t>
    </dgm:pt>
    <dgm:pt modelId="{5DF4935A-68B7-40D9-B265-6D33D4FF9C84}" type="parTrans" cxnId="{5A59EFE0-AF51-4CD8-AB64-E3BD34E9F95F}">
      <dgm:prSet/>
      <dgm:spPr/>
      <dgm:t>
        <a:bodyPr/>
        <a:lstStyle/>
        <a:p>
          <a:endParaRPr lang="en-GB"/>
        </a:p>
      </dgm:t>
    </dgm:pt>
    <dgm:pt modelId="{55A0452F-9F8A-420E-AF00-D70516BD52A9}" type="sibTrans" cxnId="{5A59EFE0-AF51-4CD8-AB64-E3BD34E9F95F}">
      <dgm:prSet/>
      <dgm:spPr/>
      <dgm:t>
        <a:bodyPr/>
        <a:lstStyle/>
        <a:p>
          <a:endParaRPr lang="en-GB"/>
        </a:p>
      </dgm:t>
    </dgm:pt>
    <dgm:pt modelId="{9D2B9DF0-CA44-49AF-BDA5-6083A95E26C2}">
      <dgm:prSet/>
      <dgm:spPr/>
      <dgm:t>
        <a:bodyPr/>
        <a:lstStyle/>
        <a:p>
          <a:r>
            <a:rPr lang="en-GB" dirty="0" smtClean="0"/>
            <a:t>Consent to care and treatment</a:t>
          </a:r>
          <a:endParaRPr lang="en-GB" dirty="0"/>
        </a:p>
      </dgm:t>
    </dgm:pt>
    <dgm:pt modelId="{3427A2B1-ACCA-441B-8D64-D30442BD681C}" type="parTrans" cxnId="{CB9696CD-2977-4A55-9861-4D67C2049073}">
      <dgm:prSet/>
      <dgm:spPr/>
      <dgm:t>
        <a:bodyPr/>
        <a:lstStyle/>
        <a:p>
          <a:endParaRPr lang="en-GB"/>
        </a:p>
      </dgm:t>
    </dgm:pt>
    <dgm:pt modelId="{A3803644-9DEE-4462-9A6F-ED93C0487CE4}" type="sibTrans" cxnId="{CB9696CD-2977-4A55-9861-4D67C2049073}">
      <dgm:prSet/>
      <dgm:spPr/>
      <dgm:t>
        <a:bodyPr/>
        <a:lstStyle/>
        <a:p>
          <a:endParaRPr lang="en-GB"/>
        </a:p>
      </dgm:t>
    </dgm:pt>
    <dgm:pt modelId="{2B3BC38A-BC34-42AE-A043-7C30635DF586}">
      <dgm:prSet/>
      <dgm:spPr/>
      <dgm:t>
        <a:bodyPr/>
        <a:lstStyle/>
        <a:p>
          <a:r>
            <a:rPr lang="en-GB" dirty="0" smtClean="0"/>
            <a:t>Complaints</a:t>
          </a:r>
          <a:endParaRPr lang="en-GB" dirty="0"/>
        </a:p>
      </dgm:t>
    </dgm:pt>
    <dgm:pt modelId="{6A072F3B-F744-440A-A6D2-559FC73E8605}" type="parTrans" cxnId="{2D74897C-3480-4A6F-B0AA-A16C062C1E71}">
      <dgm:prSet/>
      <dgm:spPr/>
      <dgm:t>
        <a:bodyPr/>
        <a:lstStyle/>
        <a:p>
          <a:endParaRPr lang="en-GB"/>
        </a:p>
      </dgm:t>
    </dgm:pt>
    <dgm:pt modelId="{551C95CC-3D14-48B3-8AE3-F694F0CC0AC7}" type="sibTrans" cxnId="{2D74897C-3480-4A6F-B0AA-A16C062C1E71}">
      <dgm:prSet/>
      <dgm:spPr/>
      <dgm:t>
        <a:bodyPr/>
        <a:lstStyle/>
        <a:p>
          <a:endParaRPr lang="en-GB"/>
        </a:p>
      </dgm:t>
    </dgm:pt>
    <dgm:pt modelId="{9C025EFE-DE67-414F-9C87-CEB80F48F939}">
      <dgm:prSet/>
      <dgm:spPr/>
      <dgm:t>
        <a:bodyPr/>
        <a:lstStyle/>
        <a:p>
          <a:r>
            <a:rPr lang="en-GB" dirty="0" smtClean="0"/>
            <a:t>Records</a:t>
          </a:r>
          <a:endParaRPr lang="en-GB" dirty="0"/>
        </a:p>
      </dgm:t>
    </dgm:pt>
    <dgm:pt modelId="{A5EECE81-B5B0-487C-BF7D-8ADF0658B281}" type="parTrans" cxnId="{D707DE09-5DA7-482B-A015-95AC8911378D}">
      <dgm:prSet/>
      <dgm:spPr/>
      <dgm:t>
        <a:bodyPr/>
        <a:lstStyle/>
        <a:p>
          <a:endParaRPr lang="en-GB"/>
        </a:p>
      </dgm:t>
    </dgm:pt>
    <dgm:pt modelId="{B6E37336-11CC-4594-A7C1-083E2D5F8074}" type="sibTrans" cxnId="{D707DE09-5DA7-482B-A015-95AC8911378D}">
      <dgm:prSet/>
      <dgm:spPr/>
      <dgm:t>
        <a:bodyPr/>
        <a:lstStyle/>
        <a:p>
          <a:endParaRPr lang="en-GB"/>
        </a:p>
      </dgm:t>
    </dgm:pt>
    <dgm:pt modelId="{2B782FE7-E9A2-4DC6-9E55-F9521EEBAE82}">
      <dgm:prSet/>
      <dgm:spPr/>
      <dgm:t>
        <a:bodyPr/>
        <a:lstStyle/>
        <a:p>
          <a:r>
            <a:rPr lang="en-GB" dirty="0" smtClean="0"/>
            <a:t>Requirements relating to workers</a:t>
          </a:r>
          <a:endParaRPr lang="en-GB" dirty="0"/>
        </a:p>
      </dgm:t>
    </dgm:pt>
    <dgm:pt modelId="{D59D2984-41DC-4E78-870E-B0FEB8DF4913}" type="parTrans" cxnId="{110F6063-6AD2-4981-BAE8-9EE4007248AE}">
      <dgm:prSet/>
      <dgm:spPr/>
      <dgm:t>
        <a:bodyPr/>
        <a:lstStyle/>
        <a:p>
          <a:endParaRPr lang="en-GB"/>
        </a:p>
      </dgm:t>
    </dgm:pt>
    <dgm:pt modelId="{1216EE5B-235B-4A21-8B9E-361F3C76AA80}" type="sibTrans" cxnId="{110F6063-6AD2-4981-BAE8-9EE4007248AE}">
      <dgm:prSet/>
      <dgm:spPr/>
      <dgm:t>
        <a:bodyPr/>
        <a:lstStyle/>
        <a:p>
          <a:endParaRPr lang="en-GB"/>
        </a:p>
      </dgm:t>
    </dgm:pt>
    <dgm:pt modelId="{529FCBDA-AF65-4532-B3E7-72B35019CDEE}">
      <dgm:prSet/>
      <dgm:spPr/>
      <dgm:t>
        <a:bodyPr/>
        <a:lstStyle/>
        <a:p>
          <a:r>
            <a:rPr lang="en-GB" dirty="0" smtClean="0"/>
            <a:t>Supporting workers</a:t>
          </a:r>
          <a:endParaRPr lang="en-GB" dirty="0"/>
        </a:p>
      </dgm:t>
    </dgm:pt>
    <dgm:pt modelId="{C632A2BC-AD3C-4DBA-8F0A-42E356F2E370}" type="parTrans" cxnId="{77F2E721-B18C-4407-AB1A-ECD5E39515FF}">
      <dgm:prSet/>
      <dgm:spPr/>
      <dgm:t>
        <a:bodyPr/>
        <a:lstStyle/>
        <a:p>
          <a:endParaRPr lang="en-GB"/>
        </a:p>
      </dgm:t>
    </dgm:pt>
    <dgm:pt modelId="{8AA29767-43E6-46B0-A661-824908F3AD1E}" type="sibTrans" cxnId="{77F2E721-B18C-4407-AB1A-ECD5E39515FF}">
      <dgm:prSet/>
      <dgm:spPr/>
      <dgm:t>
        <a:bodyPr/>
        <a:lstStyle/>
        <a:p>
          <a:endParaRPr lang="en-GB"/>
        </a:p>
      </dgm:t>
    </dgm:pt>
    <dgm:pt modelId="{0F68B698-C9E0-463B-9B42-89F77DD576C7}">
      <dgm:prSet/>
      <dgm:spPr/>
      <dgm:t>
        <a:bodyPr/>
        <a:lstStyle/>
        <a:p>
          <a:r>
            <a:rPr lang="en-GB" dirty="0" smtClean="0"/>
            <a:t>Cooperating with other providers</a:t>
          </a:r>
          <a:endParaRPr lang="en-GB" dirty="0"/>
        </a:p>
      </dgm:t>
    </dgm:pt>
    <dgm:pt modelId="{3F0BD528-15EA-47BF-8788-405725305FDB}" type="parTrans" cxnId="{49F2F6F0-6824-440B-997F-93ABC42C4815}">
      <dgm:prSet/>
      <dgm:spPr/>
      <dgm:t>
        <a:bodyPr/>
        <a:lstStyle/>
        <a:p>
          <a:endParaRPr lang="en-GB"/>
        </a:p>
      </dgm:t>
    </dgm:pt>
    <dgm:pt modelId="{35F677CE-ABA4-457E-8743-93B61D480D37}" type="sibTrans" cxnId="{49F2F6F0-6824-440B-997F-93ABC42C4815}">
      <dgm:prSet/>
      <dgm:spPr/>
      <dgm:t>
        <a:bodyPr/>
        <a:lstStyle/>
        <a:p>
          <a:endParaRPr lang="en-GB"/>
        </a:p>
      </dgm:t>
    </dgm:pt>
    <dgm:pt modelId="{78D5C822-98C4-49F1-A7B9-2B03A12BF7E3}">
      <dgm:prSet/>
      <dgm:spPr/>
      <dgm:t>
        <a:bodyPr/>
        <a:lstStyle/>
        <a:p>
          <a:r>
            <a:rPr lang="en-GB" dirty="0" smtClean="0"/>
            <a:t>Staffing</a:t>
          </a:r>
          <a:endParaRPr lang="en-GB" dirty="0"/>
        </a:p>
      </dgm:t>
    </dgm:pt>
    <dgm:pt modelId="{098FCA9C-0DCB-4A59-9F7E-7F823445E79A}" type="parTrans" cxnId="{DFDD909A-5503-4D74-98AC-F54CF5554D13}">
      <dgm:prSet/>
      <dgm:spPr/>
      <dgm:t>
        <a:bodyPr/>
        <a:lstStyle/>
        <a:p>
          <a:endParaRPr lang="en-GB"/>
        </a:p>
      </dgm:t>
    </dgm:pt>
    <dgm:pt modelId="{AA87B2E0-CDA6-4B0C-A340-7D0FA55CF9D9}" type="sibTrans" cxnId="{DFDD909A-5503-4D74-98AC-F54CF5554D13}">
      <dgm:prSet/>
      <dgm:spPr/>
      <dgm:t>
        <a:bodyPr/>
        <a:lstStyle/>
        <a:p>
          <a:endParaRPr lang="en-GB"/>
        </a:p>
      </dgm:t>
    </dgm:pt>
    <dgm:pt modelId="{D685FD81-EA75-4F27-9F0F-A87ADD403984}">
      <dgm:prSet phldrT="[Text]"/>
      <dgm:spPr/>
      <dgm:t>
        <a:bodyPr/>
        <a:lstStyle/>
        <a:p>
          <a:r>
            <a:rPr lang="en-GB" dirty="0" smtClean="0"/>
            <a:t>Previous regulations</a:t>
          </a:r>
          <a:endParaRPr lang="en-GB" dirty="0"/>
        </a:p>
      </dgm:t>
    </dgm:pt>
    <dgm:pt modelId="{B5BBE186-31D9-4099-A405-6B068C0C40D4}" type="parTrans" cxnId="{56CD773C-55E9-41BF-BD62-EDB08E21540F}">
      <dgm:prSet/>
      <dgm:spPr/>
      <dgm:t>
        <a:bodyPr/>
        <a:lstStyle/>
        <a:p>
          <a:endParaRPr lang="en-GB"/>
        </a:p>
      </dgm:t>
    </dgm:pt>
    <dgm:pt modelId="{1DC4ED96-D24F-410A-87CA-9A110E95CEF2}" type="sibTrans" cxnId="{56CD773C-55E9-41BF-BD62-EDB08E21540F}">
      <dgm:prSet/>
      <dgm:spPr/>
      <dgm:t>
        <a:bodyPr/>
        <a:lstStyle/>
        <a:p>
          <a:endParaRPr lang="en-GB"/>
        </a:p>
      </dgm:t>
    </dgm:pt>
    <dgm:pt modelId="{D607ECA5-52D4-4529-9798-6F8A4E144985}">
      <dgm:prSet/>
      <dgm:spPr/>
      <dgm:t>
        <a:bodyPr/>
        <a:lstStyle/>
        <a:p>
          <a:r>
            <a:rPr lang="en-GB" dirty="0" smtClean="0"/>
            <a:t>New Regulations</a:t>
          </a:r>
          <a:endParaRPr lang="en-GB" dirty="0"/>
        </a:p>
      </dgm:t>
    </dgm:pt>
    <dgm:pt modelId="{6D7E0709-B9C5-4B87-9DC2-45358DC74FD7}" type="parTrans" cxnId="{B4FBE16B-2AB6-48A1-B431-E0B315ABB739}">
      <dgm:prSet/>
      <dgm:spPr/>
      <dgm:t>
        <a:bodyPr/>
        <a:lstStyle/>
        <a:p>
          <a:endParaRPr lang="en-GB"/>
        </a:p>
      </dgm:t>
    </dgm:pt>
    <dgm:pt modelId="{14401C7D-B3A8-4972-AFBE-E8B12819E137}" type="sibTrans" cxnId="{B4FBE16B-2AB6-48A1-B431-E0B315ABB739}">
      <dgm:prSet/>
      <dgm:spPr/>
      <dgm:t>
        <a:bodyPr/>
        <a:lstStyle/>
        <a:p>
          <a:endParaRPr lang="en-GB"/>
        </a:p>
      </dgm:t>
    </dgm:pt>
    <dgm:pt modelId="{A6470050-8707-41CA-B1F8-7691911A9F76}">
      <dgm:prSet custT="1"/>
      <dgm:spPr/>
      <dgm:t>
        <a:bodyPr/>
        <a:lstStyle/>
        <a:p>
          <a:endParaRPr lang="en-GB" sz="1400" dirty="0" smtClean="0"/>
        </a:p>
        <a:p>
          <a:r>
            <a:rPr lang="en-GB" sz="1400" dirty="0" smtClean="0"/>
            <a:t>Person-centred care</a:t>
          </a:r>
          <a:endParaRPr lang="en-GB" sz="1400" dirty="0"/>
        </a:p>
      </dgm:t>
    </dgm:pt>
    <dgm:pt modelId="{DC58AF81-306E-4FEE-AEA8-7AA670866F05}" type="parTrans" cxnId="{F155CDAD-06B3-439C-913E-37F222CD9FEC}">
      <dgm:prSet/>
      <dgm:spPr/>
      <dgm:t>
        <a:bodyPr/>
        <a:lstStyle/>
        <a:p>
          <a:endParaRPr lang="en-GB"/>
        </a:p>
      </dgm:t>
    </dgm:pt>
    <dgm:pt modelId="{1EFBC5A9-2E3B-447A-AADE-B18AB2AC13C9}" type="sibTrans" cxnId="{F155CDAD-06B3-439C-913E-37F222CD9FEC}">
      <dgm:prSet/>
      <dgm:spPr/>
      <dgm:t>
        <a:bodyPr/>
        <a:lstStyle/>
        <a:p>
          <a:endParaRPr lang="en-GB"/>
        </a:p>
      </dgm:t>
    </dgm:pt>
    <dgm:pt modelId="{96C9C2C9-F891-4D5B-AB0B-B50B73AC86DA}">
      <dgm:prSet custT="1"/>
      <dgm:spPr/>
      <dgm:t>
        <a:bodyPr/>
        <a:lstStyle/>
        <a:p>
          <a:r>
            <a:rPr lang="en-GB" sz="1400" dirty="0" smtClean="0"/>
            <a:t>Dignity and respect</a:t>
          </a:r>
          <a:endParaRPr lang="en-GB" sz="1400" dirty="0"/>
        </a:p>
      </dgm:t>
    </dgm:pt>
    <dgm:pt modelId="{6AD59237-B350-454F-8229-B6C237DE58B6}" type="parTrans" cxnId="{7ADFB21C-A24E-4719-8C04-77CF3CF4C87C}">
      <dgm:prSet/>
      <dgm:spPr/>
      <dgm:t>
        <a:bodyPr/>
        <a:lstStyle/>
        <a:p>
          <a:endParaRPr lang="en-GB"/>
        </a:p>
      </dgm:t>
    </dgm:pt>
    <dgm:pt modelId="{F71D81D5-D058-476C-96C9-010164455662}" type="sibTrans" cxnId="{7ADFB21C-A24E-4719-8C04-77CF3CF4C87C}">
      <dgm:prSet/>
      <dgm:spPr/>
      <dgm:t>
        <a:bodyPr/>
        <a:lstStyle/>
        <a:p>
          <a:endParaRPr lang="en-GB"/>
        </a:p>
      </dgm:t>
    </dgm:pt>
    <dgm:pt modelId="{CBDFEEDD-0FE5-4C11-8692-83254C63231F}">
      <dgm:prSet custT="1"/>
      <dgm:spPr/>
      <dgm:t>
        <a:bodyPr/>
        <a:lstStyle/>
        <a:p>
          <a:r>
            <a:rPr lang="en-GB" sz="1400" dirty="0" smtClean="0"/>
            <a:t>Need for consent</a:t>
          </a:r>
          <a:endParaRPr lang="en-GB" sz="1400" dirty="0"/>
        </a:p>
      </dgm:t>
    </dgm:pt>
    <dgm:pt modelId="{2C08E06E-7486-4F23-A508-B589EC24465B}" type="parTrans" cxnId="{F80D9117-920B-4A4B-99A0-222D71565164}">
      <dgm:prSet/>
      <dgm:spPr/>
      <dgm:t>
        <a:bodyPr/>
        <a:lstStyle/>
        <a:p>
          <a:endParaRPr lang="en-GB"/>
        </a:p>
      </dgm:t>
    </dgm:pt>
    <dgm:pt modelId="{A1CBF543-3885-44E7-8D84-3EA65A6BC1D8}" type="sibTrans" cxnId="{F80D9117-920B-4A4B-99A0-222D71565164}">
      <dgm:prSet/>
      <dgm:spPr/>
      <dgm:t>
        <a:bodyPr/>
        <a:lstStyle/>
        <a:p>
          <a:endParaRPr lang="en-GB"/>
        </a:p>
      </dgm:t>
    </dgm:pt>
    <dgm:pt modelId="{A609867F-8F00-41B7-88C5-03815A39A478}">
      <dgm:prSet custT="1"/>
      <dgm:spPr/>
      <dgm:t>
        <a:bodyPr/>
        <a:lstStyle/>
        <a:p>
          <a:r>
            <a:rPr lang="en-GB" sz="1400" dirty="0" smtClean="0"/>
            <a:t>Safe care and treatment</a:t>
          </a:r>
          <a:endParaRPr lang="en-GB" sz="1400" dirty="0"/>
        </a:p>
      </dgm:t>
    </dgm:pt>
    <dgm:pt modelId="{B718E765-C223-4881-A646-ADE727E8F733}" type="parTrans" cxnId="{C91A7CD4-4635-4F6D-A371-C1CA0B7EF19D}">
      <dgm:prSet/>
      <dgm:spPr/>
      <dgm:t>
        <a:bodyPr/>
        <a:lstStyle/>
        <a:p>
          <a:endParaRPr lang="en-GB"/>
        </a:p>
      </dgm:t>
    </dgm:pt>
    <dgm:pt modelId="{4EA5BB32-E84F-4B5F-AC9A-0B29B7CE94DD}" type="sibTrans" cxnId="{C91A7CD4-4635-4F6D-A371-C1CA0B7EF19D}">
      <dgm:prSet/>
      <dgm:spPr/>
      <dgm:t>
        <a:bodyPr/>
        <a:lstStyle/>
        <a:p>
          <a:endParaRPr lang="en-GB"/>
        </a:p>
      </dgm:t>
    </dgm:pt>
    <dgm:pt modelId="{7CA9AC16-CBB5-47ED-A898-D7E986EFCAAC}">
      <dgm:prSet custT="1"/>
      <dgm:spPr/>
      <dgm:t>
        <a:bodyPr/>
        <a:lstStyle/>
        <a:p>
          <a:r>
            <a:rPr lang="en-GB" sz="1400" dirty="0" smtClean="0"/>
            <a:t>Safeguarding service users from abuse</a:t>
          </a:r>
          <a:endParaRPr lang="en-GB" sz="1400" dirty="0"/>
        </a:p>
      </dgm:t>
    </dgm:pt>
    <dgm:pt modelId="{54A76EDD-538F-49EA-AF43-4281FE7BCCAB}" type="parTrans" cxnId="{B1BC9A8B-B635-4CA7-9498-A9E63344D8F2}">
      <dgm:prSet/>
      <dgm:spPr/>
      <dgm:t>
        <a:bodyPr/>
        <a:lstStyle/>
        <a:p>
          <a:endParaRPr lang="en-GB"/>
        </a:p>
      </dgm:t>
    </dgm:pt>
    <dgm:pt modelId="{0A277E21-BB9F-44C3-A6D0-E5E8B7B0FDB9}" type="sibTrans" cxnId="{B1BC9A8B-B635-4CA7-9498-A9E63344D8F2}">
      <dgm:prSet/>
      <dgm:spPr/>
      <dgm:t>
        <a:bodyPr/>
        <a:lstStyle/>
        <a:p>
          <a:endParaRPr lang="en-GB"/>
        </a:p>
      </dgm:t>
    </dgm:pt>
    <dgm:pt modelId="{52E47467-A36B-4DE1-93D9-C2009F574E6A}">
      <dgm:prSet custT="1"/>
      <dgm:spPr/>
      <dgm:t>
        <a:bodyPr/>
        <a:lstStyle/>
        <a:p>
          <a:r>
            <a:rPr lang="en-GB" sz="1400" dirty="0" smtClean="0"/>
            <a:t>Meeting nutritional needs</a:t>
          </a:r>
          <a:endParaRPr lang="en-GB" sz="1400" dirty="0"/>
        </a:p>
      </dgm:t>
    </dgm:pt>
    <dgm:pt modelId="{61A6109C-2B42-4153-B5E9-5A02D4BBBF1E}" type="parTrans" cxnId="{821A954C-5759-4441-8B8C-AA6DFF8AD652}">
      <dgm:prSet/>
      <dgm:spPr/>
      <dgm:t>
        <a:bodyPr/>
        <a:lstStyle/>
        <a:p>
          <a:endParaRPr lang="en-GB"/>
        </a:p>
      </dgm:t>
    </dgm:pt>
    <dgm:pt modelId="{313D98A9-457C-4163-9072-E0BCD1B4C916}" type="sibTrans" cxnId="{821A954C-5759-4441-8B8C-AA6DFF8AD652}">
      <dgm:prSet/>
      <dgm:spPr/>
      <dgm:t>
        <a:bodyPr/>
        <a:lstStyle/>
        <a:p>
          <a:endParaRPr lang="en-GB"/>
        </a:p>
      </dgm:t>
    </dgm:pt>
    <dgm:pt modelId="{8281A630-4F27-43C7-80C6-FF9AAEF509CB}">
      <dgm:prSet custT="1"/>
      <dgm:spPr/>
      <dgm:t>
        <a:bodyPr/>
        <a:lstStyle/>
        <a:p>
          <a:r>
            <a:rPr lang="en-GB" sz="1400" dirty="0" smtClean="0"/>
            <a:t>Cleanliness, safety and suitability of premises and equipment</a:t>
          </a:r>
          <a:endParaRPr lang="en-GB" sz="1400" dirty="0"/>
        </a:p>
      </dgm:t>
    </dgm:pt>
    <dgm:pt modelId="{56AF054E-28E6-4A64-AF38-83D777A2CEA8}" type="parTrans" cxnId="{5E535C94-5C0B-45E1-8D9B-1407B956B47A}">
      <dgm:prSet/>
      <dgm:spPr/>
      <dgm:t>
        <a:bodyPr/>
        <a:lstStyle/>
        <a:p>
          <a:endParaRPr lang="en-GB"/>
        </a:p>
      </dgm:t>
    </dgm:pt>
    <dgm:pt modelId="{BCA89B5C-8969-4238-84C6-2176370BCD06}" type="sibTrans" cxnId="{5E535C94-5C0B-45E1-8D9B-1407B956B47A}">
      <dgm:prSet/>
      <dgm:spPr/>
      <dgm:t>
        <a:bodyPr/>
        <a:lstStyle/>
        <a:p>
          <a:endParaRPr lang="en-GB"/>
        </a:p>
      </dgm:t>
    </dgm:pt>
    <dgm:pt modelId="{EBA8EF85-6DAC-4BE7-9A59-DA1144C778B2}">
      <dgm:prSet custT="1"/>
      <dgm:spPr/>
      <dgm:t>
        <a:bodyPr/>
        <a:lstStyle/>
        <a:p>
          <a:r>
            <a:rPr lang="en-GB" sz="1400" dirty="0" smtClean="0"/>
            <a:t>Receiving and acting on complaints</a:t>
          </a:r>
          <a:endParaRPr lang="en-GB" sz="1400" dirty="0"/>
        </a:p>
      </dgm:t>
    </dgm:pt>
    <dgm:pt modelId="{1AC9E987-E84A-43F4-9C20-F62DE1B5A176}" type="parTrans" cxnId="{CDBD84FA-B184-4C1F-9C4A-C061F799E2A1}">
      <dgm:prSet/>
      <dgm:spPr/>
      <dgm:t>
        <a:bodyPr/>
        <a:lstStyle/>
        <a:p>
          <a:endParaRPr lang="en-GB"/>
        </a:p>
      </dgm:t>
    </dgm:pt>
    <dgm:pt modelId="{BF54B673-9AA5-475C-8D2F-5CC5F9FE03E5}" type="sibTrans" cxnId="{CDBD84FA-B184-4C1F-9C4A-C061F799E2A1}">
      <dgm:prSet/>
      <dgm:spPr/>
      <dgm:t>
        <a:bodyPr/>
        <a:lstStyle/>
        <a:p>
          <a:endParaRPr lang="en-GB"/>
        </a:p>
      </dgm:t>
    </dgm:pt>
    <dgm:pt modelId="{627D9CBC-CC1D-4C83-BE1B-541E6CAF6687}">
      <dgm:prSet custT="1"/>
      <dgm:spPr/>
      <dgm:t>
        <a:bodyPr/>
        <a:lstStyle/>
        <a:p>
          <a:r>
            <a:rPr lang="en-GB" sz="1400" dirty="0" smtClean="0"/>
            <a:t>Good governance</a:t>
          </a:r>
          <a:endParaRPr lang="en-GB" sz="1400" dirty="0"/>
        </a:p>
      </dgm:t>
    </dgm:pt>
    <dgm:pt modelId="{15326330-85C0-4615-9BA3-F4A4843ECE91}" type="parTrans" cxnId="{F44130C3-7DEC-43B9-B0BB-73DFA52715C1}">
      <dgm:prSet/>
      <dgm:spPr/>
      <dgm:t>
        <a:bodyPr/>
        <a:lstStyle/>
        <a:p>
          <a:endParaRPr lang="en-GB"/>
        </a:p>
      </dgm:t>
    </dgm:pt>
    <dgm:pt modelId="{284DB01D-6E1D-4AC5-9FFA-A34370AB19AC}" type="sibTrans" cxnId="{F44130C3-7DEC-43B9-B0BB-73DFA52715C1}">
      <dgm:prSet/>
      <dgm:spPr/>
      <dgm:t>
        <a:bodyPr/>
        <a:lstStyle/>
        <a:p>
          <a:endParaRPr lang="en-GB"/>
        </a:p>
      </dgm:t>
    </dgm:pt>
    <dgm:pt modelId="{6FA16CAE-5546-445B-BB0B-7D2BE442004B}">
      <dgm:prSet custT="1"/>
      <dgm:spPr/>
      <dgm:t>
        <a:bodyPr/>
        <a:lstStyle/>
        <a:p>
          <a:r>
            <a:rPr lang="en-GB" sz="1400" dirty="0" smtClean="0"/>
            <a:t>Staffing</a:t>
          </a:r>
          <a:endParaRPr lang="en-GB" sz="1400" dirty="0"/>
        </a:p>
      </dgm:t>
    </dgm:pt>
    <dgm:pt modelId="{DD566BCF-A03D-4683-B9E8-C45FE8D272DA}" type="parTrans" cxnId="{3C000831-8019-4915-8435-F2BDA073B5DB}">
      <dgm:prSet/>
      <dgm:spPr/>
      <dgm:t>
        <a:bodyPr/>
        <a:lstStyle/>
        <a:p>
          <a:endParaRPr lang="en-GB"/>
        </a:p>
      </dgm:t>
    </dgm:pt>
    <dgm:pt modelId="{426E0247-FA79-441F-B6B1-ED05005405FD}" type="sibTrans" cxnId="{3C000831-8019-4915-8435-F2BDA073B5DB}">
      <dgm:prSet/>
      <dgm:spPr/>
      <dgm:t>
        <a:bodyPr/>
        <a:lstStyle/>
        <a:p>
          <a:endParaRPr lang="en-GB"/>
        </a:p>
      </dgm:t>
    </dgm:pt>
    <dgm:pt modelId="{E9AFCAA8-089E-4FDA-A643-DD65D44B3B6C}">
      <dgm:prSet custT="1"/>
      <dgm:spPr/>
      <dgm:t>
        <a:bodyPr/>
        <a:lstStyle/>
        <a:p>
          <a:r>
            <a:rPr lang="en-GB" sz="1400" dirty="0" smtClean="0"/>
            <a:t>Fit and proper persons employed </a:t>
          </a:r>
        </a:p>
        <a:p>
          <a:r>
            <a:rPr lang="en-GB" sz="1400" dirty="0" smtClean="0"/>
            <a:t>and </a:t>
          </a:r>
        </a:p>
        <a:p>
          <a:r>
            <a:rPr lang="en-GB" sz="1400" dirty="0" smtClean="0"/>
            <a:t>Fit and proper persons requirement for directors</a:t>
          </a:r>
          <a:endParaRPr lang="en-GB" sz="1400" dirty="0"/>
        </a:p>
      </dgm:t>
    </dgm:pt>
    <dgm:pt modelId="{97FDDF61-72C9-4375-AEF5-C60417BA52AB}" type="parTrans" cxnId="{92676B96-3212-436A-9735-14B1F7E53AD4}">
      <dgm:prSet/>
      <dgm:spPr/>
      <dgm:t>
        <a:bodyPr/>
        <a:lstStyle/>
        <a:p>
          <a:endParaRPr lang="en-GB"/>
        </a:p>
      </dgm:t>
    </dgm:pt>
    <dgm:pt modelId="{FC0CB013-B8B7-4A47-A571-376BB1D976A5}" type="sibTrans" cxnId="{92676B96-3212-436A-9735-14B1F7E53AD4}">
      <dgm:prSet/>
      <dgm:spPr/>
      <dgm:t>
        <a:bodyPr/>
        <a:lstStyle/>
        <a:p>
          <a:endParaRPr lang="en-GB"/>
        </a:p>
      </dgm:t>
    </dgm:pt>
    <dgm:pt modelId="{0624DF21-AFED-4D24-BC1C-744AF427AA9F}">
      <dgm:prSet custT="1"/>
      <dgm:spPr/>
      <dgm:t>
        <a:bodyPr/>
        <a:lstStyle/>
        <a:p>
          <a:r>
            <a:rPr lang="en-GB" sz="1400" dirty="0" smtClean="0"/>
            <a:t>Duty of candour</a:t>
          </a:r>
          <a:endParaRPr lang="en-GB" sz="1400" dirty="0"/>
        </a:p>
      </dgm:t>
    </dgm:pt>
    <dgm:pt modelId="{65F37A28-0A83-4C13-AB13-DBD37A44FC49}" type="parTrans" cxnId="{98CDA9C8-6D5E-4649-8687-E52B0F723C45}">
      <dgm:prSet/>
      <dgm:spPr/>
      <dgm:t>
        <a:bodyPr/>
        <a:lstStyle/>
        <a:p>
          <a:endParaRPr lang="en-GB"/>
        </a:p>
      </dgm:t>
    </dgm:pt>
    <dgm:pt modelId="{F5638FF0-2687-4BBF-9B71-D5BD9FC1C881}" type="sibTrans" cxnId="{98CDA9C8-6D5E-4649-8687-E52B0F723C45}">
      <dgm:prSet/>
      <dgm:spPr/>
      <dgm:t>
        <a:bodyPr/>
        <a:lstStyle/>
        <a:p>
          <a:endParaRPr lang="en-GB"/>
        </a:p>
      </dgm:t>
    </dgm:pt>
    <dgm:pt modelId="{566CCB35-F296-4C15-BF32-06C9697990D9}" type="pres">
      <dgm:prSet presAssocID="{665A8318-8BD8-40DA-8380-44912B975FB5}" presName="Name0" presStyleCnt="0">
        <dgm:presLayoutVars>
          <dgm:dir/>
          <dgm:animLvl val="lvl"/>
          <dgm:resizeHandles val="exact"/>
        </dgm:presLayoutVars>
      </dgm:prSet>
      <dgm:spPr/>
    </dgm:pt>
    <dgm:pt modelId="{3F0A1AE7-A0A7-4E07-AA6A-0B1519FA4147}" type="pres">
      <dgm:prSet presAssocID="{D685FD81-EA75-4F27-9F0F-A87ADD403984}" presName="compositeNode" presStyleCnt="0">
        <dgm:presLayoutVars>
          <dgm:bulletEnabled val="1"/>
        </dgm:presLayoutVars>
      </dgm:prSet>
      <dgm:spPr/>
    </dgm:pt>
    <dgm:pt modelId="{A868C3CF-63BF-4C95-A53C-3C2232639612}" type="pres">
      <dgm:prSet presAssocID="{D685FD81-EA75-4F27-9F0F-A87ADD403984}" presName="bgRect" presStyleLbl="node1" presStyleIdx="0" presStyleCnt="2" custScaleY="105176"/>
      <dgm:spPr/>
      <dgm:t>
        <a:bodyPr/>
        <a:lstStyle/>
        <a:p>
          <a:endParaRPr lang="en-GB"/>
        </a:p>
      </dgm:t>
    </dgm:pt>
    <dgm:pt modelId="{63C2B9E2-8B4A-4C04-9340-81590C2D40CF}" type="pres">
      <dgm:prSet presAssocID="{D685FD81-EA75-4F27-9F0F-A87ADD403984}" presName="parentNode" presStyleLbl="node1" presStyleIdx="0" presStyleCnt="2">
        <dgm:presLayoutVars>
          <dgm:chMax val="0"/>
          <dgm:bulletEnabled val="1"/>
        </dgm:presLayoutVars>
      </dgm:prSet>
      <dgm:spPr/>
      <dgm:t>
        <a:bodyPr/>
        <a:lstStyle/>
        <a:p>
          <a:endParaRPr lang="en-GB"/>
        </a:p>
      </dgm:t>
    </dgm:pt>
    <dgm:pt modelId="{DF078DE2-6EA7-434F-BDF1-E5E1F2CFDE05}" type="pres">
      <dgm:prSet presAssocID="{D685FD81-EA75-4F27-9F0F-A87ADD403984}" presName="childNode" presStyleLbl="node1" presStyleIdx="0" presStyleCnt="2">
        <dgm:presLayoutVars>
          <dgm:bulletEnabled val="1"/>
        </dgm:presLayoutVars>
      </dgm:prSet>
      <dgm:spPr/>
      <dgm:t>
        <a:bodyPr/>
        <a:lstStyle/>
        <a:p>
          <a:endParaRPr lang="en-GB"/>
        </a:p>
      </dgm:t>
    </dgm:pt>
    <dgm:pt modelId="{61365C86-4E5A-45F4-9854-8AC7C677EEE8}" type="pres">
      <dgm:prSet presAssocID="{1DC4ED96-D24F-410A-87CA-9A110E95CEF2}" presName="hSp" presStyleCnt="0"/>
      <dgm:spPr/>
    </dgm:pt>
    <dgm:pt modelId="{4ED4DB16-3E35-4F9D-B70A-4EB34EAD80B5}" type="pres">
      <dgm:prSet presAssocID="{1DC4ED96-D24F-410A-87CA-9A110E95CEF2}" presName="vProcSp" presStyleCnt="0"/>
      <dgm:spPr/>
    </dgm:pt>
    <dgm:pt modelId="{FC83545C-E985-496F-8CC8-4F64D5A88C0F}" type="pres">
      <dgm:prSet presAssocID="{1DC4ED96-D24F-410A-87CA-9A110E95CEF2}" presName="vSp1" presStyleCnt="0"/>
      <dgm:spPr/>
    </dgm:pt>
    <dgm:pt modelId="{7C1249CA-EBBA-4E35-9AD8-3173852B30E5}" type="pres">
      <dgm:prSet presAssocID="{1DC4ED96-D24F-410A-87CA-9A110E95CEF2}" presName="simulatedConn" presStyleLbl="solidFgAcc1" presStyleIdx="0" presStyleCnt="1" custScaleX="165440" custScaleY="160675" custLinFactY="-162623" custLinFactNeighborX="-40216" custLinFactNeighborY="-200000"/>
      <dgm:spPr/>
    </dgm:pt>
    <dgm:pt modelId="{0F67C8FB-1527-470C-AF98-489A7BEA721A}" type="pres">
      <dgm:prSet presAssocID="{1DC4ED96-D24F-410A-87CA-9A110E95CEF2}" presName="vSp2" presStyleCnt="0"/>
      <dgm:spPr/>
    </dgm:pt>
    <dgm:pt modelId="{86F0755A-7C88-4EE6-A101-3F5CAA7AB6BE}" type="pres">
      <dgm:prSet presAssocID="{1DC4ED96-D24F-410A-87CA-9A110E95CEF2}" presName="sibTrans" presStyleCnt="0"/>
      <dgm:spPr/>
    </dgm:pt>
    <dgm:pt modelId="{C345D44D-ED99-4E96-95D4-D06DDD28B442}" type="pres">
      <dgm:prSet presAssocID="{D607ECA5-52D4-4529-9798-6F8A4E144985}" presName="compositeNode" presStyleCnt="0">
        <dgm:presLayoutVars>
          <dgm:bulletEnabled val="1"/>
        </dgm:presLayoutVars>
      </dgm:prSet>
      <dgm:spPr/>
    </dgm:pt>
    <dgm:pt modelId="{C1140351-C541-48F8-8722-13A59E286F62}" type="pres">
      <dgm:prSet presAssocID="{D607ECA5-52D4-4529-9798-6F8A4E144985}" presName="bgRect" presStyleLbl="node1" presStyleIdx="1" presStyleCnt="2" custScaleY="105176" custLinFactNeighborX="1520" custLinFactNeighborY="3634"/>
      <dgm:spPr/>
      <dgm:t>
        <a:bodyPr/>
        <a:lstStyle/>
        <a:p>
          <a:endParaRPr lang="en-GB"/>
        </a:p>
      </dgm:t>
    </dgm:pt>
    <dgm:pt modelId="{A9AB553D-700D-4C27-B611-101E82478491}" type="pres">
      <dgm:prSet presAssocID="{D607ECA5-52D4-4529-9798-6F8A4E144985}" presName="parentNode" presStyleLbl="node1" presStyleIdx="1" presStyleCnt="2">
        <dgm:presLayoutVars>
          <dgm:chMax val="0"/>
          <dgm:bulletEnabled val="1"/>
        </dgm:presLayoutVars>
      </dgm:prSet>
      <dgm:spPr/>
      <dgm:t>
        <a:bodyPr/>
        <a:lstStyle/>
        <a:p>
          <a:endParaRPr lang="en-GB"/>
        </a:p>
      </dgm:t>
    </dgm:pt>
    <dgm:pt modelId="{FFA31F0A-1975-4284-B943-D72CEAA0610C}" type="pres">
      <dgm:prSet presAssocID="{D607ECA5-52D4-4529-9798-6F8A4E144985}" presName="childNode" presStyleLbl="node1" presStyleIdx="1" presStyleCnt="2">
        <dgm:presLayoutVars>
          <dgm:bulletEnabled val="1"/>
        </dgm:presLayoutVars>
      </dgm:prSet>
      <dgm:spPr/>
      <dgm:t>
        <a:bodyPr/>
        <a:lstStyle/>
        <a:p>
          <a:endParaRPr lang="en-GB"/>
        </a:p>
      </dgm:t>
    </dgm:pt>
  </dgm:ptLst>
  <dgm:cxnLst>
    <dgm:cxn modelId="{2485BD94-B038-4AD7-9D3B-98DAD872DE00}" type="presOf" srcId="{A609867F-8F00-41B7-88C5-03815A39A478}" destId="{FFA31F0A-1975-4284-B943-D72CEAA0610C}" srcOrd="0" destOrd="3" presId="urn:microsoft.com/office/officeart/2005/8/layout/hProcess7"/>
    <dgm:cxn modelId="{D4858355-5C43-42A7-99A6-00394F873C37}" srcId="{D685FD81-EA75-4F27-9F0F-A87ADD403984}" destId="{A59E3C6A-1D48-417E-BD17-34ACE407227C}" srcOrd="6" destOrd="0" parTransId="{DE394853-BE9A-4C7F-B6F9-9CA5B6E5E64C}" sibTransId="{92CDC981-EECF-438B-8F89-597C6C92C890}"/>
    <dgm:cxn modelId="{D707DE09-5DA7-482B-A015-95AC8911378D}" srcId="{D685FD81-EA75-4F27-9F0F-A87ADD403984}" destId="{9C025EFE-DE67-414F-9C87-CEB80F48F939}" srcOrd="11" destOrd="0" parTransId="{A5EECE81-B5B0-487C-BF7D-8ADF0658B281}" sibTransId="{B6E37336-11CC-4594-A7C1-083E2D5F8074}"/>
    <dgm:cxn modelId="{E6FE8C73-DB08-43ED-AF47-B07F61356824}" type="presOf" srcId="{96C9C2C9-F891-4D5B-AB0B-B50B73AC86DA}" destId="{FFA31F0A-1975-4284-B943-D72CEAA0610C}" srcOrd="0" destOrd="1" presId="urn:microsoft.com/office/officeart/2005/8/layout/hProcess7"/>
    <dgm:cxn modelId="{DFDD909A-5503-4D74-98AC-F54CF5554D13}" srcId="{D685FD81-EA75-4F27-9F0F-A87ADD403984}" destId="{78D5C822-98C4-49F1-A7B9-2B03A12BF7E3}" srcOrd="13" destOrd="0" parTransId="{098FCA9C-0DCB-4A59-9F7E-7F823445E79A}" sibTransId="{AA87B2E0-CDA6-4B0C-A340-7D0FA55CF9D9}"/>
    <dgm:cxn modelId="{B6CBC65E-CFBD-4F2B-859F-18C1A31B4D12}" srcId="{D685FD81-EA75-4F27-9F0F-A87ADD403984}" destId="{36C0BAA4-629E-49DC-8EA3-759C528B66D4}" srcOrd="0" destOrd="0" parTransId="{76B4899F-22FB-4E0B-B360-79DA8234FE59}" sibTransId="{A4EEC13F-7A1D-4891-9D88-7CA51AFDA4F2}"/>
    <dgm:cxn modelId="{126F8969-84B0-49F1-A4A7-E96F805C383F}" type="presOf" srcId="{A59E3C6A-1D48-417E-BD17-34ACE407227C}" destId="{DF078DE2-6EA7-434F-BDF1-E5E1F2CFDE05}" srcOrd="0" destOrd="6" presId="urn:microsoft.com/office/officeart/2005/8/layout/hProcess7"/>
    <dgm:cxn modelId="{00A13DD0-4457-4437-A73C-942B320340FE}" type="presOf" srcId="{C5C79DBE-09FD-46D1-9C0A-30314D994D66}" destId="{DF078DE2-6EA7-434F-BDF1-E5E1F2CFDE05}" srcOrd="0" destOrd="8" presId="urn:microsoft.com/office/officeart/2005/8/layout/hProcess7"/>
    <dgm:cxn modelId="{6190F9A6-38D0-48BD-800B-8A9A8ADF494C}" type="presOf" srcId="{0F68B698-C9E0-463B-9B42-89F77DD576C7}" destId="{DF078DE2-6EA7-434F-BDF1-E5E1F2CFDE05}" srcOrd="0" destOrd="15" presId="urn:microsoft.com/office/officeart/2005/8/layout/hProcess7"/>
    <dgm:cxn modelId="{7CCD0E05-30EC-4202-915A-F088826F6706}" type="presOf" srcId="{AB592686-9387-423D-98B4-86D2F77C1E9A}" destId="{DF078DE2-6EA7-434F-BDF1-E5E1F2CFDE05}" srcOrd="0" destOrd="4" presId="urn:microsoft.com/office/officeart/2005/8/layout/hProcess7"/>
    <dgm:cxn modelId="{5A59EFE0-AF51-4CD8-AB64-E3BD34E9F95F}" srcId="{D685FD81-EA75-4F27-9F0F-A87ADD403984}" destId="{C5C79DBE-09FD-46D1-9C0A-30314D994D66}" srcOrd="8" destOrd="0" parTransId="{5DF4935A-68B7-40D9-B265-6D33D4FF9C84}" sibTransId="{55A0452F-9F8A-420E-AF00-D70516BD52A9}"/>
    <dgm:cxn modelId="{CB9696CD-2977-4A55-9861-4D67C2049073}" srcId="{D685FD81-EA75-4F27-9F0F-A87ADD403984}" destId="{9D2B9DF0-CA44-49AF-BDA5-6083A95E26C2}" srcOrd="9" destOrd="0" parTransId="{3427A2B1-ACCA-441B-8D64-D30442BD681C}" sibTransId="{A3803644-9DEE-4462-9A6F-ED93C0487CE4}"/>
    <dgm:cxn modelId="{B0866C89-9F7D-40A9-A233-7FCF623BCFD0}" type="presOf" srcId="{78D5C822-98C4-49F1-A7B9-2B03A12BF7E3}" destId="{DF078DE2-6EA7-434F-BDF1-E5E1F2CFDE05}" srcOrd="0" destOrd="13" presId="urn:microsoft.com/office/officeart/2005/8/layout/hProcess7"/>
    <dgm:cxn modelId="{5E8393E7-1652-4E83-A5CD-33E716FC0406}" type="presOf" srcId="{6FA16CAE-5546-445B-BB0B-7D2BE442004B}" destId="{FFA31F0A-1975-4284-B943-D72CEAA0610C}" srcOrd="0" destOrd="9" presId="urn:microsoft.com/office/officeart/2005/8/layout/hProcess7"/>
    <dgm:cxn modelId="{46E7E80B-09E3-44D0-B12B-6C58DD969D12}" type="presOf" srcId="{0624DF21-AFED-4D24-BC1C-744AF427AA9F}" destId="{FFA31F0A-1975-4284-B943-D72CEAA0610C}" srcOrd="0" destOrd="11" presId="urn:microsoft.com/office/officeart/2005/8/layout/hProcess7"/>
    <dgm:cxn modelId="{4E428E8F-F09A-45BA-B065-98072B0A67CC}" type="presOf" srcId="{E9AFCAA8-089E-4FDA-A643-DD65D44B3B6C}" destId="{FFA31F0A-1975-4284-B943-D72CEAA0610C}" srcOrd="0" destOrd="10" presId="urn:microsoft.com/office/officeart/2005/8/layout/hProcess7"/>
    <dgm:cxn modelId="{3EF2A4BB-5FF9-485A-9B8F-210ECF1C4A19}" type="presOf" srcId="{52E47467-A36B-4DE1-93D9-C2009F574E6A}" destId="{FFA31F0A-1975-4284-B943-D72CEAA0610C}" srcOrd="0" destOrd="5" presId="urn:microsoft.com/office/officeart/2005/8/layout/hProcess7"/>
    <dgm:cxn modelId="{8F9F26F0-1FA0-4D0D-A604-FB0686EA79AC}" type="presOf" srcId="{36C0BAA4-629E-49DC-8EA3-759C528B66D4}" destId="{DF078DE2-6EA7-434F-BDF1-E5E1F2CFDE05}" srcOrd="0" destOrd="0" presId="urn:microsoft.com/office/officeart/2005/8/layout/hProcess7"/>
    <dgm:cxn modelId="{472C43FD-BC11-4A37-BFE7-5F1472814741}" type="presOf" srcId="{3E6261F6-68D5-4AD0-807E-D0AE6B876DE4}" destId="{DF078DE2-6EA7-434F-BDF1-E5E1F2CFDE05}" srcOrd="0" destOrd="7" presId="urn:microsoft.com/office/officeart/2005/8/layout/hProcess7"/>
    <dgm:cxn modelId="{8E7C739C-18D0-4C65-83EE-012F34FE6D69}" srcId="{D685FD81-EA75-4F27-9F0F-A87ADD403984}" destId="{D1435924-0E8F-4835-90D3-AE85F470A1EB}" srcOrd="3" destOrd="0" parTransId="{8ED1ED6E-0B05-494A-8C1E-75E77E8FFD4D}" sibTransId="{3DC20C69-3B4E-41FE-A987-4E3A99742B83}"/>
    <dgm:cxn modelId="{089C9975-E3BA-4400-BF8C-0E2745F5A0A3}" type="presOf" srcId="{2B3BC38A-BC34-42AE-A043-7C30635DF586}" destId="{DF078DE2-6EA7-434F-BDF1-E5E1F2CFDE05}" srcOrd="0" destOrd="10" presId="urn:microsoft.com/office/officeart/2005/8/layout/hProcess7"/>
    <dgm:cxn modelId="{6D5F83C5-F2CA-433C-8D0A-A633492C2A7C}" type="presOf" srcId="{D1435924-0E8F-4835-90D3-AE85F470A1EB}" destId="{DF078DE2-6EA7-434F-BDF1-E5E1F2CFDE05}" srcOrd="0" destOrd="3" presId="urn:microsoft.com/office/officeart/2005/8/layout/hProcess7"/>
    <dgm:cxn modelId="{56CD773C-55E9-41BF-BD62-EDB08E21540F}" srcId="{665A8318-8BD8-40DA-8380-44912B975FB5}" destId="{D685FD81-EA75-4F27-9F0F-A87ADD403984}" srcOrd="0" destOrd="0" parTransId="{B5BBE186-31D9-4099-A405-6B068C0C40D4}" sibTransId="{1DC4ED96-D24F-410A-87CA-9A110E95CEF2}"/>
    <dgm:cxn modelId="{3C000831-8019-4915-8435-F2BDA073B5DB}" srcId="{D607ECA5-52D4-4529-9798-6F8A4E144985}" destId="{6FA16CAE-5546-445B-BB0B-7D2BE442004B}" srcOrd="9" destOrd="0" parTransId="{DD566BCF-A03D-4683-B9E8-C45FE8D272DA}" sibTransId="{426E0247-FA79-441F-B6B1-ED05005405FD}"/>
    <dgm:cxn modelId="{821A954C-5759-4441-8B8C-AA6DFF8AD652}" srcId="{D607ECA5-52D4-4529-9798-6F8A4E144985}" destId="{52E47467-A36B-4DE1-93D9-C2009F574E6A}" srcOrd="5" destOrd="0" parTransId="{61A6109C-2B42-4153-B5E9-5A02D4BBBF1E}" sibTransId="{313D98A9-457C-4163-9072-E0BCD1B4C916}"/>
    <dgm:cxn modelId="{CDBD84FA-B184-4C1F-9C4A-C061F799E2A1}" srcId="{D607ECA5-52D4-4529-9798-6F8A4E144985}" destId="{EBA8EF85-6DAC-4BE7-9A59-DA1144C778B2}" srcOrd="7" destOrd="0" parTransId="{1AC9E987-E84A-43F4-9C20-F62DE1B5A176}" sibTransId="{BF54B673-9AA5-475C-8D2F-5CC5F9FE03E5}"/>
    <dgm:cxn modelId="{627526EF-89E9-466C-AF5C-ED0D660BE1C9}" type="presOf" srcId="{4AE7CB4E-9F1D-463C-ACC9-76F12D21574E}" destId="{DF078DE2-6EA7-434F-BDF1-E5E1F2CFDE05}" srcOrd="0" destOrd="5" presId="urn:microsoft.com/office/officeart/2005/8/layout/hProcess7"/>
    <dgm:cxn modelId="{B4FBE16B-2AB6-48A1-B431-E0B315ABB739}" srcId="{665A8318-8BD8-40DA-8380-44912B975FB5}" destId="{D607ECA5-52D4-4529-9798-6F8A4E144985}" srcOrd="1" destOrd="0" parTransId="{6D7E0709-B9C5-4B87-9DC2-45358DC74FD7}" sibTransId="{14401C7D-B3A8-4972-AFBE-E8B12819E137}"/>
    <dgm:cxn modelId="{98CDA9C8-6D5E-4649-8687-E52B0F723C45}" srcId="{D607ECA5-52D4-4529-9798-6F8A4E144985}" destId="{0624DF21-AFED-4D24-BC1C-744AF427AA9F}" srcOrd="11" destOrd="0" parTransId="{65F37A28-0A83-4C13-AB13-DBD37A44FC49}" sibTransId="{F5638FF0-2687-4BBF-9B71-D5BD9FC1C881}"/>
    <dgm:cxn modelId="{DC8AFA48-4F75-46D3-9F0D-117CBBB8E084}" srcId="{D685FD81-EA75-4F27-9F0F-A87ADD403984}" destId="{4AE7CB4E-9F1D-463C-ACC9-76F12D21574E}" srcOrd="5" destOrd="0" parTransId="{8396293A-21B6-45D9-A496-775EBB7BC135}" sibTransId="{D9479B08-C4E6-481F-9609-1214125207C4}"/>
    <dgm:cxn modelId="{4EAF1568-C6E1-4957-BE58-181B7A43D592}" type="presOf" srcId="{D685FD81-EA75-4F27-9F0F-A87ADD403984}" destId="{A868C3CF-63BF-4C95-A53C-3C2232639612}" srcOrd="0" destOrd="0" presId="urn:microsoft.com/office/officeart/2005/8/layout/hProcess7"/>
    <dgm:cxn modelId="{8F786CC9-0217-4BBE-8563-F5C4561113F0}" type="presOf" srcId="{2B782FE7-E9A2-4DC6-9E55-F9521EEBAE82}" destId="{DF078DE2-6EA7-434F-BDF1-E5E1F2CFDE05}" srcOrd="0" destOrd="12" presId="urn:microsoft.com/office/officeart/2005/8/layout/hProcess7"/>
    <dgm:cxn modelId="{AF6582FA-4769-4DC4-9C40-EF876EE120E6}" type="presOf" srcId="{EBA8EF85-6DAC-4BE7-9A59-DA1144C778B2}" destId="{FFA31F0A-1975-4284-B943-D72CEAA0610C}" srcOrd="0" destOrd="7" presId="urn:microsoft.com/office/officeart/2005/8/layout/hProcess7"/>
    <dgm:cxn modelId="{49F2F6F0-6824-440B-997F-93ABC42C4815}" srcId="{D685FD81-EA75-4F27-9F0F-A87ADD403984}" destId="{0F68B698-C9E0-463B-9B42-89F77DD576C7}" srcOrd="15" destOrd="0" parTransId="{3F0BD528-15EA-47BF-8788-405725305FDB}" sibTransId="{35F677CE-ABA4-457E-8743-93B61D480D37}"/>
    <dgm:cxn modelId="{F80D9117-920B-4A4B-99A0-222D71565164}" srcId="{D607ECA5-52D4-4529-9798-6F8A4E144985}" destId="{CBDFEEDD-0FE5-4C11-8692-83254C63231F}" srcOrd="2" destOrd="0" parTransId="{2C08E06E-7486-4F23-A508-B589EC24465B}" sibTransId="{A1CBF543-3885-44E7-8D84-3EA65A6BC1D8}"/>
    <dgm:cxn modelId="{01AB82CC-E9EA-48F8-BFD6-A157727EE265}" srcId="{D685FD81-EA75-4F27-9F0F-A87ADD403984}" destId="{AB592686-9387-423D-98B4-86D2F77C1E9A}" srcOrd="4" destOrd="0" parTransId="{4ECFB04C-89C3-4D1F-A1E2-7547FDCEBDEA}" sibTransId="{E12250FF-1D0A-493D-BCD6-7E286F06011E}"/>
    <dgm:cxn modelId="{3CD5C4FA-AB12-4BF0-9343-156B2421C504}" type="presOf" srcId="{665A8318-8BD8-40DA-8380-44912B975FB5}" destId="{566CCB35-F296-4C15-BF32-06C9697990D9}" srcOrd="0" destOrd="0" presId="urn:microsoft.com/office/officeart/2005/8/layout/hProcess7"/>
    <dgm:cxn modelId="{7BB5BCE5-C281-45EC-BD93-AF82276CE4A6}" type="presOf" srcId="{49589557-B37C-4EFF-8038-038760B85048}" destId="{DF078DE2-6EA7-434F-BDF1-E5E1F2CFDE05}" srcOrd="0" destOrd="2" presId="urn:microsoft.com/office/officeart/2005/8/layout/hProcess7"/>
    <dgm:cxn modelId="{EA4FFE11-21BC-468B-8779-DCDEEA5ECB88}" srcId="{D685FD81-EA75-4F27-9F0F-A87ADD403984}" destId="{49589557-B37C-4EFF-8038-038760B85048}" srcOrd="2" destOrd="0" parTransId="{1EC8AB08-5996-4EE2-99A2-3FCA7874CF22}" sibTransId="{78AE7447-A7C7-41D1-A964-5BA1C253F8C7}"/>
    <dgm:cxn modelId="{5E535C94-5C0B-45E1-8D9B-1407B956B47A}" srcId="{D607ECA5-52D4-4529-9798-6F8A4E144985}" destId="{8281A630-4F27-43C7-80C6-FF9AAEF509CB}" srcOrd="6" destOrd="0" parTransId="{56AF054E-28E6-4A64-AF38-83D777A2CEA8}" sibTransId="{BCA89B5C-8969-4238-84C6-2176370BCD06}"/>
    <dgm:cxn modelId="{F155CDAD-06B3-439C-913E-37F222CD9FEC}" srcId="{D607ECA5-52D4-4529-9798-6F8A4E144985}" destId="{A6470050-8707-41CA-B1F8-7691911A9F76}" srcOrd="0" destOrd="0" parTransId="{DC58AF81-306E-4FEE-AEA8-7AA670866F05}" sibTransId="{1EFBC5A9-2E3B-447A-AADE-B18AB2AC13C9}"/>
    <dgm:cxn modelId="{92676B96-3212-436A-9735-14B1F7E53AD4}" srcId="{D607ECA5-52D4-4529-9798-6F8A4E144985}" destId="{E9AFCAA8-089E-4FDA-A643-DD65D44B3B6C}" srcOrd="10" destOrd="0" parTransId="{97FDDF61-72C9-4375-AEF5-C60417BA52AB}" sibTransId="{FC0CB013-B8B7-4A47-A571-376BB1D976A5}"/>
    <dgm:cxn modelId="{77F2E721-B18C-4407-AB1A-ECD5E39515FF}" srcId="{D685FD81-EA75-4F27-9F0F-A87ADD403984}" destId="{529FCBDA-AF65-4532-B3E7-72B35019CDEE}" srcOrd="14" destOrd="0" parTransId="{C632A2BC-AD3C-4DBA-8F0A-42E356F2E370}" sibTransId="{8AA29767-43E6-46B0-A661-824908F3AD1E}"/>
    <dgm:cxn modelId="{A3A55FD9-9FDA-4CE4-860B-1FC2D3348A77}" type="presOf" srcId="{D685FD81-EA75-4F27-9F0F-A87ADD403984}" destId="{63C2B9E2-8B4A-4C04-9340-81590C2D40CF}" srcOrd="1" destOrd="0" presId="urn:microsoft.com/office/officeart/2005/8/layout/hProcess7"/>
    <dgm:cxn modelId="{B441D4BA-F1D0-48FE-95F1-6453DBFD91CE}" type="presOf" srcId="{627D9CBC-CC1D-4C83-BE1B-541E6CAF6687}" destId="{FFA31F0A-1975-4284-B943-D72CEAA0610C}" srcOrd="0" destOrd="8" presId="urn:microsoft.com/office/officeart/2005/8/layout/hProcess7"/>
    <dgm:cxn modelId="{F44130C3-7DEC-43B9-B0BB-73DFA52715C1}" srcId="{D607ECA5-52D4-4529-9798-6F8A4E144985}" destId="{627D9CBC-CC1D-4C83-BE1B-541E6CAF6687}" srcOrd="8" destOrd="0" parTransId="{15326330-85C0-4615-9BA3-F4A4843ECE91}" sibTransId="{284DB01D-6E1D-4AC5-9FFA-A34370AB19AC}"/>
    <dgm:cxn modelId="{E8307210-D015-4CAF-A163-E68B0AEA910E}" type="presOf" srcId="{CBDFEEDD-0FE5-4C11-8692-83254C63231F}" destId="{FFA31F0A-1975-4284-B943-D72CEAA0610C}" srcOrd="0" destOrd="2" presId="urn:microsoft.com/office/officeart/2005/8/layout/hProcess7"/>
    <dgm:cxn modelId="{7ADFB21C-A24E-4719-8C04-77CF3CF4C87C}" srcId="{D607ECA5-52D4-4529-9798-6F8A4E144985}" destId="{96C9C2C9-F891-4D5B-AB0B-B50B73AC86DA}" srcOrd="1" destOrd="0" parTransId="{6AD59237-B350-454F-8229-B6C237DE58B6}" sibTransId="{F71D81D5-D058-476C-96C9-010164455662}"/>
    <dgm:cxn modelId="{7DD6F6BF-DAA2-44DE-8E75-3FCA322DD05B}" type="presOf" srcId="{7CA9AC16-CBB5-47ED-A898-D7E986EFCAAC}" destId="{FFA31F0A-1975-4284-B943-D72CEAA0610C}" srcOrd="0" destOrd="4" presId="urn:microsoft.com/office/officeart/2005/8/layout/hProcess7"/>
    <dgm:cxn modelId="{A7825AA9-4394-4E4F-9180-98EA09F119F4}" type="presOf" srcId="{D607ECA5-52D4-4529-9798-6F8A4E144985}" destId="{C1140351-C541-48F8-8722-13A59E286F62}" srcOrd="0" destOrd="0" presId="urn:microsoft.com/office/officeart/2005/8/layout/hProcess7"/>
    <dgm:cxn modelId="{5D487BF0-4B79-42CB-AEDA-8FA82B7D59C0}" type="presOf" srcId="{529FCBDA-AF65-4532-B3E7-72B35019CDEE}" destId="{DF078DE2-6EA7-434F-BDF1-E5E1F2CFDE05}" srcOrd="0" destOrd="14" presId="urn:microsoft.com/office/officeart/2005/8/layout/hProcess7"/>
    <dgm:cxn modelId="{73ED0CAE-AAA7-4E9B-BA29-DE532C2D99D0}" type="presOf" srcId="{9C025EFE-DE67-414F-9C87-CEB80F48F939}" destId="{DF078DE2-6EA7-434F-BDF1-E5E1F2CFDE05}" srcOrd="0" destOrd="11" presId="urn:microsoft.com/office/officeart/2005/8/layout/hProcess7"/>
    <dgm:cxn modelId="{8C374382-EEF9-49F5-ACCE-915324C88DFF}" type="presOf" srcId="{9D2B9DF0-CA44-49AF-BDA5-6083A95E26C2}" destId="{DF078DE2-6EA7-434F-BDF1-E5E1F2CFDE05}" srcOrd="0" destOrd="9" presId="urn:microsoft.com/office/officeart/2005/8/layout/hProcess7"/>
    <dgm:cxn modelId="{2D74897C-3480-4A6F-B0AA-A16C062C1E71}" srcId="{D685FD81-EA75-4F27-9F0F-A87ADD403984}" destId="{2B3BC38A-BC34-42AE-A043-7C30635DF586}" srcOrd="10" destOrd="0" parTransId="{6A072F3B-F744-440A-A6D2-559FC73E8605}" sibTransId="{551C95CC-3D14-48B3-8AE3-F694F0CC0AC7}"/>
    <dgm:cxn modelId="{36797991-DE77-4429-9419-7884C0D528DE}" srcId="{D685FD81-EA75-4F27-9F0F-A87ADD403984}" destId="{C44B342B-8AED-4EEC-88B1-98AA03FA5142}" srcOrd="1" destOrd="0" parTransId="{0735F1ED-1B79-40E6-A64F-713478CDA7A2}" sibTransId="{921DFEBE-B3BF-4291-BF2B-133CCA980925}"/>
    <dgm:cxn modelId="{110F6063-6AD2-4981-BAE8-9EE4007248AE}" srcId="{D685FD81-EA75-4F27-9F0F-A87ADD403984}" destId="{2B782FE7-E9A2-4DC6-9E55-F9521EEBAE82}" srcOrd="12" destOrd="0" parTransId="{D59D2984-41DC-4E78-870E-B0FEB8DF4913}" sibTransId="{1216EE5B-235B-4A21-8B9E-361F3C76AA80}"/>
    <dgm:cxn modelId="{B1BC9A8B-B635-4CA7-9498-A9E63344D8F2}" srcId="{D607ECA5-52D4-4529-9798-6F8A4E144985}" destId="{7CA9AC16-CBB5-47ED-A898-D7E986EFCAAC}" srcOrd="4" destOrd="0" parTransId="{54A76EDD-538F-49EA-AF43-4281FE7BCCAB}" sibTransId="{0A277E21-BB9F-44C3-A6D0-E5E8B7B0FDB9}"/>
    <dgm:cxn modelId="{393F3F79-90B9-4D88-9EB8-3E61EEDEC807}" type="presOf" srcId="{8281A630-4F27-43C7-80C6-FF9AAEF509CB}" destId="{FFA31F0A-1975-4284-B943-D72CEAA0610C}" srcOrd="0" destOrd="6" presId="urn:microsoft.com/office/officeart/2005/8/layout/hProcess7"/>
    <dgm:cxn modelId="{C4E14E92-79DD-4CC3-9B68-97846E3A56D5}" type="presOf" srcId="{C44B342B-8AED-4EEC-88B1-98AA03FA5142}" destId="{DF078DE2-6EA7-434F-BDF1-E5E1F2CFDE05}" srcOrd="0" destOrd="1" presId="urn:microsoft.com/office/officeart/2005/8/layout/hProcess7"/>
    <dgm:cxn modelId="{C91A7CD4-4635-4F6D-A371-C1CA0B7EF19D}" srcId="{D607ECA5-52D4-4529-9798-6F8A4E144985}" destId="{A609867F-8F00-41B7-88C5-03815A39A478}" srcOrd="3" destOrd="0" parTransId="{B718E765-C223-4881-A646-ADE727E8F733}" sibTransId="{4EA5BB32-E84F-4B5F-AC9A-0B29B7CE94DD}"/>
    <dgm:cxn modelId="{6A3E5A63-A5F2-4AAA-8A02-C91EFA2F860B}" type="presOf" srcId="{A6470050-8707-41CA-B1F8-7691911A9F76}" destId="{FFA31F0A-1975-4284-B943-D72CEAA0610C}" srcOrd="0" destOrd="0" presId="urn:microsoft.com/office/officeart/2005/8/layout/hProcess7"/>
    <dgm:cxn modelId="{E2B912DD-6ACC-4D87-AF10-7D1251A11033}" srcId="{D685FD81-EA75-4F27-9F0F-A87ADD403984}" destId="{3E6261F6-68D5-4AD0-807E-D0AE6B876DE4}" srcOrd="7" destOrd="0" parTransId="{42839E5B-A1B8-46D4-97EF-3E855BB3AEDB}" sibTransId="{A76D957A-5BDC-4C2D-859B-7872B3426463}"/>
    <dgm:cxn modelId="{0147A088-FE0F-4955-8282-944F26FC17EF}" type="presOf" srcId="{D607ECA5-52D4-4529-9798-6F8A4E144985}" destId="{A9AB553D-700D-4C27-B611-101E82478491}" srcOrd="1" destOrd="0" presId="urn:microsoft.com/office/officeart/2005/8/layout/hProcess7"/>
    <dgm:cxn modelId="{B85CCC3C-B0FF-41D8-9A3B-4CA0BF363813}" type="presParOf" srcId="{566CCB35-F296-4C15-BF32-06C9697990D9}" destId="{3F0A1AE7-A0A7-4E07-AA6A-0B1519FA4147}" srcOrd="0" destOrd="0" presId="urn:microsoft.com/office/officeart/2005/8/layout/hProcess7"/>
    <dgm:cxn modelId="{24B904C7-7992-4D48-A1E1-F24D7A510D40}" type="presParOf" srcId="{3F0A1AE7-A0A7-4E07-AA6A-0B1519FA4147}" destId="{A868C3CF-63BF-4C95-A53C-3C2232639612}" srcOrd="0" destOrd="0" presId="urn:microsoft.com/office/officeart/2005/8/layout/hProcess7"/>
    <dgm:cxn modelId="{77EA5056-1555-4036-8EFC-676A2CBA6D47}" type="presParOf" srcId="{3F0A1AE7-A0A7-4E07-AA6A-0B1519FA4147}" destId="{63C2B9E2-8B4A-4C04-9340-81590C2D40CF}" srcOrd="1" destOrd="0" presId="urn:microsoft.com/office/officeart/2005/8/layout/hProcess7"/>
    <dgm:cxn modelId="{DA9F64BA-1F46-455E-BD93-02215F1CE4D2}" type="presParOf" srcId="{3F0A1AE7-A0A7-4E07-AA6A-0B1519FA4147}" destId="{DF078DE2-6EA7-434F-BDF1-E5E1F2CFDE05}" srcOrd="2" destOrd="0" presId="urn:microsoft.com/office/officeart/2005/8/layout/hProcess7"/>
    <dgm:cxn modelId="{6A54A579-4E78-4150-A251-F67126D5E578}" type="presParOf" srcId="{566CCB35-F296-4C15-BF32-06C9697990D9}" destId="{61365C86-4E5A-45F4-9854-8AC7C677EEE8}" srcOrd="1" destOrd="0" presId="urn:microsoft.com/office/officeart/2005/8/layout/hProcess7"/>
    <dgm:cxn modelId="{EAE80AE6-1A76-4AD4-8A14-E82CD1EFBE20}" type="presParOf" srcId="{566CCB35-F296-4C15-BF32-06C9697990D9}" destId="{4ED4DB16-3E35-4F9D-B70A-4EB34EAD80B5}" srcOrd="2" destOrd="0" presId="urn:microsoft.com/office/officeart/2005/8/layout/hProcess7"/>
    <dgm:cxn modelId="{1BF86B89-AB6F-4A9A-AED2-0B1E6A85C12F}" type="presParOf" srcId="{4ED4DB16-3E35-4F9D-B70A-4EB34EAD80B5}" destId="{FC83545C-E985-496F-8CC8-4F64D5A88C0F}" srcOrd="0" destOrd="0" presId="urn:microsoft.com/office/officeart/2005/8/layout/hProcess7"/>
    <dgm:cxn modelId="{44EC05F2-473D-40C9-8A69-F9522236EC74}" type="presParOf" srcId="{4ED4DB16-3E35-4F9D-B70A-4EB34EAD80B5}" destId="{7C1249CA-EBBA-4E35-9AD8-3173852B30E5}" srcOrd="1" destOrd="0" presId="urn:microsoft.com/office/officeart/2005/8/layout/hProcess7"/>
    <dgm:cxn modelId="{C4B1914B-F8C5-4DC7-B5D6-00662FE486A7}" type="presParOf" srcId="{4ED4DB16-3E35-4F9D-B70A-4EB34EAD80B5}" destId="{0F67C8FB-1527-470C-AF98-489A7BEA721A}" srcOrd="2" destOrd="0" presId="urn:microsoft.com/office/officeart/2005/8/layout/hProcess7"/>
    <dgm:cxn modelId="{73C75804-25B8-415D-9B9B-6408A90DA364}" type="presParOf" srcId="{566CCB35-F296-4C15-BF32-06C9697990D9}" destId="{86F0755A-7C88-4EE6-A101-3F5CAA7AB6BE}" srcOrd="3" destOrd="0" presId="urn:microsoft.com/office/officeart/2005/8/layout/hProcess7"/>
    <dgm:cxn modelId="{9A9BEF67-B28E-4A68-8B11-867D01DB0A6D}" type="presParOf" srcId="{566CCB35-F296-4C15-BF32-06C9697990D9}" destId="{C345D44D-ED99-4E96-95D4-D06DDD28B442}" srcOrd="4" destOrd="0" presId="urn:microsoft.com/office/officeart/2005/8/layout/hProcess7"/>
    <dgm:cxn modelId="{82C201C7-9105-4B6D-A21B-CC0A353B1A37}" type="presParOf" srcId="{C345D44D-ED99-4E96-95D4-D06DDD28B442}" destId="{C1140351-C541-48F8-8722-13A59E286F62}" srcOrd="0" destOrd="0" presId="urn:microsoft.com/office/officeart/2005/8/layout/hProcess7"/>
    <dgm:cxn modelId="{CD33D522-51E6-4CDE-A2F1-4FE79CD802A9}" type="presParOf" srcId="{C345D44D-ED99-4E96-95D4-D06DDD28B442}" destId="{A9AB553D-700D-4C27-B611-101E82478491}" srcOrd="1" destOrd="0" presId="urn:microsoft.com/office/officeart/2005/8/layout/hProcess7"/>
    <dgm:cxn modelId="{2697A246-2DF6-46C4-BD77-F6A1F47CEF7F}" type="presParOf" srcId="{C345D44D-ED99-4E96-95D4-D06DDD28B442}" destId="{FFA31F0A-1975-4284-B943-D72CEAA0610C}"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68C3CF-63BF-4C95-A53C-3C2232639612}">
      <dsp:nvSpPr>
        <dsp:cNvPr id="0" name=""/>
        <dsp:cNvSpPr/>
      </dsp:nvSpPr>
      <dsp:spPr>
        <a:xfrm>
          <a:off x="327" y="8"/>
          <a:ext cx="3780341" cy="477121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n-GB" sz="3200" kern="1200" dirty="0" smtClean="0"/>
            <a:t>Previous regulations</a:t>
          </a:r>
          <a:endParaRPr lang="en-GB" sz="3200" kern="1200" dirty="0"/>
        </a:p>
      </dsp:txBody>
      <dsp:txXfrm rot="16200000">
        <a:off x="-1577836" y="1578172"/>
        <a:ext cx="3912395" cy="756068"/>
      </dsp:txXfrm>
    </dsp:sp>
    <dsp:sp modelId="{DF078DE2-6EA7-434F-BDF1-E5E1F2CFDE05}">
      <dsp:nvSpPr>
        <dsp:cNvPr id="0" name=""/>
        <dsp:cNvSpPr/>
      </dsp:nvSpPr>
      <dsp:spPr>
        <a:xfrm>
          <a:off x="756395" y="8"/>
          <a:ext cx="2816354" cy="477121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4577" rIns="0" bIns="0" numCol="1" spcCol="1270" anchor="t" anchorCtr="0">
          <a:noAutofit/>
        </a:bodyPr>
        <a:lstStyle/>
        <a:p>
          <a:pPr lvl="0" algn="l" defTabSz="577850">
            <a:lnSpc>
              <a:spcPct val="90000"/>
            </a:lnSpc>
            <a:spcBef>
              <a:spcPct val="0"/>
            </a:spcBef>
            <a:spcAft>
              <a:spcPct val="35000"/>
            </a:spcAft>
          </a:pPr>
          <a:endParaRPr lang="en-GB" sz="1300" kern="1200" dirty="0" smtClean="0"/>
        </a:p>
        <a:p>
          <a:pPr lvl="0" algn="l" defTabSz="577850">
            <a:lnSpc>
              <a:spcPct val="90000"/>
            </a:lnSpc>
            <a:spcBef>
              <a:spcPct val="0"/>
            </a:spcBef>
            <a:spcAft>
              <a:spcPct val="35000"/>
            </a:spcAft>
          </a:pPr>
          <a:r>
            <a:rPr lang="en-GB" sz="1300" kern="1200" dirty="0" smtClean="0"/>
            <a:t>Care and welfare of service users</a:t>
          </a:r>
          <a:endParaRPr lang="en-GB" sz="1300" kern="1200" dirty="0"/>
        </a:p>
        <a:p>
          <a:pPr lvl="0" algn="l" defTabSz="577850">
            <a:lnSpc>
              <a:spcPct val="90000"/>
            </a:lnSpc>
            <a:spcBef>
              <a:spcPct val="0"/>
            </a:spcBef>
            <a:spcAft>
              <a:spcPct val="35000"/>
            </a:spcAft>
          </a:pPr>
          <a:r>
            <a:rPr lang="en-GB" sz="1300" kern="1200" dirty="0" smtClean="0"/>
            <a:t>Assessing and monitoring the quality of service provision</a:t>
          </a:r>
          <a:endParaRPr lang="en-GB" sz="1300" kern="1200" dirty="0"/>
        </a:p>
        <a:p>
          <a:pPr lvl="0" algn="l" defTabSz="577850">
            <a:lnSpc>
              <a:spcPct val="90000"/>
            </a:lnSpc>
            <a:spcBef>
              <a:spcPct val="0"/>
            </a:spcBef>
            <a:spcAft>
              <a:spcPct val="35000"/>
            </a:spcAft>
          </a:pPr>
          <a:r>
            <a:rPr lang="en-GB" sz="1300" kern="1200" dirty="0" smtClean="0"/>
            <a:t>Safeguarding service users from abuse</a:t>
          </a:r>
          <a:endParaRPr lang="en-GB" sz="1300" kern="1200" dirty="0"/>
        </a:p>
        <a:p>
          <a:pPr lvl="0" algn="l" defTabSz="577850">
            <a:lnSpc>
              <a:spcPct val="90000"/>
            </a:lnSpc>
            <a:spcBef>
              <a:spcPct val="0"/>
            </a:spcBef>
            <a:spcAft>
              <a:spcPct val="35000"/>
            </a:spcAft>
          </a:pPr>
          <a:r>
            <a:rPr lang="en-GB" sz="1300" kern="1200" dirty="0" smtClean="0"/>
            <a:t>Cleanliness and infection control</a:t>
          </a:r>
          <a:endParaRPr lang="en-GB" sz="1300" kern="1200" dirty="0"/>
        </a:p>
        <a:p>
          <a:pPr lvl="0" algn="l" defTabSz="577850">
            <a:lnSpc>
              <a:spcPct val="90000"/>
            </a:lnSpc>
            <a:spcBef>
              <a:spcPct val="0"/>
            </a:spcBef>
            <a:spcAft>
              <a:spcPct val="35000"/>
            </a:spcAft>
          </a:pPr>
          <a:r>
            <a:rPr lang="en-GB" sz="1300" kern="1200" dirty="0" smtClean="0"/>
            <a:t>Management of medicines</a:t>
          </a:r>
          <a:endParaRPr lang="en-GB" sz="1300" kern="1200" dirty="0"/>
        </a:p>
        <a:p>
          <a:pPr lvl="0" algn="l" defTabSz="577850">
            <a:lnSpc>
              <a:spcPct val="90000"/>
            </a:lnSpc>
            <a:spcBef>
              <a:spcPct val="0"/>
            </a:spcBef>
            <a:spcAft>
              <a:spcPct val="35000"/>
            </a:spcAft>
          </a:pPr>
          <a:r>
            <a:rPr lang="en-GB" sz="1300" kern="1200" dirty="0" smtClean="0"/>
            <a:t>Meeting nutritional needs</a:t>
          </a:r>
          <a:endParaRPr lang="en-GB" sz="1300" kern="1200" dirty="0"/>
        </a:p>
        <a:p>
          <a:pPr lvl="0" algn="l" defTabSz="577850">
            <a:lnSpc>
              <a:spcPct val="90000"/>
            </a:lnSpc>
            <a:spcBef>
              <a:spcPct val="0"/>
            </a:spcBef>
            <a:spcAft>
              <a:spcPct val="35000"/>
            </a:spcAft>
          </a:pPr>
          <a:r>
            <a:rPr lang="en-GB" sz="1300" kern="1200" dirty="0" smtClean="0"/>
            <a:t>Safety and suitability of premises</a:t>
          </a:r>
          <a:endParaRPr lang="en-GB" sz="1300" kern="1200" dirty="0"/>
        </a:p>
        <a:p>
          <a:pPr lvl="0" algn="l" defTabSz="577850">
            <a:lnSpc>
              <a:spcPct val="90000"/>
            </a:lnSpc>
            <a:spcBef>
              <a:spcPct val="0"/>
            </a:spcBef>
            <a:spcAft>
              <a:spcPct val="35000"/>
            </a:spcAft>
          </a:pPr>
          <a:r>
            <a:rPr lang="en-GB" sz="1300" kern="1200" dirty="0" smtClean="0"/>
            <a:t>Safety and suitability of equipment</a:t>
          </a:r>
          <a:endParaRPr lang="en-GB" sz="1300" kern="1200" dirty="0"/>
        </a:p>
        <a:p>
          <a:pPr lvl="0" algn="l" defTabSz="577850">
            <a:lnSpc>
              <a:spcPct val="90000"/>
            </a:lnSpc>
            <a:spcBef>
              <a:spcPct val="0"/>
            </a:spcBef>
            <a:spcAft>
              <a:spcPct val="35000"/>
            </a:spcAft>
          </a:pPr>
          <a:r>
            <a:rPr lang="en-GB" sz="1300" kern="1200" dirty="0" smtClean="0"/>
            <a:t>Respecting and involving service users</a:t>
          </a:r>
          <a:endParaRPr lang="en-GB" sz="1300" kern="1200" dirty="0"/>
        </a:p>
        <a:p>
          <a:pPr lvl="0" algn="l" defTabSz="577850">
            <a:lnSpc>
              <a:spcPct val="90000"/>
            </a:lnSpc>
            <a:spcBef>
              <a:spcPct val="0"/>
            </a:spcBef>
            <a:spcAft>
              <a:spcPct val="35000"/>
            </a:spcAft>
          </a:pPr>
          <a:r>
            <a:rPr lang="en-GB" sz="1300" kern="1200" dirty="0" smtClean="0"/>
            <a:t>Consent to care and treatment</a:t>
          </a:r>
          <a:endParaRPr lang="en-GB" sz="1300" kern="1200" dirty="0"/>
        </a:p>
        <a:p>
          <a:pPr lvl="0" algn="l" defTabSz="577850">
            <a:lnSpc>
              <a:spcPct val="90000"/>
            </a:lnSpc>
            <a:spcBef>
              <a:spcPct val="0"/>
            </a:spcBef>
            <a:spcAft>
              <a:spcPct val="35000"/>
            </a:spcAft>
          </a:pPr>
          <a:r>
            <a:rPr lang="en-GB" sz="1300" kern="1200" dirty="0" smtClean="0"/>
            <a:t>Complaints</a:t>
          </a:r>
          <a:endParaRPr lang="en-GB" sz="1300" kern="1200" dirty="0"/>
        </a:p>
        <a:p>
          <a:pPr lvl="0" algn="l" defTabSz="577850">
            <a:lnSpc>
              <a:spcPct val="90000"/>
            </a:lnSpc>
            <a:spcBef>
              <a:spcPct val="0"/>
            </a:spcBef>
            <a:spcAft>
              <a:spcPct val="35000"/>
            </a:spcAft>
          </a:pPr>
          <a:r>
            <a:rPr lang="en-GB" sz="1300" kern="1200" dirty="0" smtClean="0"/>
            <a:t>Records</a:t>
          </a:r>
          <a:endParaRPr lang="en-GB" sz="1300" kern="1200" dirty="0"/>
        </a:p>
        <a:p>
          <a:pPr lvl="0" algn="l" defTabSz="577850">
            <a:lnSpc>
              <a:spcPct val="90000"/>
            </a:lnSpc>
            <a:spcBef>
              <a:spcPct val="0"/>
            </a:spcBef>
            <a:spcAft>
              <a:spcPct val="35000"/>
            </a:spcAft>
          </a:pPr>
          <a:r>
            <a:rPr lang="en-GB" sz="1300" kern="1200" dirty="0" smtClean="0"/>
            <a:t>Requirements relating to workers</a:t>
          </a:r>
          <a:endParaRPr lang="en-GB" sz="1300" kern="1200" dirty="0"/>
        </a:p>
        <a:p>
          <a:pPr lvl="0" algn="l" defTabSz="577850">
            <a:lnSpc>
              <a:spcPct val="90000"/>
            </a:lnSpc>
            <a:spcBef>
              <a:spcPct val="0"/>
            </a:spcBef>
            <a:spcAft>
              <a:spcPct val="35000"/>
            </a:spcAft>
          </a:pPr>
          <a:r>
            <a:rPr lang="en-GB" sz="1300" kern="1200" dirty="0" smtClean="0"/>
            <a:t>Staffing</a:t>
          </a:r>
          <a:endParaRPr lang="en-GB" sz="1300" kern="1200" dirty="0"/>
        </a:p>
        <a:p>
          <a:pPr lvl="0" algn="l" defTabSz="577850">
            <a:lnSpc>
              <a:spcPct val="90000"/>
            </a:lnSpc>
            <a:spcBef>
              <a:spcPct val="0"/>
            </a:spcBef>
            <a:spcAft>
              <a:spcPct val="35000"/>
            </a:spcAft>
          </a:pPr>
          <a:r>
            <a:rPr lang="en-GB" sz="1300" kern="1200" dirty="0" smtClean="0"/>
            <a:t>Supporting workers</a:t>
          </a:r>
          <a:endParaRPr lang="en-GB" sz="1300" kern="1200" dirty="0"/>
        </a:p>
        <a:p>
          <a:pPr lvl="0" algn="l" defTabSz="577850">
            <a:lnSpc>
              <a:spcPct val="90000"/>
            </a:lnSpc>
            <a:spcBef>
              <a:spcPct val="0"/>
            </a:spcBef>
            <a:spcAft>
              <a:spcPct val="35000"/>
            </a:spcAft>
          </a:pPr>
          <a:r>
            <a:rPr lang="en-GB" sz="1300" kern="1200" dirty="0" smtClean="0"/>
            <a:t>Cooperating with other providers</a:t>
          </a:r>
          <a:endParaRPr lang="en-GB" sz="1300" kern="1200" dirty="0"/>
        </a:p>
      </dsp:txBody>
      <dsp:txXfrm>
        <a:off x="756395" y="8"/>
        <a:ext cx="2816354" cy="4771214"/>
      </dsp:txXfrm>
    </dsp:sp>
    <dsp:sp modelId="{C1140351-C541-48F8-8722-13A59E286F62}">
      <dsp:nvSpPr>
        <dsp:cNvPr id="0" name=""/>
        <dsp:cNvSpPr/>
      </dsp:nvSpPr>
      <dsp:spPr>
        <a:xfrm>
          <a:off x="4284386" y="16"/>
          <a:ext cx="3780341" cy="4771214"/>
        </a:xfrm>
        <a:prstGeom prst="roundRect">
          <a:avLst>
            <a:gd name="adj" fmla="val 5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9728" rIns="142240" bIns="0" numCol="1" spcCol="1270" anchor="t" anchorCtr="0">
          <a:noAutofit/>
        </a:bodyPr>
        <a:lstStyle/>
        <a:p>
          <a:pPr lvl="0" algn="r" defTabSz="1422400">
            <a:lnSpc>
              <a:spcPct val="90000"/>
            </a:lnSpc>
            <a:spcBef>
              <a:spcPct val="0"/>
            </a:spcBef>
            <a:spcAft>
              <a:spcPct val="35000"/>
            </a:spcAft>
          </a:pPr>
          <a:r>
            <a:rPr lang="en-GB" sz="3200" kern="1200" dirty="0" smtClean="0"/>
            <a:t>New Regulations</a:t>
          </a:r>
          <a:endParaRPr lang="en-GB" sz="3200" kern="1200" dirty="0"/>
        </a:p>
      </dsp:txBody>
      <dsp:txXfrm rot="16200000">
        <a:off x="2706223" y="1578180"/>
        <a:ext cx="3912395" cy="756068"/>
      </dsp:txXfrm>
    </dsp:sp>
    <dsp:sp modelId="{7C1249CA-EBBA-4E35-9AD8-3173852B30E5}">
      <dsp:nvSpPr>
        <dsp:cNvPr id="0" name=""/>
        <dsp:cNvSpPr/>
      </dsp:nvSpPr>
      <dsp:spPr>
        <a:xfrm rot="5400000">
          <a:off x="3397387" y="1721594"/>
          <a:ext cx="983976" cy="938129"/>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A31F0A-1975-4284-B943-D72CEAA0610C}">
      <dsp:nvSpPr>
        <dsp:cNvPr id="0" name=""/>
        <dsp:cNvSpPr/>
      </dsp:nvSpPr>
      <dsp:spPr>
        <a:xfrm>
          <a:off x="5040455" y="16"/>
          <a:ext cx="2816354" cy="477121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n-GB" sz="1400" kern="1200" dirty="0" smtClean="0"/>
        </a:p>
        <a:p>
          <a:pPr lvl="0" algn="l" defTabSz="622300">
            <a:lnSpc>
              <a:spcPct val="90000"/>
            </a:lnSpc>
            <a:spcBef>
              <a:spcPct val="0"/>
            </a:spcBef>
            <a:spcAft>
              <a:spcPct val="35000"/>
            </a:spcAft>
          </a:pPr>
          <a:r>
            <a:rPr lang="en-GB" sz="1400" kern="1200" dirty="0" smtClean="0"/>
            <a:t>Person-centred care</a:t>
          </a:r>
          <a:endParaRPr lang="en-GB" sz="1400" kern="1200" dirty="0"/>
        </a:p>
        <a:p>
          <a:pPr lvl="0" algn="l" defTabSz="622300">
            <a:lnSpc>
              <a:spcPct val="90000"/>
            </a:lnSpc>
            <a:spcBef>
              <a:spcPct val="0"/>
            </a:spcBef>
            <a:spcAft>
              <a:spcPct val="35000"/>
            </a:spcAft>
          </a:pPr>
          <a:r>
            <a:rPr lang="en-GB" sz="1400" kern="1200" dirty="0" smtClean="0"/>
            <a:t>Dignity and respect</a:t>
          </a:r>
          <a:endParaRPr lang="en-GB" sz="1400" kern="1200" dirty="0"/>
        </a:p>
        <a:p>
          <a:pPr lvl="0" algn="l" defTabSz="622300">
            <a:lnSpc>
              <a:spcPct val="90000"/>
            </a:lnSpc>
            <a:spcBef>
              <a:spcPct val="0"/>
            </a:spcBef>
            <a:spcAft>
              <a:spcPct val="35000"/>
            </a:spcAft>
          </a:pPr>
          <a:r>
            <a:rPr lang="en-GB" sz="1400" kern="1200" dirty="0" smtClean="0"/>
            <a:t>Need for consent</a:t>
          </a:r>
          <a:endParaRPr lang="en-GB" sz="1400" kern="1200" dirty="0"/>
        </a:p>
        <a:p>
          <a:pPr lvl="0" algn="l" defTabSz="622300">
            <a:lnSpc>
              <a:spcPct val="90000"/>
            </a:lnSpc>
            <a:spcBef>
              <a:spcPct val="0"/>
            </a:spcBef>
            <a:spcAft>
              <a:spcPct val="35000"/>
            </a:spcAft>
          </a:pPr>
          <a:r>
            <a:rPr lang="en-GB" sz="1400" kern="1200" dirty="0" smtClean="0"/>
            <a:t>Safe care and treatment</a:t>
          </a:r>
          <a:endParaRPr lang="en-GB" sz="1400" kern="1200" dirty="0"/>
        </a:p>
        <a:p>
          <a:pPr lvl="0" algn="l" defTabSz="622300">
            <a:lnSpc>
              <a:spcPct val="90000"/>
            </a:lnSpc>
            <a:spcBef>
              <a:spcPct val="0"/>
            </a:spcBef>
            <a:spcAft>
              <a:spcPct val="35000"/>
            </a:spcAft>
          </a:pPr>
          <a:r>
            <a:rPr lang="en-GB" sz="1400" kern="1200" dirty="0" smtClean="0"/>
            <a:t>Safeguarding service users from abuse</a:t>
          </a:r>
          <a:endParaRPr lang="en-GB" sz="1400" kern="1200" dirty="0"/>
        </a:p>
        <a:p>
          <a:pPr lvl="0" algn="l" defTabSz="622300">
            <a:lnSpc>
              <a:spcPct val="90000"/>
            </a:lnSpc>
            <a:spcBef>
              <a:spcPct val="0"/>
            </a:spcBef>
            <a:spcAft>
              <a:spcPct val="35000"/>
            </a:spcAft>
          </a:pPr>
          <a:r>
            <a:rPr lang="en-GB" sz="1400" kern="1200" dirty="0" smtClean="0"/>
            <a:t>Meeting nutritional needs</a:t>
          </a:r>
          <a:endParaRPr lang="en-GB" sz="1400" kern="1200" dirty="0"/>
        </a:p>
        <a:p>
          <a:pPr lvl="0" algn="l" defTabSz="622300">
            <a:lnSpc>
              <a:spcPct val="90000"/>
            </a:lnSpc>
            <a:spcBef>
              <a:spcPct val="0"/>
            </a:spcBef>
            <a:spcAft>
              <a:spcPct val="35000"/>
            </a:spcAft>
          </a:pPr>
          <a:r>
            <a:rPr lang="en-GB" sz="1400" kern="1200" dirty="0" smtClean="0"/>
            <a:t>Cleanliness, safety and suitability of premises and equipment</a:t>
          </a:r>
          <a:endParaRPr lang="en-GB" sz="1400" kern="1200" dirty="0"/>
        </a:p>
        <a:p>
          <a:pPr lvl="0" algn="l" defTabSz="622300">
            <a:lnSpc>
              <a:spcPct val="90000"/>
            </a:lnSpc>
            <a:spcBef>
              <a:spcPct val="0"/>
            </a:spcBef>
            <a:spcAft>
              <a:spcPct val="35000"/>
            </a:spcAft>
          </a:pPr>
          <a:r>
            <a:rPr lang="en-GB" sz="1400" kern="1200" dirty="0" smtClean="0"/>
            <a:t>Receiving and acting on complaints</a:t>
          </a:r>
          <a:endParaRPr lang="en-GB" sz="1400" kern="1200" dirty="0"/>
        </a:p>
        <a:p>
          <a:pPr lvl="0" algn="l" defTabSz="622300">
            <a:lnSpc>
              <a:spcPct val="90000"/>
            </a:lnSpc>
            <a:spcBef>
              <a:spcPct val="0"/>
            </a:spcBef>
            <a:spcAft>
              <a:spcPct val="35000"/>
            </a:spcAft>
          </a:pPr>
          <a:r>
            <a:rPr lang="en-GB" sz="1400" kern="1200" dirty="0" smtClean="0"/>
            <a:t>Good governance</a:t>
          </a:r>
          <a:endParaRPr lang="en-GB" sz="1400" kern="1200" dirty="0"/>
        </a:p>
        <a:p>
          <a:pPr lvl="0" algn="l" defTabSz="622300">
            <a:lnSpc>
              <a:spcPct val="90000"/>
            </a:lnSpc>
            <a:spcBef>
              <a:spcPct val="0"/>
            </a:spcBef>
            <a:spcAft>
              <a:spcPct val="35000"/>
            </a:spcAft>
          </a:pPr>
          <a:r>
            <a:rPr lang="en-GB" sz="1400" kern="1200" dirty="0" smtClean="0"/>
            <a:t>Staffing</a:t>
          </a:r>
          <a:endParaRPr lang="en-GB" sz="1400" kern="1200" dirty="0"/>
        </a:p>
        <a:p>
          <a:pPr lvl="0" algn="l" defTabSz="622300">
            <a:lnSpc>
              <a:spcPct val="90000"/>
            </a:lnSpc>
            <a:spcBef>
              <a:spcPct val="0"/>
            </a:spcBef>
            <a:spcAft>
              <a:spcPct val="35000"/>
            </a:spcAft>
          </a:pPr>
          <a:r>
            <a:rPr lang="en-GB" sz="1400" kern="1200" dirty="0" smtClean="0"/>
            <a:t>Fit and proper persons employed </a:t>
          </a:r>
        </a:p>
        <a:p>
          <a:pPr lvl="0" algn="l" defTabSz="622300">
            <a:lnSpc>
              <a:spcPct val="90000"/>
            </a:lnSpc>
            <a:spcBef>
              <a:spcPct val="0"/>
            </a:spcBef>
            <a:spcAft>
              <a:spcPct val="35000"/>
            </a:spcAft>
          </a:pPr>
          <a:r>
            <a:rPr lang="en-GB" sz="1400" kern="1200" dirty="0" smtClean="0"/>
            <a:t>and </a:t>
          </a:r>
        </a:p>
        <a:p>
          <a:pPr lvl="0" algn="l" defTabSz="622300">
            <a:lnSpc>
              <a:spcPct val="90000"/>
            </a:lnSpc>
            <a:spcBef>
              <a:spcPct val="0"/>
            </a:spcBef>
            <a:spcAft>
              <a:spcPct val="35000"/>
            </a:spcAft>
          </a:pPr>
          <a:r>
            <a:rPr lang="en-GB" sz="1400" kern="1200" dirty="0" smtClean="0"/>
            <a:t>Fit and proper persons requirement for directors</a:t>
          </a:r>
          <a:endParaRPr lang="en-GB" sz="1400" kern="1200" dirty="0"/>
        </a:p>
        <a:p>
          <a:pPr lvl="0" algn="l" defTabSz="622300">
            <a:lnSpc>
              <a:spcPct val="90000"/>
            </a:lnSpc>
            <a:spcBef>
              <a:spcPct val="0"/>
            </a:spcBef>
            <a:spcAft>
              <a:spcPct val="35000"/>
            </a:spcAft>
          </a:pPr>
          <a:r>
            <a:rPr lang="en-GB" sz="1400" kern="1200" dirty="0" smtClean="0"/>
            <a:t>Duty of candour</a:t>
          </a:r>
          <a:endParaRPr lang="en-GB" sz="1400" kern="1200" dirty="0"/>
        </a:p>
      </dsp:txBody>
      <dsp:txXfrm>
        <a:off x="5040455" y="16"/>
        <a:ext cx="2816354" cy="477121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C06CE-EDE5-4A95-A412-C9FC6B9B24DA}" type="datetimeFigureOut">
              <a:rPr lang="en-GB" smtClean="0"/>
              <a:t>28/07/2015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575E5C-AB88-4317-BDC6-E41246DBF40D}" type="slidenum">
              <a:rPr lang="en-GB" smtClean="0"/>
              <a:t>‹#›</a:t>
            </a:fld>
            <a:endParaRPr lang="en-GB" dirty="0"/>
          </a:p>
        </p:txBody>
      </p:sp>
    </p:spTree>
    <p:extLst>
      <p:ext uri="{BB962C8B-B14F-4D97-AF65-F5344CB8AC3E}">
        <p14:creationId xmlns:p14="http://schemas.microsoft.com/office/powerpoint/2010/main" val="62398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3" tIns="45362" rIns="90723" bIns="45362" anchor="b"/>
          <a:lstStyle>
            <a:lvl1pPr defTabSz="908050">
              <a:defRPr sz="2400">
                <a:solidFill>
                  <a:schemeClr val="tx1"/>
                </a:solidFill>
                <a:latin typeface="Arial" charset="0"/>
                <a:ea typeface="ヒラギノ角ゴ Pro W3" pitchFamily="-16" charset="-128"/>
              </a:defRPr>
            </a:lvl1pPr>
            <a:lvl2pPr marL="742950" indent="-285750" defTabSz="908050">
              <a:defRPr sz="2400">
                <a:solidFill>
                  <a:schemeClr val="tx1"/>
                </a:solidFill>
                <a:latin typeface="Arial" charset="0"/>
                <a:ea typeface="ヒラギノ角ゴ Pro W3" pitchFamily="-16" charset="-128"/>
              </a:defRPr>
            </a:lvl2pPr>
            <a:lvl3pPr marL="1143000" indent="-228600" defTabSz="908050">
              <a:defRPr sz="2400">
                <a:solidFill>
                  <a:schemeClr val="tx1"/>
                </a:solidFill>
                <a:latin typeface="Arial" charset="0"/>
                <a:ea typeface="ヒラギノ角ゴ Pro W3" pitchFamily="-16" charset="-128"/>
              </a:defRPr>
            </a:lvl3pPr>
            <a:lvl4pPr marL="1600200" indent="-228600" defTabSz="908050">
              <a:defRPr sz="2400">
                <a:solidFill>
                  <a:schemeClr val="tx1"/>
                </a:solidFill>
                <a:latin typeface="Arial" charset="0"/>
                <a:ea typeface="ヒラギノ角ゴ Pro W3" pitchFamily="-16" charset="-128"/>
              </a:defRPr>
            </a:lvl4pPr>
            <a:lvl5pPr marL="2057400" indent="-228600" defTabSz="908050">
              <a:defRPr sz="2400">
                <a:solidFill>
                  <a:schemeClr val="tx1"/>
                </a:solidFill>
                <a:latin typeface="Arial" charset="0"/>
                <a:ea typeface="ヒラギノ角ゴ Pro W3" pitchFamily="-16" charset="-128"/>
              </a:defRPr>
            </a:lvl5pPr>
            <a:lvl6pPr marL="25146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defTabSz="90805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a:fld id="{6A18A93D-3DE4-40C3-A37C-1106F35E8377}" type="slidenum">
              <a:rPr lang="en-GB" altLang="en-US" sz="1200">
                <a:solidFill>
                  <a:prstClr val="black"/>
                </a:solidFill>
              </a:rPr>
              <a:pPr algn="r"/>
              <a:t>1</a:t>
            </a:fld>
            <a:endParaRPr lang="en-GB" altLang="en-US" sz="1200" dirty="0">
              <a:solidFill>
                <a:prstClr val="black"/>
              </a:solidFill>
            </a:endParaRPr>
          </a:p>
        </p:txBody>
      </p:sp>
      <p:sp>
        <p:nvSpPr>
          <p:cNvPr id="14339" name="Rectangle 2"/>
          <p:cNvSpPr>
            <a:spLocks noGrp="1" noRot="1" noChangeAspect="1" noChangeArrowheads="1" noTextEdit="1"/>
          </p:cNvSpPr>
          <p:nvPr>
            <p:ph type="sldImg"/>
          </p:nvPr>
        </p:nvSpPr>
        <p:spPr>
          <a:xfrm>
            <a:off x="1143000" y="684213"/>
            <a:ext cx="4576763" cy="3432175"/>
          </a:xfrm>
          <a:ln/>
        </p:spPr>
      </p:sp>
      <p:sp>
        <p:nvSpPr>
          <p:cNvPr id="14340" name="Rectangle 3"/>
          <p:cNvSpPr>
            <a:spLocks noGrp="1" noChangeArrowheads="1"/>
          </p:cNvSpPr>
          <p:nvPr>
            <p:ph type="body" idx="1"/>
          </p:nvPr>
        </p:nvSpPr>
        <p:spPr>
          <a:xfrm>
            <a:off x="685480" y="4343912"/>
            <a:ext cx="5487041" cy="41158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23" tIns="45362" rIns="90723" bIns="45362"/>
          <a:lstStyle/>
          <a:p>
            <a:pPr eaLnBrk="1" hangingPunct="1">
              <a:lnSpc>
                <a:spcPct val="90000"/>
              </a:lnSpc>
            </a:pPr>
            <a:endParaRPr lang="en-GB" altLang="en-US" dirty="0" smtClean="0">
              <a:latin typeface="Arial" charset="0"/>
              <a:ea typeface="ヒラギノ角ゴ Pro W3" pitchFamily="-16"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buFontTx/>
              <a:buChar char="•"/>
              <a:defRPr/>
            </a:pPr>
            <a:r>
              <a:rPr lang="en-GB" altLang="en-US" sz="1400" dirty="0" smtClean="0">
                <a:latin typeface="Arial" charset="0"/>
                <a:ea typeface="ヒラギノ角ゴ Pro W3" charset="-128"/>
              </a:rPr>
              <a:t>Here are some exerts of the</a:t>
            </a:r>
            <a:r>
              <a:rPr lang="en-GB" altLang="en-US" sz="1400" baseline="0" dirty="0" smtClean="0">
                <a:latin typeface="Arial" charset="0"/>
                <a:ea typeface="ヒラギノ角ゴ Pro W3" charset="-128"/>
              </a:rPr>
              <a:t> characteristics of Outstanding for the Safe domain, taken from the Residential Adult Social Care services provider guidance (p34)</a:t>
            </a:r>
            <a:endParaRPr lang="en-GB" altLang="en-US" sz="1400" dirty="0" smtClean="0">
              <a:latin typeface="Arial" charset="0"/>
              <a:ea typeface="ヒラギノ角ゴ Pro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buFontTx/>
              <a:buChar char="•"/>
              <a:defRPr/>
            </a:pPr>
            <a:r>
              <a:rPr lang="en-GB" altLang="en-US" sz="1400" dirty="0" smtClean="0">
                <a:latin typeface="Arial" charset="0"/>
                <a:ea typeface="ヒラギノ角ゴ Pro W3" charset="-128"/>
              </a:rPr>
              <a:t>Following each inspection, we will judge whether services are outstanding, good, requires improvement or are inadequate. </a:t>
            </a:r>
          </a:p>
          <a:p>
            <a:pPr marL="742950" lvl="1" indent="-285750">
              <a:buFontTx/>
              <a:buChar char="•"/>
              <a:defRPr/>
            </a:pPr>
            <a:r>
              <a:rPr lang="en-GB" altLang="en-US" sz="1400" dirty="0" smtClean="0">
                <a:latin typeface="Arial" charset="0"/>
                <a:ea typeface="ヒラギノ角ゴ Pro W3" charset="-128"/>
              </a:rPr>
              <a:t>We have developed characteristics to describe what each of these ratings looks like (which we’ll take a closer look at in our next table session).</a:t>
            </a:r>
          </a:p>
          <a:p>
            <a:pPr lvl="1">
              <a:defRPr/>
            </a:pPr>
            <a:endParaRPr lang="en-GB" altLang="en-US" sz="1400" dirty="0" smtClean="0">
              <a:latin typeface="Arial" charset="0"/>
              <a:ea typeface="ヒラギノ角ゴ Pro W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ヒラギノ角ゴ Pro W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ヒラギノ角ゴ Pro W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charset="0"/>
                <a:ea typeface="ヒラギノ角ゴ Pro W3" charset="-128"/>
              </a:rPr>
              <a:t>Also</a:t>
            </a:r>
            <a:r>
              <a:rPr lang="en-GB" altLang="en-US" baseline="0" dirty="0" smtClean="0">
                <a:latin typeface="Arial" charset="0"/>
                <a:ea typeface="ヒラギノ角ゴ Pro W3" charset="-128"/>
              </a:rPr>
              <a:t> have </a:t>
            </a:r>
            <a:r>
              <a:rPr lang="en-GB" altLang="en-US" dirty="0" smtClean="0">
                <a:latin typeface="Arial" charset="0"/>
                <a:ea typeface="ヒラギノ角ゴ Pro W3" charset="-128"/>
              </a:rPr>
              <a:t> – too early to rate</a:t>
            </a:r>
            <a:r>
              <a:rPr lang="en-GB" altLang="en-US" baseline="0" dirty="0" smtClean="0">
                <a:latin typeface="Arial" charset="0"/>
                <a:ea typeface="ヒラギノ角ゴ Pro W3" charset="-128"/>
              </a:rPr>
              <a:t>  and insufficient evidence to rate</a:t>
            </a:r>
            <a:endParaRPr lang="en-GB" altLang="en-US" dirty="0" smtClean="0">
              <a:latin typeface="Arial" charset="0"/>
              <a:ea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sym typeface="Helvetica Neue"/>
              </a:rPr>
              <a:t>We have made a commitment to having strong internal quality control mechanisms, including panels that consider a sample of rating judgements to check consistency. We will involve people who use services, their families and carers in these panels. We have also set up an Academy for our inspectors to ensure that they are well trained and supported and work in a consistent way. We are also building in mechanisms to make sure our inspection reports are published in a good time, that they are clearly written in plain English and that our ratings are well publicised. </a:t>
            </a:r>
            <a:endParaRPr lang="en-GB" dirty="0" smtClean="0"/>
          </a:p>
          <a:p>
            <a:endParaRPr lang="en-GB" altLang="en-US" dirty="0" smtClean="0">
              <a:latin typeface="Arial" charset="0"/>
              <a:ea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itchFamily="34" charset="0"/>
                <a:ea typeface="ヒラギノ角ゴ Pro W3" charset="-128"/>
              </a:rPr>
              <a:t>Currently conducting a consultation which sets out our proposed guidance for providers to help them meet the requirements of the regs, and our proposed guidance on how we use our enforcement powers (closing date 17 October 2014)</a:t>
            </a:r>
          </a:p>
          <a:p>
            <a:r>
              <a:rPr lang="en-GB" altLang="en-US" dirty="0" smtClean="0">
                <a:latin typeface="Arial" pitchFamily="34" charset="0"/>
                <a:ea typeface="ヒラギノ角ゴ Pro W3" charset="-128"/>
              </a:rPr>
              <a:t> </a:t>
            </a:r>
          </a:p>
          <a:p>
            <a:r>
              <a:rPr lang="en-GB" altLang="en-US" dirty="0" smtClean="0">
                <a:latin typeface="Arial" pitchFamily="34" charset="0"/>
                <a:ea typeface="ヒラギノ角ゴ Pro W3" charset="-128"/>
              </a:rPr>
              <a:t>It will lead to the replacement in its entirety, from April 2015 of CQC’s current </a:t>
            </a:r>
            <a:r>
              <a:rPr lang="en-GB" altLang="en-US" i="1" dirty="0" smtClean="0">
                <a:latin typeface="Arial" pitchFamily="34" charset="0"/>
                <a:ea typeface="ヒラギノ角ゴ Pro W3" charset="-128"/>
              </a:rPr>
              <a:t>Guidance about compliance: Essential standards of quality and safety </a:t>
            </a:r>
            <a:r>
              <a:rPr lang="en-GB" altLang="en-US" dirty="0" smtClean="0">
                <a:latin typeface="Arial" pitchFamily="34" charset="0"/>
                <a:ea typeface="ヒラギノ角ゴ Pro W3" charset="-128"/>
              </a:rPr>
              <a:t>and current enforcement policy.</a:t>
            </a:r>
          </a:p>
          <a:p>
            <a:r>
              <a:rPr lang="en-GB" altLang="en-US" dirty="0" smtClean="0">
                <a:latin typeface="Arial" pitchFamily="34" charset="0"/>
                <a:ea typeface="ヒラギノ角ゴ Pro W3" charset="-128"/>
              </a:rPr>
              <a:t> </a:t>
            </a:r>
          </a:p>
          <a:p>
            <a:r>
              <a:rPr lang="en-GB" altLang="en-US" dirty="0" smtClean="0">
                <a:latin typeface="Arial" pitchFamily="34" charset="0"/>
                <a:ea typeface="ヒラギノ角ゴ Pro W3" charset="-128"/>
              </a:rPr>
              <a:t>Our inspections will focus on rating providers on the five key questions for identifying good care, but where we identify poor care this guidance will help us to also determine whether there is a breach of regulations and, if so what action to take.</a:t>
            </a:r>
          </a:p>
          <a:p>
            <a:r>
              <a:rPr lang="en-GB" altLang="en-US" dirty="0" smtClean="0">
                <a:latin typeface="Arial" pitchFamily="34" charset="0"/>
                <a:ea typeface="ヒラギノ角ゴ Pro W3" charset="-128"/>
              </a:rPr>
              <a:t> </a:t>
            </a:r>
          </a:p>
          <a:p>
            <a:r>
              <a:rPr lang="en-GB" altLang="en-US" dirty="0" smtClean="0">
                <a:latin typeface="Arial" pitchFamily="34" charset="0"/>
                <a:ea typeface="ヒラギノ角ゴ Pro W3" charset="-128"/>
              </a:rPr>
              <a:t>In October 2014 following our recent consultation we will be publishing our provider handbooks which details how we will set out the details of our new approach. They will describe how we will carry out inspections, make judgements and award ratings to providers</a:t>
            </a:r>
          </a:p>
        </p:txBody>
      </p:sp>
      <p:sp>
        <p:nvSpPr>
          <p:cNvPr id="27652" name="Slide Number Placeholder 3"/>
          <p:cNvSpPr>
            <a:spLocks noGrp="1"/>
          </p:cNvSpPr>
          <p:nvPr>
            <p:ph type="sldNum" sz="quarter" idx="5"/>
          </p:nvPr>
        </p:nvSpPr>
        <p:spPr>
          <a:xfrm>
            <a:off x="3883852" y="8684899"/>
            <a:ext cx="2972547" cy="45763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fld id="{0AD22256-8FCF-47A1-8402-47672BB1FE9F}" type="slidenum">
              <a:rPr lang="en-GB" altLang="en-US" sz="1200">
                <a:solidFill>
                  <a:srgbClr val="000000"/>
                </a:solidFill>
              </a:rPr>
              <a:pPr/>
              <a:t>17</a:t>
            </a:fld>
            <a:endParaRPr lang="en-GB" altLang="en-US" sz="1200" dirty="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charset="0"/>
              <a:ea typeface="ヒラギノ角ゴ Pro W3"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450047" y="4343913"/>
            <a:ext cx="5957908"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z="1400" b="1" dirty="0" smtClean="0">
              <a:latin typeface="Arial" charset="0"/>
              <a:ea typeface="ヒラギノ角ゴ Pro W3" pitchFamily="-16" charset="-128"/>
            </a:endParaRPr>
          </a:p>
          <a:p>
            <a:endParaRPr lang="en-GB" altLang="en-US" sz="1400" dirty="0" smtClean="0">
              <a:latin typeface="Arial" charset="0"/>
              <a:ea typeface="ヒラギノ角ゴ Pro W3" pitchFamily="-1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latin typeface="Arial"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latin typeface="Arial" pitchFamily="34" charset="0"/>
                <a:ea typeface="ヒラギノ角ゴ Pro W3"/>
                <a:cs typeface="ヒラギノ角ゴ Pro W3"/>
              </a:rPr>
              <a:t>Slide</a:t>
            </a:r>
            <a:r>
              <a:rPr lang="en-GB" altLang="en-US" baseline="0" dirty="0" smtClean="0">
                <a:latin typeface="Arial" pitchFamily="34" charset="0"/>
                <a:ea typeface="ヒラギノ角ゴ Pro W3"/>
                <a:cs typeface="ヒラギノ角ゴ Pro W3"/>
              </a:rPr>
              <a:t> being updated – </a:t>
            </a:r>
          </a:p>
          <a:p>
            <a:endParaRPr lang="en-GB" altLang="en-US" baseline="0" dirty="0" smtClean="0">
              <a:latin typeface="Arial" pitchFamily="34" charset="0"/>
              <a:ea typeface="ヒラギノ角ゴ Pro W3"/>
              <a:cs typeface="ヒラギノ角ゴ Pro W3"/>
            </a:endParaRPr>
          </a:p>
          <a:p>
            <a:r>
              <a:rPr lang="en-GB" altLang="en-US" baseline="0" dirty="0" smtClean="0">
                <a:latin typeface="Arial" pitchFamily="34" charset="0"/>
                <a:ea typeface="ヒラギノ角ゴ Pro W3"/>
                <a:cs typeface="ヒラギノ角ゴ Pro W3"/>
              </a:rPr>
              <a:t>Sources</a:t>
            </a:r>
            <a:endParaRPr lang="en-GB" altLang="en-US" dirty="0" smtClean="0">
              <a:latin typeface="Arial" pitchFamily="34" charset="0"/>
              <a:ea typeface="ヒラギノ角ゴ Pro W3"/>
              <a:cs typeface="ヒラギノ角ゴ Pro W3"/>
            </a:endParaRPr>
          </a:p>
          <a:p>
            <a:endParaRPr lang="en-GB" altLang="en-US" dirty="0" smtClean="0">
              <a:latin typeface="Arial" pitchFamily="34" charset="0"/>
              <a:ea typeface="ヒラギノ角ゴ Pro W3"/>
              <a:cs typeface="ヒラギノ角ゴ Pro W3"/>
            </a:endParaRPr>
          </a:p>
          <a:p>
            <a:r>
              <a:rPr lang="en-GB" altLang="en-US" dirty="0" smtClean="0">
                <a:latin typeface="Arial" pitchFamily="34" charset="0"/>
                <a:ea typeface="ヒラギノ角ゴ Pro W3"/>
                <a:cs typeface="ヒラギノ角ゴ Pro W3"/>
              </a:rPr>
              <a:t>General</a:t>
            </a:r>
            <a:r>
              <a:rPr lang="en-GB" altLang="en-US" baseline="0" dirty="0" smtClean="0">
                <a:latin typeface="Arial" pitchFamily="34" charset="0"/>
                <a:ea typeface="ヒラギノ角ゴ Pro W3"/>
                <a:cs typeface="ヒラギノ角ゴ Pro W3"/>
              </a:rPr>
              <a:t> public / Adult population</a:t>
            </a:r>
            <a:r>
              <a:rPr lang="en-GB" altLang="en-US" dirty="0" smtClean="0">
                <a:latin typeface="Arial" pitchFamily="34" charset="0"/>
                <a:ea typeface="ヒラギノ角ゴ Pro W3"/>
                <a:cs typeface="ヒラギノ角ゴ Pro W3"/>
              </a:rPr>
              <a:t>:</a:t>
            </a:r>
            <a:r>
              <a:rPr lang="en-GB" altLang="en-US" baseline="0" dirty="0" smtClean="0">
                <a:latin typeface="Arial" pitchFamily="34" charset="0"/>
                <a:ea typeface="ヒラギノ角ゴ Pro W3"/>
                <a:cs typeface="ヒラギノ角ゴ Pro W3"/>
              </a:rPr>
              <a:t> ONS 2015</a:t>
            </a:r>
          </a:p>
          <a:p>
            <a:endParaRPr lang="en-GB" altLang="en-US" baseline="0" dirty="0" smtClean="0">
              <a:latin typeface="Arial" pitchFamily="34" charset="0"/>
              <a:ea typeface="ヒラギノ角ゴ Pro W3"/>
              <a:cs typeface="ヒラギノ角ゴ Pro W3"/>
            </a:endParaRPr>
          </a:p>
          <a:p>
            <a:r>
              <a:rPr lang="en-GB" altLang="en-US" baseline="0" dirty="0" smtClean="0">
                <a:latin typeface="Arial" pitchFamily="34" charset="0"/>
                <a:ea typeface="ヒラギノ角ゴ Pro W3"/>
                <a:cs typeface="ヒラギノ角ゴ Pro W3"/>
              </a:rPr>
              <a:t>Private hospital: mid-2013 estimated figure, Laing &amp; Buisson, Private Acute Medical Care 2013 p123</a:t>
            </a:r>
          </a:p>
          <a:p>
            <a:endParaRPr lang="en-GB" altLang="en-US" baseline="0" dirty="0" smtClean="0">
              <a:latin typeface="Arial" pitchFamily="34" charset="0"/>
              <a:ea typeface="ヒラギノ角ゴ Pro W3"/>
              <a:cs typeface="ヒラギノ角ゴ Pro W3"/>
            </a:endParaRPr>
          </a:p>
          <a:p>
            <a:endParaRPr lang="en-GB" altLang="en-US" dirty="0" smtClean="0">
              <a:latin typeface="Arial" pitchFamily="34" charset="0"/>
              <a:ea typeface="ヒラギノ角ゴ Pro W3"/>
              <a:cs typeface="ヒラギノ角ゴ Pro W3"/>
            </a:endParaRPr>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itchFamily="34" charset="0"/>
                <a:ea typeface="ヒラギノ角ゴ Pro W3"/>
                <a:cs typeface="ヒラギノ角ゴ Pro W3"/>
              </a:defRPr>
            </a:lvl1pPr>
            <a:lvl2pPr marL="742950" indent="-285750" defTabSz="923925">
              <a:spcBef>
                <a:spcPct val="30000"/>
              </a:spcBef>
              <a:defRPr sz="1200">
                <a:solidFill>
                  <a:schemeClr val="tx1"/>
                </a:solidFill>
                <a:latin typeface="Arial" pitchFamily="34" charset="0"/>
                <a:ea typeface="ヒラギノ角ゴ Pro W3"/>
                <a:cs typeface="ヒラギノ角ゴ Pro W3"/>
              </a:defRPr>
            </a:lvl2pPr>
            <a:lvl3pPr marL="1143000" indent="-228600" defTabSz="923925">
              <a:spcBef>
                <a:spcPct val="30000"/>
              </a:spcBef>
              <a:defRPr sz="1200">
                <a:solidFill>
                  <a:schemeClr val="tx1"/>
                </a:solidFill>
                <a:latin typeface="Arial" pitchFamily="34" charset="0"/>
                <a:ea typeface="ヒラギノ角ゴ Pro W3"/>
                <a:cs typeface="ヒラギノ角ゴ Pro W3"/>
              </a:defRPr>
            </a:lvl3pPr>
            <a:lvl4pPr marL="1600200" indent="-228600" defTabSz="923925">
              <a:spcBef>
                <a:spcPct val="30000"/>
              </a:spcBef>
              <a:defRPr sz="1200">
                <a:solidFill>
                  <a:schemeClr val="tx1"/>
                </a:solidFill>
                <a:latin typeface="Arial" pitchFamily="34" charset="0"/>
                <a:ea typeface="ヒラギノ角ゴ Pro W3"/>
                <a:cs typeface="ヒラギノ角ゴ Pro W3"/>
              </a:defRPr>
            </a:lvl4pPr>
            <a:lvl5pPr marL="2057400" indent="-228600" defTabSz="923925">
              <a:spcBef>
                <a:spcPct val="30000"/>
              </a:spcBef>
              <a:defRPr sz="1200">
                <a:solidFill>
                  <a:schemeClr val="tx1"/>
                </a:solidFill>
                <a:latin typeface="Arial" pitchFamily="34" charset="0"/>
                <a:ea typeface="ヒラギノ角ゴ Pro W3"/>
                <a:cs typeface="ヒラギノ角ゴ Pro W3"/>
              </a:defRPr>
            </a:lvl5pPr>
            <a:lvl6pPr marL="2514600" indent="-228600" defTabSz="923925"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6pPr>
            <a:lvl7pPr marL="2971800" indent="-228600" defTabSz="923925"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7pPr>
            <a:lvl8pPr marL="3429000" indent="-228600" defTabSz="923925"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8pPr>
            <a:lvl9pPr marL="3886200" indent="-228600" defTabSz="923925" eaLnBrk="0" fontAlgn="base" hangingPunct="0">
              <a:spcBef>
                <a:spcPct val="30000"/>
              </a:spcBef>
              <a:spcAft>
                <a:spcPct val="0"/>
              </a:spcAft>
              <a:defRPr sz="1200">
                <a:solidFill>
                  <a:schemeClr val="tx1"/>
                </a:solidFill>
                <a:latin typeface="Arial" pitchFamily="34" charset="0"/>
                <a:ea typeface="ヒラギノ角ゴ Pro W3"/>
                <a:cs typeface="ヒラギノ角ゴ Pro W3"/>
              </a:defRPr>
            </a:lvl9pPr>
          </a:lstStyle>
          <a:p>
            <a:pPr>
              <a:spcBef>
                <a:spcPct val="0"/>
              </a:spcBef>
            </a:pPr>
            <a:fld id="{D022F950-5949-4869-8632-F39F51A9B31D}" type="slidenum">
              <a:rPr lang="en-GB" altLang="en-US">
                <a:solidFill>
                  <a:prstClr val="black"/>
                </a:solidFill>
                <a:ea typeface="MS PGothic" pitchFamily="34" charset="-128"/>
              </a:rPr>
              <a:pPr>
                <a:spcBef>
                  <a:spcPct val="0"/>
                </a:spcBef>
              </a:pPr>
              <a:t>3</a:t>
            </a:fld>
            <a:endParaRPr lang="en-GB" altLang="en-US" dirty="0">
              <a:solidFill>
                <a:prstClr val="black"/>
              </a:solidFill>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GB" altLang="en-US" sz="1400" dirty="0" smtClean="0">
                <a:latin typeface="Arial" pitchFamily="34" charset="0"/>
                <a:ea typeface="ヒラギノ角ゴ Pro W3"/>
                <a:cs typeface="ヒラギノ角ゴ Pro W3"/>
              </a:rPr>
              <a:t> Not</a:t>
            </a:r>
            <a:r>
              <a:rPr lang="en-GB" altLang="en-US" sz="1400" baseline="0" dirty="0" smtClean="0">
                <a:latin typeface="Arial" pitchFamily="34" charset="0"/>
                <a:ea typeface="ヒラギノ角ゴ Pro W3"/>
                <a:cs typeface="ヒラギノ角ゴ Pro W3"/>
              </a:rPr>
              <a:t> really new any more  since October 2015-  major consultations </a:t>
            </a:r>
          </a:p>
          <a:p>
            <a:pPr lvl="1"/>
            <a:r>
              <a:rPr lang="en-GB" altLang="en-US" sz="1400" baseline="0" dirty="0" smtClean="0">
                <a:latin typeface="Arial" pitchFamily="34" charset="0"/>
                <a:ea typeface="ヒラギノ角ゴ Pro W3"/>
                <a:cs typeface="ヒラギノ角ゴ Pro W3"/>
              </a:rPr>
              <a:t>Wave inspection tested out this methodology </a:t>
            </a:r>
            <a:endParaRPr lang="en-GB" altLang="en-US" sz="1400" dirty="0" smtClean="0">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3044" indent="-173044">
              <a:buFont typeface="Arial" panose="020B0604020202020204" pitchFamily="34" charset="0"/>
              <a:buChar char="•"/>
            </a:pPr>
            <a:r>
              <a:rPr lang="en-GB" dirty="0"/>
              <a:t>The previous 16 regulations (also known as the ‘essential standards’) have been replaced by 11 regulations that set out the fundamental standards of quality and safety. These regulations are clearer statements of the standards of care below which care should never fall. </a:t>
            </a:r>
          </a:p>
          <a:p>
            <a:pPr marL="173044" indent="-173044">
              <a:buFont typeface="Arial" panose="020B0604020202020204" pitchFamily="34" charset="0"/>
              <a:buChar char="•"/>
            </a:pPr>
            <a:endParaRPr lang="en-GB" dirty="0"/>
          </a:p>
          <a:p>
            <a:pPr marL="173044" indent="-173044">
              <a:buFont typeface="Arial" panose="020B0604020202020204" pitchFamily="34" charset="0"/>
              <a:buChar char="•"/>
            </a:pPr>
            <a:r>
              <a:rPr lang="en-GB" dirty="0"/>
              <a:t>There are joined by two new regulations, on fit and proper person requirements for directors and on a statutory duty of candour. </a:t>
            </a:r>
          </a:p>
          <a:p>
            <a:pPr marL="173044" indent="-173044">
              <a:buFont typeface="Arial" panose="020B0604020202020204" pitchFamily="34" charset="0"/>
              <a:buChar char="•"/>
            </a:pPr>
            <a:endParaRPr lang="en-GB" dirty="0"/>
          </a:p>
          <a:p>
            <a:pPr marL="173044" indent="-173044">
              <a:buFont typeface="Arial" panose="020B0604020202020204" pitchFamily="34" charset="0"/>
              <a:buChar char="•"/>
            </a:pPr>
            <a:r>
              <a:rPr lang="en-GB" sz="1400" dirty="0"/>
              <a:t>CQC consulted on guidance for providers about fundamental standards and the final provider guidance and enforcement guidance is available on our website.</a:t>
            </a:r>
          </a:p>
          <a:p>
            <a:pPr marL="288407" indent="-288407">
              <a:buFont typeface="Arial" panose="020B0604020202020204" pitchFamily="34" charset="0"/>
              <a:buChar char="•"/>
            </a:pPr>
            <a:endParaRPr lang="en-GB" sz="14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We have developed the key lines of enquiry (KLOEs), prompts and sources of evidence sections to help you answer the five key questions </a:t>
            </a:r>
          </a:p>
          <a:p>
            <a:endParaRPr lang="en-GB" altLang="en-US" b="1" dirty="0" smtClean="0">
              <a:latin typeface="Arial" charset="0"/>
              <a:ea typeface="ヒラギノ角ゴ Pro W3" charset="-128"/>
            </a:endParaRPr>
          </a:p>
          <a:p>
            <a:r>
              <a:rPr lang="en-GB" altLang="en-US" b="1" dirty="0" smtClean="0">
                <a:latin typeface="Arial" charset="0"/>
                <a:ea typeface="ヒラギノ角ゴ Pro W3" charset="-128"/>
              </a:rPr>
              <a:t>Safe </a:t>
            </a:r>
            <a:r>
              <a:rPr lang="en-GB" altLang="en-US" b="1" dirty="0" smtClean="0">
                <a:latin typeface="Arial" charset="0"/>
                <a:ea typeface="ヒラギノ角ゴ Pro W3" charset="-128"/>
              </a:rPr>
              <a:t>- </a:t>
            </a:r>
            <a:r>
              <a:rPr lang="en-GB" altLang="en-US" dirty="0" smtClean="0">
                <a:latin typeface="Arial" charset="0"/>
                <a:ea typeface="ヒラギノ角ゴ Pro W3" charset="-128"/>
              </a:rPr>
              <a:t>People are protected from physical, psychological or emotional harm. </a:t>
            </a:r>
          </a:p>
          <a:p>
            <a:r>
              <a:rPr lang="en-GB" altLang="en-US" b="1" dirty="0" smtClean="0">
                <a:latin typeface="Arial" charset="0"/>
                <a:ea typeface="ヒラギノ角ゴ Pro W3" charset="-128"/>
              </a:rPr>
              <a:t>Effective -  </a:t>
            </a:r>
            <a:r>
              <a:rPr lang="en-GB" altLang="en-US" dirty="0" smtClean="0">
                <a:latin typeface="Arial" charset="0"/>
                <a:ea typeface="ヒラギノ角ゴ Pro W3" charset="-128"/>
              </a:rPr>
              <a:t>in line with nationally-recognised guidelines. Improving health or independence.</a:t>
            </a:r>
          </a:p>
          <a:p>
            <a:r>
              <a:rPr lang="en-GB" altLang="en-US" b="1" dirty="0" smtClean="0">
                <a:latin typeface="Arial" charset="0"/>
                <a:ea typeface="ヒラギノ角ゴ Pro W3" charset="-128"/>
              </a:rPr>
              <a:t>Caring - </a:t>
            </a:r>
            <a:r>
              <a:rPr lang="en-GB" altLang="en-US" dirty="0" smtClean="0">
                <a:latin typeface="Arial" charset="0"/>
                <a:ea typeface="ヒラギノ角ゴ Pro W3" charset="-128"/>
              </a:rPr>
              <a:t>People are treated with compassion, respect and dignity and that care is tailored to their needs.</a:t>
            </a:r>
          </a:p>
          <a:p>
            <a:r>
              <a:rPr lang="en-GB" altLang="en-US" b="1" dirty="0" smtClean="0">
                <a:latin typeface="Arial" charset="0"/>
                <a:ea typeface="ヒラギノ角ゴ Pro W3" charset="-128"/>
              </a:rPr>
              <a:t>Well-led - </a:t>
            </a:r>
            <a:r>
              <a:rPr lang="en-GB" altLang="en-US" dirty="0" smtClean="0">
                <a:latin typeface="Arial" charset="0"/>
                <a:ea typeface="ヒラギノ角ゴ Pro W3" charset="-128"/>
              </a:rPr>
              <a:t>effective leadership, governance and clinical involvement at all levels. Open, fair and transparent culture. Using people’s views to make improvements. </a:t>
            </a:r>
          </a:p>
          <a:p>
            <a:r>
              <a:rPr lang="en-GB" altLang="en-US" b="1" dirty="0" smtClean="0">
                <a:latin typeface="Arial" charset="0"/>
                <a:ea typeface="ヒラギノ角ゴ Pro W3" charset="-128"/>
              </a:rPr>
              <a:t>Responsive to people’s needs - </a:t>
            </a:r>
            <a:r>
              <a:rPr lang="en-GB" altLang="en-US" dirty="0" smtClean="0">
                <a:latin typeface="Arial" charset="0"/>
                <a:ea typeface="ヒラギノ角ゴ Pro W3" charset="-128"/>
              </a:rPr>
              <a:t>treatment and care at the right time, without undue delay, and that they are listened to in a way that responds to their needs and concerns.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450047" y="4343913"/>
            <a:ext cx="5957908"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Tx/>
              <a:buChar char="•"/>
            </a:pPr>
            <a:endParaRPr lang="en-GB" altLang="en-US" sz="1400" dirty="0" smtClean="0">
              <a:latin typeface="Arial" pitchFamily="34" charset="0"/>
              <a:ea typeface="ヒラギノ角ゴ Pro W3" charset="-128"/>
            </a:endParaRPr>
          </a:p>
          <a:p>
            <a:pPr marL="285750" indent="-285750">
              <a:buFontTx/>
              <a:buChar char="•"/>
            </a:pPr>
            <a:endParaRPr lang="en-GB" altLang="en-US" sz="1400" dirty="0" smtClean="0">
              <a:latin typeface="Arial" pitchFamily="34" charset="0"/>
              <a:ea typeface="ヒラギノ角ゴ Pro W3" charset="-128"/>
            </a:endParaRPr>
          </a:p>
          <a:p>
            <a:pPr marL="285750" indent="-285750">
              <a:buFontTx/>
              <a:buChar char="•"/>
            </a:pPr>
            <a:r>
              <a:rPr lang="en-GB" altLang="en-US" sz="1400" dirty="0" smtClean="0">
                <a:latin typeface="Arial" pitchFamily="34" charset="0"/>
                <a:ea typeface="ヒラギノ角ゴ Pro W3" charset="-128"/>
              </a:rPr>
              <a:t>Mandatory </a:t>
            </a:r>
            <a:r>
              <a:rPr lang="en-GB" altLang="en-US" sz="1400" dirty="0" smtClean="0">
                <a:latin typeface="Arial" pitchFamily="34" charset="0"/>
                <a:ea typeface="ヒラギノ角ゴ Pro W3" charset="-128"/>
              </a:rPr>
              <a:t>KLOE only  WL 4 would be around working</a:t>
            </a:r>
            <a:r>
              <a:rPr lang="en-GB" altLang="en-US" sz="1400" baseline="0" dirty="0" smtClean="0">
                <a:latin typeface="Arial" pitchFamily="34" charset="0"/>
                <a:ea typeface="ヒラギノ角ゴ Pro W3" charset="-128"/>
              </a:rPr>
              <a:t> in partnership with other agencies.</a:t>
            </a:r>
            <a:endParaRPr lang="en-GB" altLang="en-US" sz="1400" dirty="0" smtClean="0">
              <a:latin typeface="Arial" pitchFamily="34" charset="0"/>
              <a:ea typeface="ヒラギノ角ゴ Pro W3" charset="-128"/>
            </a:endParaRPr>
          </a:p>
          <a:p>
            <a:pPr marL="285750" indent="-285750">
              <a:buFontTx/>
              <a:buChar char="•"/>
            </a:pPr>
            <a:r>
              <a:rPr lang="en-GB" altLang="en-US" sz="1400" dirty="0" smtClean="0">
                <a:latin typeface="Arial" pitchFamily="34" charset="0"/>
                <a:ea typeface="ヒラギノ角ゴ Pro W3" charset="-128"/>
              </a:rPr>
              <a:t>That means that the characteristics of ‘good’ for well-led</a:t>
            </a:r>
            <a:r>
              <a:rPr lang="en-GB" altLang="en-US" sz="1400" baseline="0" dirty="0" smtClean="0">
                <a:latin typeface="Arial" pitchFamily="34" charset="0"/>
                <a:ea typeface="ヒラギノ角ゴ Pro W3" charset="-128"/>
              </a:rPr>
              <a:t> are: </a:t>
            </a:r>
          </a:p>
          <a:p>
            <a:pPr marL="285750" indent="-285750">
              <a:buFontTx/>
              <a:buChar char="•"/>
            </a:pPr>
            <a:endParaRPr lang="en-GB" altLang="en-US" sz="1400" baseline="0" dirty="0" smtClean="0">
              <a:latin typeface="Arial" pitchFamily="34" charset="0"/>
              <a:ea typeface="ヒラギノ角ゴ Pro W3" charset="-128"/>
            </a:endParaRPr>
          </a:p>
          <a:p>
            <a:pPr marL="285750" indent="-285750">
              <a:buFontTx/>
              <a:buChar char="•"/>
            </a:pPr>
            <a:r>
              <a:rPr lang="en-GB" altLang="en-US" sz="1400" dirty="0" smtClean="0">
                <a:latin typeface="Arial" pitchFamily="34" charset="0"/>
                <a:ea typeface="ヒラギノ角ゴ Pro W3" charset="-128"/>
              </a:rPr>
              <a:t>Good</a:t>
            </a:r>
          </a:p>
          <a:p>
            <a:pPr marL="285750" indent="-285750">
              <a:buFontTx/>
              <a:buChar char="•"/>
            </a:pPr>
            <a:endParaRPr lang="en-GB" altLang="en-US" sz="1400" dirty="0" smtClean="0">
              <a:latin typeface="Arial" pitchFamily="34" charset="0"/>
              <a:ea typeface="ヒラギノ角ゴ Pro W3" charset="-128"/>
            </a:endParaRPr>
          </a:p>
          <a:p>
            <a:pPr marL="0" indent="0">
              <a:buFontTx/>
              <a:buNone/>
            </a:pPr>
            <a:r>
              <a:rPr lang="en-GB" altLang="en-US" sz="1400" dirty="0" smtClean="0">
                <a:latin typeface="Arial" pitchFamily="34" charset="0"/>
                <a:ea typeface="ヒラギノ角ゴ Pro W3" charset="-128"/>
              </a:rPr>
              <a:t>People, their family and friends are regularly involved with the service in a meaningful way, </a:t>
            </a:r>
          </a:p>
          <a:p>
            <a:pPr marL="0" indent="0">
              <a:buFontTx/>
              <a:buNone/>
            </a:pPr>
            <a:r>
              <a:rPr lang="en-GB" altLang="en-US" sz="1400" dirty="0" smtClean="0">
                <a:latin typeface="Arial" pitchFamily="34" charset="0"/>
                <a:ea typeface="ヒラギノ角ゴ Pro W3" charset="-128"/>
              </a:rPr>
              <a:t>helping to drive continuous improvement. People’s feedback about the way the service is </a:t>
            </a:r>
          </a:p>
          <a:p>
            <a:pPr marL="0" indent="0">
              <a:buFontTx/>
              <a:buNone/>
            </a:pPr>
            <a:r>
              <a:rPr lang="en-GB" altLang="en-US" sz="1400" dirty="0" smtClean="0">
                <a:latin typeface="Arial" pitchFamily="34" charset="0"/>
                <a:ea typeface="ヒラギノ角ゴ Pro W3" charset="-128"/>
              </a:rPr>
              <a:t>led describes it as consistently good. </a:t>
            </a:r>
          </a:p>
          <a:p>
            <a:pPr marL="0" indent="0">
              <a:buFontTx/>
              <a:buNone/>
            </a:pPr>
            <a:endParaRPr lang="en-GB" altLang="en-US" sz="1400" dirty="0" smtClean="0">
              <a:latin typeface="Arial" pitchFamily="34" charset="0"/>
              <a:ea typeface="ヒラギノ角ゴ Pro W3" charset="-128"/>
            </a:endParaRPr>
          </a:p>
          <a:p>
            <a:pPr marL="0" indent="0">
              <a:buFontTx/>
              <a:buNone/>
            </a:pPr>
            <a:r>
              <a:rPr lang="en-GB" altLang="en-US" sz="1400" dirty="0" smtClean="0">
                <a:latin typeface="Arial" pitchFamily="34" charset="0"/>
                <a:ea typeface="ヒラギノ角ゴ Pro W3" charset="-128"/>
              </a:rPr>
              <a:t>The service has a clear vision and set of values that include honesty, involvement, </a:t>
            </a:r>
          </a:p>
          <a:p>
            <a:pPr marL="0" indent="0">
              <a:buFontTx/>
              <a:buNone/>
            </a:pPr>
            <a:r>
              <a:rPr lang="en-GB" altLang="en-US" sz="1400" dirty="0" smtClean="0">
                <a:latin typeface="Arial" pitchFamily="34" charset="0"/>
                <a:ea typeface="ヒラギノ角ゴ Pro W3" charset="-128"/>
              </a:rPr>
              <a:t>compassion, dignity, independence, respect, equality and safety. These are understood </a:t>
            </a:r>
          </a:p>
          <a:p>
            <a:pPr marL="0" indent="0">
              <a:buFontTx/>
              <a:buNone/>
            </a:pPr>
            <a:r>
              <a:rPr lang="en-GB" altLang="en-US" sz="1400" dirty="0" smtClean="0">
                <a:latin typeface="Arial" pitchFamily="34" charset="0"/>
                <a:ea typeface="ヒラギノ角ゴ Pro W3" charset="-128"/>
              </a:rPr>
              <a:t>and consistently put into practice.</a:t>
            </a:r>
          </a:p>
          <a:p>
            <a:pPr marL="0" indent="0">
              <a:buFontTx/>
              <a:buNone/>
            </a:pPr>
            <a:endParaRPr lang="en-GB" altLang="en-US" sz="1400" dirty="0" smtClean="0">
              <a:latin typeface="Arial" pitchFamily="34" charset="0"/>
              <a:ea typeface="ヒラギノ角ゴ Pro W3" charset="-128"/>
            </a:endParaRPr>
          </a:p>
          <a:p>
            <a:pPr marL="0" indent="0">
              <a:buFontTx/>
              <a:buNone/>
            </a:pPr>
            <a:r>
              <a:rPr lang="en-GB" altLang="en-US" sz="1400" dirty="0" smtClean="0">
                <a:latin typeface="Arial" pitchFamily="34" charset="0"/>
                <a:ea typeface="ヒラギノ角ゴ Pro W3" charset="-128"/>
              </a:rPr>
              <a:t>The service has a positive culture that is person-centred, open, inclusive and empowering. </a:t>
            </a:r>
          </a:p>
          <a:p>
            <a:pPr marL="0" indent="0">
              <a:buFontTx/>
              <a:buNone/>
            </a:pPr>
            <a:r>
              <a:rPr lang="en-GB" altLang="en-US" sz="1400" dirty="0" smtClean="0">
                <a:latin typeface="Arial" pitchFamily="34" charset="0"/>
                <a:ea typeface="ヒラギノ角ゴ Pro W3" charset="-128"/>
              </a:rPr>
              <a:t>It has a well-developed understanding of equality, diversity and human rights and put </a:t>
            </a:r>
          </a:p>
          <a:p>
            <a:pPr marL="0" indent="0">
              <a:buFontTx/>
              <a:buNone/>
            </a:pPr>
            <a:r>
              <a:rPr lang="en-GB" altLang="en-US" sz="1400" dirty="0" smtClean="0">
                <a:latin typeface="Arial" pitchFamily="34" charset="0"/>
                <a:ea typeface="ヒラギノ角ゴ Pro W3" charset="-128"/>
              </a:rPr>
              <a:t>these into practice. </a:t>
            </a:r>
          </a:p>
          <a:p>
            <a:pPr marL="0" indent="0">
              <a:buFontTx/>
              <a:buNone/>
            </a:pPr>
            <a:endParaRPr lang="en-GB" altLang="en-US" sz="1400" dirty="0" smtClean="0">
              <a:latin typeface="Arial" pitchFamily="34" charset="0"/>
              <a:ea typeface="ヒラギノ角ゴ Pro W3" charset="-128"/>
            </a:endParaRPr>
          </a:p>
          <a:p>
            <a:pPr marL="0" indent="0">
              <a:buFontTx/>
              <a:buNone/>
            </a:pPr>
            <a:r>
              <a:rPr lang="en-GB" altLang="en-US" sz="1400" dirty="0" smtClean="0">
                <a:latin typeface="Arial" pitchFamily="34" charset="0"/>
                <a:ea typeface="ヒラギノ角ゴ Pro W3" charset="-128"/>
              </a:rPr>
              <a:t>Staff have the confidence to question practice and report concerns about the care offered </a:t>
            </a:r>
          </a:p>
          <a:p>
            <a:pPr marL="0" indent="0">
              <a:buFontTx/>
              <a:buNone/>
            </a:pPr>
            <a:r>
              <a:rPr lang="en-GB" altLang="en-US" sz="1400" dirty="0" smtClean="0">
                <a:latin typeface="Arial" pitchFamily="34" charset="0"/>
                <a:ea typeface="ヒラギノ角ゴ Pro W3" charset="-128"/>
              </a:rPr>
              <a:t>by colleagues, carers and other professionals. When this happens they are supported and </a:t>
            </a:r>
          </a:p>
          <a:p>
            <a:pPr marL="0" indent="0">
              <a:buFontTx/>
              <a:buNone/>
            </a:pPr>
            <a:r>
              <a:rPr lang="en-GB" altLang="en-US" sz="1400" dirty="0" smtClean="0">
                <a:latin typeface="Arial" pitchFamily="34" charset="0"/>
                <a:ea typeface="ヒラギノ角ゴ Pro W3" charset="-128"/>
              </a:rPr>
              <a:t>their concerns are thoroughly investigated. </a:t>
            </a:r>
          </a:p>
          <a:p>
            <a:pPr marL="0" indent="0">
              <a:buFontTx/>
              <a:buNone/>
            </a:pPr>
            <a:endParaRPr lang="en-GB" altLang="en-US" sz="1400" dirty="0" smtClean="0">
              <a:latin typeface="Arial" pitchFamily="34" charset="0"/>
              <a:ea typeface="ヒラギノ角ゴ Pro W3" charset="-128"/>
            </a:endParaRPr>
          </a:p>
          <a:p>
            <a:pPr marL="0" indent="0">
              <a:buFontTx/>
              <a:buNone/>
            </a:pPr>
            <a:r>
              <a:rPr lang="en-GB" altLang="en-US" sz="1400" dirty="0" smtClean="0">
                <a:latin typeface="Arial" pitchFamily="34" charset="0"/>
                <a:ea typeface="ヒラギノ角ゴ Pro W3" charset="-128"/>
              </a:rPr>
              <a:t>Staff understand their role, appreciate what is expected of them, are happy in their work, </a:t>
            </a:r>
          </a:p>
          <a:p>
            <a:pPr marL="0" indent="0">
              <a:buFontTx/>
              <a:buNone/>
            </a:pPr>
            <a:r>
              <a:rPr lang="en-GB" altLang="en-US" sz="1400" dirty="0" smtClean="0">
                <a:latin typeface="Arial" pitchFamily="34" charset="0"/>
                <a:ea typeface="ヒラギノ角ゴ Pro W3" charset="-128"/>
              </a:rPr>
              <a:t>are motivated and have confidence in the way the service is managed. Managers are </a:t>
            </a:r>
          </a:p>
          <a:p>
            <a:pPr marL="0" indent="0">
              <a:buFontTx/>
              <a:buNone/>
            </a:pPr>
            <a:r>
              <a:rPr lang="en-GB" altLang="en-US" sz="1400" dirty="0" smtClean="0">
                <a:latin typeface="Arial" pitchFamily="34" charset="0"/>
                <a:ea typeface="ヒラギノ角ゴ Pro W3" charset="-128"/>
              </a:rPr>
              <a:t>consistent, lead by example and are available to staff for guidance and support. They </a:t>
            </a:r>
          </a:p>
          <a:p>
            <a:pPr marL="0" indent="0">
              <a:buFontTx/>
              <a:buNone/>
            </a:pPr>
            <a:r>
              <a:rPr lang="en-GB" altLang="en-US" sz="1400" dirty="0" smtClean="0">
                <a:latin typeface="Arial" pitchFamily="34" charset="0"/>
                <a:ea typeface="ヒラギノ角ゴ Pro W3" charset="-128"/>
              </a:rPr>
              <a:t>provide them with constructive feedback and clear lines of accountability. Support and </a:t>
            </a:r>
          </a:p>
          <a:p>
            <a:pPr marL="0" indent="0">
              <a:buFontTx/>
              <a:buNone/>
            </a:pPr>
            <a:r>
              <a:rPr lang="en-GB" altLang="en-US" sz="1400" dirty="0" smtClean="0">
                <a:latin typeface="Arial" pitchFamily="34" charset="0"/>
                <a:ea typeface="ヒラギノ角ゴ Pro W3" charset="-128"/>
              </a:rPr>
              <a:t>resources are available to enable and empower the staff team to develop and to drive</a:t>
            </a:r>
          </a:p>
          <a:p>
            <a:pPr marL="0" indent="0">
              <a:buFontTx/>
              <a:buNone/>
            </a:pPr>
            <a:r>
              <a:rPr lang="en-GB" altLang="en-US" sz="1400" dirty="0" smtClean="0">
                <a:latin typeface="Arial" pitchFamily="34" charset="0"/>
                <a:ea typeface="ヒラギノ角ゴ Pro W3" charset="-128"/>
              </a:rPr>
              <a:t>improvement.</a:t>
            </a:r>
          </a:p>
          <a:p>
            <a:pPr marL="0" indent="0">
              <a:buFontTx/>
              <a:buNone/>
            </a:pPr>
            <a:endParaRPr lang="en-GB" altLang="en-US" sz="1400" dirty="0" smtClean="0">
              <a:latin typeface="Arial" pitchFamily="34" charset="0"/>
              <a:ea typeface="ヒラギノ角ゴ Pro W3" charset="-128"/>
            </a:endParaRPr>
          </a:p>
          <a:p>
            <a:pPr marL="0" indent="0">
              <a:buFontTx/>
              <a:buNone/>
            </a:pPr>
            <a:r>
              <a:rPr lang="en-GB" altLang="en-US" sz="1400" dirty="0" smtClean="0">
                <a:latin typeface="Arial" pitchFamily="34" charset="0"/>
                <a:ea typeface="ヒラギノ角ゴ Pro W3" charset="-128"/>
              </a:rPr>
              <a:t>The service defines quality from the perspective of the people using it and involves them, </a:t>
            </a:r>
          </a:p>
          <a:p>
            <a:pPr marL="0" indent="0">
              <a:buFontTx/>
              <a:buNone/>
            </a:pPr>
            <a:r>
              <a:rPr lang="en-GB" altLang="en-US" sz="1400" dirty="0" smtClean="0">
                <a:latin typeface="Arial" pitchFamily="34" charset="0"/>
                <a:ea typeface="ヒラギノ角ゴ Pro W3" charset="-128"/>
              </a:rPr>
              <a:t>staff and external stakeholders in a consistent way. Quality assurance arrangements are </a:t>
            </a:r>
          </a:p>
          <a:p>
            <a:pPr marL="0" indent="0">
              <a:buFontTx/>
              <a:buNone/>
            </a:pPr>
            <a:r>
              <a:rPr lang="en-GB" altLang="en-US" sz="1400" dirty="0" smtClean="0">
                <a:latin typeface="Arial" pitchFamily="34" charset="0"/>
                <a:ea typeface="ヒラギノ角ゴ Pro W3" charset="-128"/>
              </a:rPr>
              <a:t>robust and the need to provide a quality service is fundamental and understood by all staff. </a:t>
            </a:r>
          </a:p>
          <a:p>
            <a:pPr marL="0" indent="0">
              <a:buFontTx/>
              <a:buNone/>
            </a:pPr>
            <a:r>
              <a:rPr lang="en-GB" altLang="en-US" sz="1400" dirty="0" smtClean="0">
                <a:latin typeface="Arial" pitchFamily="34" charset="0"/>
                <a:ea typeface="ヒラギノ角ゴ Pro W3" charset="-128"/>
              </a:rPr>
              <a:t>Where required, processes are in place to enable managers to account for actions, </a:t>
            </a:r>
          </a:p>
          <a:p>
            <a:pPr marL="0" indent="0">
              <a:buFontTx/>
              <a:buNone/>
            </a:pPr>
            <a:r>
              <a:rPr lang="en-GB" altLang="en-US" sz="1400" dirty="0" smtClean="0">
                <a:latin typeface="Arial" pitchFamily="34" charset="0"/>
                <a:ea typeface="ヒラギノ角ゴ Pro W3" charset="-128"/>
              </a:rPr>
              <a:t>behaviours and the performance of staff.</a:t>
            </a:r>
          </a:p>
          <a:p>
            <a:pPr marL="0" indent="0">
              <a:buFontTx/>
              <a:buNone/>
            </a:pPr>
            <a:endParaRPr lang="en-GB" altLang="en-US" sz="1400" dirty="0" smtClean="0">
              <a:latin typeface="Arial" pitchFamily="34" charset="0"/>
              <a:ea typeface="ヒラギノ角ゴ Pro W3" charset="-128"/>
            </a:endParaRPr>
          </a:p>
          <a:p>
            <a:pPr marL="0" indent="0">
              <a:buFontTx/>
              <a:buNone/>
            </a:pPr>
            <a:r>
              <a:rPr lang="en-GB" altLang="en-US" sz="1400" dirty="0" smtClean="0">
                <a:latin typeface="Arial" pitchFamily="34" charset="0"/>
                <a:ea typeface="ヒラギノ角ゴ Pro W3" charset="-128"/>
              </a:rPr>
              <a:t>The service works in partnership with key organisations to support care provision, service </a:t>
            </a:r>
          </a:p>
          <a:p>
            <a:pPr marL="0" indent="0">
              <a:buFontTx/>
              <a:buNone/>
            </a:pPr>
            <a:r>
              <a:rPr lang="en-GB" altLang="en-US" sz="1400" dirty="0" smtClean="0">
                <a:latin typeface="Arial" pitchFamily="34" charset="0"/>
                <a:ea typeface="ヒラギノ角ゴ Pro W3" charset="-128"/>
              </a:rPr>
              <a:t>development and joined-up care. </a:t>
            </a:r>
          </a:p>
          <a:p>
            <a:pPr marL="0" indent="0">
              <a:buFontTx/>
              <a:buNone/>
            </a:pPr>
            <a:endParaRPr lang="en-GB" altLang="en-US" sz="1400" dirty="0" smtClean="0">
              <a:latin typeface="Arial" pitchFamily="34" charset="0"/>
              <a:ea typeface="ヒラギノ角ゴ Pro W3" charset="-128"/>
            </a:endParaRPr>
          </a:p>
          <a:p>
            <a:pPr marL="0" indent="0">
              <a:buFontTx/>
              <a:buNone/>
            </a:pPr>
            <a:r>
              <a:rPr lang="en-GB" altLang="en-US" sz="1400" dirty="0" smtClean="0">
                <a:latin typeface="Arial" pitchFamily="34" charset="0"/>
                <a:ea typeface="ヒラギノ角ゴ Pro W3" charset="-128"/>
              </a:rPr>
              <a:t>Legal obligations, including conditions of registration from CQC, and those placed on them </a:t>
            </a:r>
          </a:p>
          <a:p>
            <a:pPr marL="0" indent="0">
              <a:buFontTx/>
              <a:buNone/>
            </a:pPr>
            <a:r>
              <a:rPr lang="en-GB" altLang="en-US" sz="1400" dirty="0" smtClean="0">
                <a:latin typeface="Arial" pitchFamily="34" charset="0"/>
                <a:ea typeface="ヒラギノ角ゴ Pro W3" charset="-128"/>
              </a:rPr>
              <a:t>by other external organisations are understood and met.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buFontTx/>
              <a:buChar char="•"/>
              <a:defRPr/>
            </a:pPr>
            <a:r>
              <a:rPr lang="en-GB" altLang="en-US" sz="1400" dirty="0" smtClean="0">
                <a:latin typeface="Arial" charset="0"/>
                <a:ea typeface="ヒラギノ角ゴ Pro W3" charset="-128"/>
              </a:rPr>
              <a:t>Here are some exerts of the</a:t>
            </a:r>
            <a:r>
              <a:rPr lang="en-GB" altLang="en-US" sz="1400" baseline="0" dirty="0" smtClean="0">
                <a:latin typeface="Arial" charset="0"/>
                <a:ea typeface="ヒラギノ角ゴ Pro W3" charset="-128"/>
              </a:rPr>
              <a:t> characteristics of Outstanding for the Well-led domain, taken from the Residential Adult Social Care services provider guidance (p34)</a:t>
            </a:r>
            <a:endParaRPr lang="en-GB" altLang="en-US" sz="1400" dirty="0" smtClean="0">
              <a:latin typeface="Arial" charset="0"/>
              <a:ea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450047" y="4343913"/>
            <a:ext cx="5957908" cy="41143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1400" dirty="0" smtClean="0">
                <a:latin typeface="Arial" pitchFamily="34" charset="0"/>
                <a:ea typeface="ヒラギノ角ゴ Pro W3"/>
                <a:cs typeface="ヒラギノ角ゴ Pro W3"/>
              </a:rPr>
              <a:t>Mandatory areas </a:t>
            </a:r>
          </a:p>
          <a:p>
            <a:endParaRPr lang="en-GB" altLang="en-US" sz="1400" dirty="0" smtClean="0">
              <a:latin typeface="Arial" pitchFamily="34" charset="0"/>
              <a:ea typeface="ヒラギノ角ゴ Pro W3"/>
              <a:cs typeface="ヒラギノ角ゴ Pro W3"/>
            </a:endParaRPr>
          </a:p>
          <a:p>
            <a:r>
              <a:rPr lang="en-GB" altLang="en-US" sz="1400" dirty="0" smtClean="0">
                <a:latin typeface="Arial" pitchFamily="34" charset="0"/>
                <a:ea typeface="ヒラギノ角ゴ Pro W3"/>
                <a:cs typeface="ヒラギノ角ゴ Pro W3"/>
              </a:rPr>
              <a:t>S5 is around infection control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63F6A4BF-81F7-4555-BD0B-10E9B9D92EB0}"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4178945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74523BC0-5C50-4091-97AE-E1EC650A2383}"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595060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7DA6AFB9-909A-4184-8509-58EF88364EDE}"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529271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C7C6F132-76A4-473E-B3AD-D22E5FCB7449}"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878293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C63A6DC9-4E2B-4CF4-9295-1C94933F3EAE}"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236172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D5A45153-5122-4329-8C3C-927AC2D88857}"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310777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302E78A-0868-4EC4-B952-01E247AC31BE}"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42905688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5FFD9536-091B-4272-9FD1-E1A410AFCA30}"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342211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F4FFA20B-6B79-4EB1-ABB1-55FDE0F9E4C2}"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560977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38C6F067-841E-45CD-91A8-D6CDD8B2F6B7}"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567842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55E2ACB5-2343-4EB3-830E-F21F8962DCBC}"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3176546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fld id="{06080F1D-EE30-45EB-9D9E-5E8886DD4B9C}"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4129136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169157D3-5DEF-4DC2-A3B7-537DF40BC6CD}"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337271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ABD640ED-5997-4346-BA98-7755EE12FA91}"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144527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6BD14FC-863E-4BE6-8D10-C1D499449276}"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09527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93DB3431-DB73-4BE1-B817-0E8707C9452A}"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2460885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47700" y="485775"/>
            <a:ext cx="7737475" cy="56308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B9AC43F6-CC29-4EAC-AEC0-2EF625001BE9}"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3790562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47700" y="1798638"/>
            <a:ext cx="7737475" cy="4318000"/>
          </a:xfrm>
        </p:spPr>
        <p:txBody>
          <a:bodyPr/>
          <a:lstStyle/>
          <a:p>
            <a:pPr lvl="0"/>
            <a:endParaRPr lang="en-US" noProof="0" dirty="0"/>
          </a:p>
        </p:txBody>
      </p:sp>
      <p:sp>
        <p:nvSpPr>
          <p:cNvPr id="4" name="Rectangle 5"/>
          <p:cNvSpPr>
            <a:spLocks noGrp="1" noChangeArrowheads="1"/>
          </p:cNvSpPr>
          <p:nvPr>
            <p:ph type="sldNum" sz="quarter" idx="10"/>
          </p:nvPr>
        </p:nvSpPr>
        <p:spPr>
          <a:ln/>
        </p:spPr>
        <p:txBody>
          <a:bodyPr/>
          <a:lstStyle>
            <a:lvl1pPr>
              <a:defRPr/>
            </a:lvl1pPr>
          </a:lstStyle>
          <a:p>
            <a:pPr>
              <a:defRPr/>
            </a:pPr>
            <a:fld id="{6FA078A0-6360-4C5B-826E-A6018A747263}"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321031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647700" y="1798638"/>
            <a:ext cx="3792538"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9446DA38-5A30-4D29-B73A-26D2E9D975CF}"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5616009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6636E3B2-B0C1-41B4-8A46-320A752106C8}"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5822347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DE981E3F-3141-46CD-AE86-6120B3C434C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5329018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2"/>
          <p:cNvSpPr>
            <a:spLocks noGrp="1"/>
          </p:cNvSpPr>
          <p:nvPr>
            <p:ph type="sldNum" sz="quarter" idx="10"/>
          </p:nvPr>
        </p:nvSpPr>
        <p:spPr>
          <a:ln/>
        </p:spPr>
        <p:txBody>
          <a:bodyPr/>
          <a:lstStyle>
            <a:lvl1pPr>
              <a:defRPr/>
            </a:lvl1pPr>
          </a:lstStyle>
          <a:p>
            <a:pPr>
              <a:defRPr/>
            </a:pPr>
            <a:fld id="{AB483BD4-E1C4-4E5D-9150-3E662C4B51EC}"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57149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fld id="{515BEE23-AA4D-42A9-BB56-83FD07C9A953}"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24602758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47700" y="1798638"/>
            <a:ext cx="3792538"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2"/>
          <p:cNvSpPr>
            <a:spLocks noGrp="1"/>
          </p:cNvSpPr>
          <p:nvPr>
            <p:ph type="sldNum" sz="quarter" idx="10"/>
          </p:nvPr>
        </p:nvSpPr>
        <p:spPr>
          <a:ln/>
        </p:spPr>
        <p:txBody>
          <a:bodyPr/>
          <a:lstStyle>
            <a:lvl1pPr>
              <a:defRPr/>
            </a:lvl1pPr>
          </a:lstStyle>
          <a:p>
            <a:pPr>
              <a:defRPr/>
            </a:pPr>
            <a:fld id="{6057FCF7-CCA0-4449-A1C0-B9F1ADE3C98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723838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2"/>
          <p:cNvSpPr>
            <a:spLocks noGrp="1"/>
          </p:cNvSpPr>
          <p:nvPr>
            <p:ph type="sldNum" sz="quarter" idx="10"/>
          </p:nvPr>
        </p:nvSpPr>
        <p:spPr>
          <a:ln/>
        </p:spPr>
        <p:txBody>
          <a:bodyPr/>
          <a:lstStyle>
            <a:lvl1pPr>
              <a:defRPr/>
            </a:lvl1pPr>
          </a:lstStyle>
          <a:p>
            <a:pPr>
              <a:defRPr/>
            </a:pPr>
            <a:fld id="{8EEB7EF8-BEC1-4315-9F62-B1B876E2E511}"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196211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a:ln/>
        </p:spPr>
        <p:txBody>
          <a:bodyPr/>
          <a:lstStyle>
            <a:lvl1pPr>
              <a:defRPr/>
            </a:lvl1pPr>
          </a:lstStyle>
          <a:p>
            <a:pPr>
              <a:defRPr/>
            </a:pPr>
            <a:fld id="{90FCE308-4E08-46C9-B08A-3EA3BA9EA879}"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249807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ln/>
        </p:spPr>
        <p:txBody>
          <a:bodyPr/>
          <a:lstStyle>
            <a:lvl1pPr>
              <a:defRPr/>
            </a:lvl1pPr>
          </a:lstStyle>
          <a:p>
            <a:pPr>
              <a:defRPr/>
            </a:pPr>
            <a:fld id="{2CDFC59F-7FD3-4981-88C1-003940B5C03E}"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6133835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fld id="{0CA41B0F-F75C-4AF2-8845-2654F4B2EE1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22557905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2"/>
          <p:cNvSpPr>
            <a:spLocks noGrp="1"/>
          </p:cNvSpPr>
          <p:nvPr>
            <p:ph type="sldNum" sz="quarter" idx="10"/>
          </p:nvPr>
        </p:nvSpPr>
        <p:spPr>
          <a:ln/>
        </p:spPr>
        <p:txBody>
          <a:bodyPr/>
          <a:lstStyle>
            <a:lvl1pPr>
              <a:defRPr/>
            </a:lvl1pPr>
          </a:lstStyle>
          <a:p>
            <a:pPr>
              <a:defRPr/>
            </a:pPr>
            <a:fld id="{CCF19712-56EC-498D-86A5-9F66FD4C8044}"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3060932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F516B441-01CA-4DC5-AC1A-E7CF6B81908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1438226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1600" y="485775"/>
            <a:ext cx="1933575" cy="56308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47700" y="485775"/>
            <a:ext cx="5651500" cy="5630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2"/>
          <p:cNvSpPr>
            <a:spLocks noGrp="1"/>
          </p:cNvSpPr>
          <p:nvPr>
            <p:ph type="sldNum" sz="quarter" idx="10"/>
          </p:nvPr>
        </p:nvSpPr>
        <p:spPr>
          <a:ln/>
        </p:spPr>
        <p:txBody>
          <a:bodyPr/>
          <a:lstStyle>
            <a:lvl1pPr>
              <a:defRPr/>
            </a:lvl1pPr>
          </a:lstStyle>
          <a:p>
            <a:pPr>
              <a:defRPr/>
            </a:pPr>
            <a:fld id="{33B3BB00-0C6B-4C07-AFD1-578779FBC793}"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92421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7700" y="485775"/>
            <a:ext cx="5578475" cy="906463"/>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47700" y="1798638"/>
            <a:ext cx="3792538"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92638" y="1798638"/>
            <a:ext cx="3792537"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2"/>
          <p:cNvSpPr>
            <a:spLocks noGrp="1"/>
          </p:cNvSpPr>
          <p:nvPr>
            <p:ph type="sldNum" sz="quarter" idx="10"/>
          </p:nvPr>
        </p:nvSpPr>
        <p:spPr>
          <a:ln/>
        </p:spPr>
        <p:txBody>
          <a:bodyPr/>
          <a:lstStyle>
            <a:lvl1pPr>
              <a:defRPr/>
            </a:lvl1pPr>
          </a:lstStyle>
          <a:p>
            <a:pPr>
              <a:defRPr/>
            </a:pPr>
            <a:fld id="{0A32DB33-FB3C-49EE-B0FF-ABA834E2E475}" type="slidenum">
              <a:rPr lang="en-US"/>
              <a:pPr>
                <a:defRPr/>
              </a:pPr>
              <a:t>‹#›</a:t>
            </a:fld>
            <a:endParaRPr lang="en-US" sz="1400" dirty="0">
              <a:solidFill>
                <a:srgbClr val="6D2E69"/>
              </a:solidFill>
            </a:endParaRPr>
          </a:p>
        </p:txBody>
      </p:sp>
    </p:spTree>
    <p:extLst>
      <p:ext uri="{BB962C8B-B14F-4D97-AF65-F5344CB8AC3E}">
        <p14:creationId xmlns:p14="http://schemas.microsoft.com/office/powerpoint/2010/main" val="4002964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a:defRPr/>
            </a:lvl1pPr>
          </a:lstStyle>
          <a:p>
            <a:pPr>
              <a:defRPr/>
            </a:pPr>
            <a:fld id="{5FC7B738-675E-4074-8F87-939256548B1A}" type="slidenum">
              <a:rPr/>
              <a:pPr>
                <a:defRPr/>
              </a:pPr>
              <a:t>‹#›</a:t>
            </a:fld>
            <a:endParaRPr dirty="0"/>
          </a:p>
        </p:txBody>
      </p:sp>
    </p:spTree>
    <p:extLst>
      <p:ext uri="{BB962C8B-B14F-4D97-AF65-F5344CB8AC3E}">
        <p14:creationId xmlns:p14="http://schemas.microsoft.com/office/powerpoint/2010/main" val="99374756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fld id="{21AEF7EE-A165-4093-B371-1874CF919FC4}"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1118904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fld id="{AC164D04-7643-4B5A-979A-4EEE4F0BDC1B}"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3475977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61A5C136-C069-4B25-A16C-8EC5FF40E1B7}"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245020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4FE8C32C-5656-4653-BD27-0EA6BC271182}"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2382709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fld id="{31124C4A-224E-47AD-B7F8-5C56DA1D4515}"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245046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fld id="{1D85C1DB-8401-4B0D-BF4E-86CF6A901107}" type="slidenum">
              <a:rPr lang="en-US" altLang="en-US"/>
              <a:pPr>
                <a:defRPr/>
              </a:pPr>
              <a:t>‹#›</a:t>
            </a:fld>
            <a:endParaRPr lang="en-US" altLang="en-US" sz="1400" dirty="0">
              <a:solidFill>
                <a:srgbClr val="6D2E69"/>
              </a:solidFill>
            </a:endParaRPr>
          </a:p>
        </p:txBody>
      </p:sp>
    </p:spTree>
    <p:extLst>
      <p:ext uri="{BB962C8B-B14F-4D97-AF65-F5344CB8AC3E}">
        <p14:creationId xmlns:p14="http://schemas.microsoft.com/office/powerpoint/2010/main" val="2609231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pitchFamily="-16" charset="-128"/>
              </a:defRPr>
            </a:lvl1pPr>
            <a:lvl2pPr marL="742950" indent="-285750">
              <a:defRPr sz="2400">
                <a:solidFill>
                  <a:schemeClr val="tx1"/>
                </a:solidFill>
                <a:latin typeface="Arial" pitchFamily="34" charset="0"/>
                <a:ea typeface="ヒラギノ角ゴ Pro W3" pitchFamily="-16" charset="-128"/>
              </a:defRPr>
            </a:lvl2pPr>
            <a:lvl3pPr marL="1143000" indent="-228600">
              <a:defRPr sz="2400">
                <a:solidFill>
                  <a:schemeClr val="tx1"/>
                </a:solidFill>
                <a:latin typeface="Arial" pitchFamily="34" charset="0"/>
                <a:ea typeface="ヒラギノ角ゴ Pro W3" pitchFamily="-16" charset="-128"/>
              </a:defRPr>
            </a:lvl3pPr>
            <a:lvl4pPr marL="1600200" indent="-228600">
              <a:defRPr sz="2400">
                <a:solidFill>
                  <a:schemeClr val="tx1"/>
                </a:solidFill>
                <a:latin typeface="Arial" pitchFamily="34" charset="0"/>
                <a:ea typeface="ヒラギノ角ゴ Pro W3" pitchFamily="-16" charset="-128"/>
              </a:defRPr>
            </a:lvl4pPr>
            <a:lvl5pPr marL="2057400" indent="-228600">
              <a:defRPr sz="2400">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9pPr>
          </a:lstStyle>
          <a:p>
            <a:pPr eaLnBrk="0" fontAlgn="base" hangingPunct="0">
              <a:spcBef>
                <a:spcPct val="0"/>
              </a:spcBef>
              <a:spcAft>
                <a:spcPct val="0"/>
              </a:spcAft>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30C7B823-DCD7-4528-A41B-1BADAFC91C61}" type="slidenum">
              <a:rPr lang="en-US" altLang="en-US"/>
              <a:pPr eaLnBrk="0" fontAlgn="base" hangingPunct="0">
                <a:spcBef>
                  <a:spcPct val="0"/>
                </a:spcBef>
                <a:spcAft>
                  <a:spcPct val="0"/>
                </a:spcAft>
                <a:defRPr/>
              </a:pPr>
              <a:t>‹#›</a:t>
            </a:fld>
            <a:endParaRPr lang="en-US" alt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000" dirty="0" smtClean="0">
              <a:solidFill>
                <a:srgbClr val="000000"/>
              </a:solidFill>
              <a:ea typeface="ヒラギノ角ゴ Pro W3" pitchFamily="-16" charset="-128"/>
            </a:endParaRPr>
          </a:p>
        </p:txBody>
      </p:sp>
      <p:pic>
        <p:nvPicPr>
          <p:cNvPr id="1031"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6712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ＭＳ Ｐゴシック" pitchFamily="-16"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ＭＳ Ｐゴシック" pitchFamily="-16"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ＭＳ Ｐゴシック" pitchFamily="-16"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ＭＳ Ｐゴシック" pitchFamily="-16" charset="-128"/>
        </a:defRPr>
      </a:lvl2pPr>
      <a:lvl3pPr marL="1162050" indent="-282575" algn="l" rtl="0" eaLnBrk="0" fontAlgn="base" hangingPunct="0">
        <a:lnSpc>
          <a:spcPct val="90000"/>
        </a:lnSpc>
        <a:spcBef>
          <a:spcPct val="50000"/>
        </a:spcBef>
        <a:spcAft>
          <a:spcPct val="0"/>
        </a:spcAft>
        <a:buFont typeface="Arial" charset="0"/>
        <a:buChar char="-"/>
        <a:tabLst>
          <a:tab pos="261938" algn="l"/>
        </a:tabLst>
        <a:defRPr sz="2000">
          <a:solidFill>
            <a:schemeClr val="tx1"/>
          </a:solidFill>
          <a:latin typeface="+mn-lt"/>
          <a:ea typeface="ＭＳ Ｐゴシック" pitchFamily="-16"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16"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ＭＳ Ｐゴシック" pitchFamily="-16"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ヒラギノ角ゴ Pro W3" pitchFamily="-16" charset="-128"/>
              </a:defRPr>
            </a:lvl1pPr>
            <a:lvl2pPr marL="742950" indent="-285750">
              <a:defRPr sz="2400">
                <a:solidFill>
                  <a:schemeClr val="tx1"/>
                </a:solidFill>
                <a:latin typeface="Arial" pitchFamily="34" charset="0"/>
                <a:ea typeface="ヒラギノ角ゴ Pro W3" pitchFamily="-16" charset="-128"/>
              </a:defRPr>
            </a:lvl2pPr>
            <a:lvl3pPr marL="1143000" indent="-228600">
              <a:defRPr sz="2400">
                <a:solidFill>
                  <a:schemeClr val="tx1"/>
                </a:solidFill>
                <a:latin typeface="Arial" pitchFamily="34" charset="0"/>
                <a:ea typeface="ヒラギノ角ゴ Pro W3" pitchFamily="-16" charset="-128"/>
              </a:defRPr>
            </a:lvl3pPr>
            <a:lvl4pPr marL="1600200" indent="-228600">
              <a:defRPr sz="2400">
                <a:solidFill>
                  <a:schemeClr val="tx1"/>
                </a:solidFill>
                <a:latin typeface="Arial" pitchFamily="34" charset="0"/>
                <a:ea typeface="ヒラギノ角ゴ Pro W3" pitchFamily="-16" charset="-128"/>
              </a:defRPr>
            </a:lvl4pPr>
            <a:lvl5pPr marL="2057400" indent="-228600">
              <a:defRPr sz="2400">
                <a:solidFill>
                  <a:schemeClr val="tx1"/>
                </a:solidFill>
                <a:latin typeface="Arial" pitchFamily="34"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6" charset="-128"/>
              </a:defRPr>
            </a:lvl9pPr>
          </a:lstStyle>
          <a:p>
            <a:pPr eaLnBrk="0" fontAlgn="base" hangingPunct="0">
              <a:spcBef>
                <a:spcPct val="0"/>
              </a:spcBef>
              <a:spcAft>
                <a:spcPct val="0"/>
              </a:spcAft>
              <a:defRPr/>
            </a:pPr>
            <a:endParaRPr lang="en-GB" altLang="en-US" dirty="0" smtClean="0">
              <a:solidFill>
                <a:srgbClr val="000000"/>
              </a:solidFill>
            </a:endParaRPr>
          </a:p>
        </p:txBody>
      </p:sp>
      <p:sp>
        <p:nvSpPr>
          <p:cNvPr id="1027"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6149" name="Rectangle 5"/>
          <p:cNvSpPr>
            <a:spLocks noGrp="1" noChangeArrowheads="1"/>
          </p:cNvSpPr>
          <p:nvPr>
            <p:ph type="sldNum" sz="quarter" idx="4"/>
          </p:nvPr>
        </p:nvSpPr>
        <p:spPr bwMode="auto">
          <a:xfrm>
            <a:off x="6821488" y="6248400"/>
            <a:ext cx="1905000" cy="4572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defRPr sz="900">
                <a:solidFill>
                  <a:srgbClr val="5F2861"/>
                </a:solidFill>
                <a:latin typeface="Arial" pitchFamily="34" charset="0"/>
                <a:ea typeface="ＭＳ Ｐゴシック" pitchFamily="34" charset="-128"/>
                <a:cs typeface="+mn-cs"/>
              </a:defRPr>
            </a:lvl1pPr>
          </a:lstStyle>
          <a:p>
            <a:pPr eaLnBrk="0" fontAlgn="base" hangingPunct="0">
              <a:spcBef>
                <a:spcPct val="0"/>
              </a:spcBef>
              <a:spcAft>
                <a:spcPct val="0"/>
              </a:spcAft>
              <a:defRPr/>
            </a:pPr>
            <a:fld id="{D6E98299-CA6D-48DD-983E-DFBF19154316}" type="slidenum">
              <a:rPr lang="en-US" altLang="en-US"/>
              <a:pPr eaLnBrk="0" fontAlgn="base" hangingPunct="0">
                <a:spcBef>
                  <a:spcPct val="0"/>
                </a:spcBef>
                <a:spcAft>
                  <a:spcPct val="0"/>
                </a:spcAft>
                <a:defRPr/>
              </a:pPr>
              <a:t>‹#›</a:t>
            </a:fld>
            <a:endParaRPr lang="en-US" altLang="en-US" sz="1400" dirty="0">
              <a:solidFill>
                <a:srgbClr val="6D2E69"/>
              </a:solidFill>
            </a:endParaRPr>
          </a:p>
        </p:txBody>
      </p:sp>
      <p:sp>
        <p:nvSpPr>
          <p:cNvPr id="1030"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GB" sz="2000" dirty="0">
              <a:solidFill>
                <a:srgbClr val="000000"/>
              </a:solidFill>
              <a:ea typeface="ヒラギノ角ゴ Pro W3"/>
            </a:endParaRPr>
          </a:p>
        </p:txBody>
      </p:sp>
      <p:pic>
        <p:nvPicPr>
          <p:cNvPr id="1031"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530975" y="620713"/>
            <a:ext cx="199707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262191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fade/>
  </p:transition>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ct val="60000"/>
        </a:spcBef>
        <a:spcAft>
          <a:spcPct val="0"/>
        </a:spcAft>
        <a:buClr>
          <a:srgbClr val="5F2861"/>
        </a:buClr>
        <a:buSzPct val="120000"/>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6pPr>
      <a:lvl7pPr marL="30019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7pPr>
      <a:lvl8pPr marL="34591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8pPr>
      <a:lvl9pPr marL="3916363" indent="-280988" algn="l" rtl="0" fontAlgn="base">
        <a:lnSpc>
          <a:spcPct val="90000"/>
        </a:lnSpc>
        <a:spcBef>
          <a:spcPct val="50000"/>
        </a:spcBef>
        <a:spcAft>
          <a:spcPct val="0"/>
        </a:spcAft>
        <a:buFont typeface="Wingdings 2" pitchFamily="1" charset="2"/>
        <a:buChar char=""/>
        <a:tabLst>
          <a:tab pos="261938" algn="l"/>
        </a:tabLs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AutoShape 2"/>
          <p:cNvSpPr>
            <a:spLocks noChangeArrowheads="1"/>
          </p:cNvSpPr>
          <p:nvPr/>
        </p:nvSpPr>
        <p:spPr bwMode="auto">
          <a:xfrm>
            <a:off x="449263" y="449263"/>
            <a:ext cx="8277225" cy="990600"/>
          </a:xfrm>
          <a:prstGeom prst="roundRect">
            <a:avLst>
              <a:gd name="adj" fmla="val 7213"/>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fontAlgn="base">
              <a:spcBef>
                <a:spcPct val="0"/>
              </a:spcBef>
              <a:spcAft>
                <a:spcPct val="0"/>
              </a:spcAft>
              <a:defRPr/>
            </a:pPr>
            <a:endParaRPr lang="en-US" altLang="en-US" sz="1100" dirty="0" smtClean="0">
              <a:solidFill>
                <a:srgbClr val="000000"/>
              </a:solidFill>
            </a:endParaRPr>
          </a:p>
        </p:txBody>
      </p:sp>
      <p:sp>
        <p:nvSpPr>
          <p:cNvPr id="2051" name="Line 6"/>
          <p:cNvSpPr>
            <a:spLocks noChangeShapeType="1"/>
          </p:cNvSpPr>
          <p:nvPr/>
        </p:nvSpPr>
        <p:spPr bwMode="auto">
          <a:xfrm flipH="1">
            <a:off x="449263" y="6505575"/>
            <a:ext cx="8277225" cy="0"/>
          </a:xfrm>
          <a:prstGeom prst="line">
            <a:avLst/>
          </a:prstGeom>
          <a:noFill/>
          <a:ln w="12700">
            <a:solidFill>
              <a:srgbClr val="5F286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GB" sz="2400" dirty="0">
              <a:solidFill>
                <a:srgbClr val="000000"/>
              </a:solidFill>
            </a:endParaRPr>
          </a:p>
        </p:txBody>
      </p:sp>
      <p:pic>
        <p:nvPicPr>
          <p:cNvPr id="2052"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400800" y="620713"/>
            <a:ext cx="2051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AutoShape 5"/>
          <p:cNvSpPr>
            <a:spLocks noChangeArrowheads="1"/>
          </p:cNvSpPr>
          <p:nvPr/>
        </p:nvSpPr>
        <p:spPr bwMode="auto">
          <a:xfrm flipV="1">
            <a:off x="457200" y="1600200"/>
            <a:ext cx="8229600" cy="4724400"/>
          </a:xfrm>
          <a:prstGeom prst="roundRect">
            <a:avLst>
              <a:gd name="adj" fmla="val 1579"/>
            </a:avLst>
          </a:prstGeom>
          <a:solidFill>
            <a:srgbClr val="59B6AD">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fontAlgn="base" hangingPunct="1">
              <a:lnSpc>
                <a:spcPct val="90000"/>
              </a:lnSpc>
              <a:spcBef>
                <a:spcPct val="0"/>
              </a:spcBef>
              <a:spcAft>
                <a:spcPct val="0"/>
              </a:spcAft>
              <a:defRPr/>
            </a:pPr>
            <a:endParaRPr lang="en-GB" altLang="en-US" sz="1400" dirty="0" smtClean="0">
              <a:solidFill>
                <a:srgbClr val="000000"/>
              </a:solidFill>
              <a:ea typeface="ＭＳ Ｐゴシック" pitchFamily="34" charset="-128"/>
            </a:endParaRPr>
          </a:p>
        </p:txBody>
      </p:sp>
      <p:sp>
        <p:nvSpPr>
          <p:cNvPr id="2054" name="Rectangle 3"/>
          <p:cNvSpPr>
            <a:spLocks noGrp="1" noChangeArrowheads="1"/>
          </p:cNvSpPr>
          <p:nvPr>
            <p:ph type="title"/>
          </p:nvPr>
        </p:nvSpPr>
        <p:spPr bwMode="auto">
          <a:xfrm>
            <a:off x="647700" y="485775"/>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2055" name="Rectangle 4"/>
          <p:cNvSpPr>
            <a:spLocks noGrp="1" noChangeArrowheads="1"/>
          </p:cNvSpPr>
          <p:nvPr>
            <p:ph type="body" idx="1"/>
          </p:nvPr>
        </p:nvSpPr>
        <p:spPr bwMode="auto">
          <a:xfrm>
            <a:off x="647700" y="1798638"/>
            <a:ext cx="7737475"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Slide Number Placeholder 2"/>
          <p:cNvSpPr>
            <a:spLocks noGrp="1"/>
          </p:cNvSpPr>
          <p:nvPr>
            <p:ph type="sldNum" sz="quarter" idx="4"/>
          </p:nvPr>
        </p:nvSpPr>
        <p:spPr bwMode="auto">
          <a:xfrm>
            <a:off x="6821488" y="6248400"/>
            <a:ext cx="1905000" cy="457200"/>
          </a:xfrm>
          <a:prstGeom prst="rect">
            <a:avLst/>
          </a:prstGeom>
          <a:ln>
            <a:miter lim="800000"/>
            <a:headEnd/>
            <a:tailEnd/>
          </a:ln>
        </p:spPr>
        <p:txBody>
          <a:bodyPr vert="horz" wrap="square" lIns="0" tIns="0" rIns="0" bIns="0" numCol="1" anchor="b" anchorCtr="0" compatLnSpc="1">
            <a:prstTxWarp prst="textNoShape">
              <a:avLst/>
            </a:prstTxWarp>
          </a:bodyPr>
          <a:lstStyle>
            <a:lvl1pPr algn="r" eaLnBrk="0" hangingPunct="0">
              <a:defRPr sz="900">
                <a:solidFill>
                  <a:srgbClr val="5F2861"/>
                </a:solidFill>
                <a:latin typeface="Arial" charset="0"/>
                <a:ea typeface="+mn-ea"/>
                <a:cs typeface="+mn-cs"/>
              </a:defRPr>
            </a:lvl1pPr>
          </a:lstStyle>
          <a:p>
            <a:pPr fontAlgn="base">
              <a:spcBef>
                <a:spcPct val="0"/>
              </a:spcBef>
              <a:spcAft>
                <a:spcPct val="0"/>
              </a:spcAft>
              <a:defRPr/>
            </a:pPr>
            <a:fld id="{949870C1-5D29-4469-AA11-F0C721494C99}" type="slidenum">
              <a:rPr lang="en-US"/>
              <a:pPr fontAlgn="base">
                <a:spcBef>
                  <a:spcPct val="0"/>
                </a:spcBef>
                <a:spcAft>
                  <a:spcPct val="0"/>
                </a:spcAft>
                <a:defRPr/>
              </a:pPr>
              <a:t>‹#›</a:t>
            </a:fld>
            <a:endParaRPr lang="en-US" sz="1400" dirty="0">
              <a:solidFill>
                <a:srgbClr val="6D2E69"/>
              </a:solidFill>
            </a:endParaRPr>
          </a:p>
        </p:txBody>
      </p:sp>
      <p:pic>
        <p:nvPicPr>
          <p:cNvPr id="2057" name="Picture 4"/>
          <p:cNvPicPr>
            <a:picLocks noChangeAspect="1" noChangeArrowheads="1"/>
          </p:cNvPicPr>
          <p:nvPr/>
        </p:nvPicPr>
        <p:blipFill>
          <a:blip r:embed="rId15">
            <a:extLst>
              <a:ext uri="{28A0092B-C50C-407E-A947-70E740481C1C}">
                <a14:useLocalDpi xmlns:a14="http://schemas.microsoft.com/office/drawing/2010/main" val="0"/>
              </a:ext>
            </a:extLst>
          </a:blip>
          <a:srcRect t="-4266"/>
          <a:stretch>
            <a:fillRect/>
          </a:stretch>
        </p:blipFill>
        <p:spPr bwMode="auto">
          <a:xfrm>
            <a:off x="6400800" y="620713"/>
            <a:ext cx="20510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 name="AutoShape 5"/>
          <p:cNvSpPr>
            <a:spLocks noChangeArrowheads="1"/>
          </p:cNvSpPr>
          <p:nvPr/>
        </p:nvSpPr>
        <p:spPr bwMode="auto">
          <a:xfrm flipV="1">
            <a:off x="457200" y="1600200"/>
            <a:ext cx="8229600" cy="4724400"/>
          </a:xfrm>
          <a:prstGeom prst="roundRect">
            <a:avLst>
              <a:gd name="adj" fmla="val 1579"/>
            </a:avLst>
          </a:prstGeom>
          <a:solidFill>
            <a:srgbClr val="5C93C2">
              <a:alpha val="25098"/>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defRPr sz="2400">
                <a:solidFill>
                  <a:schemeClr val="tx1"/>
                </a:solidFill>
                <a:latin typeface="Arial" charset="0"/>
                <a:ea typeface="ヒラギノ角ゴ Pro W3" charset="-128"/>
              </a:defRPr>
            </a:lvl1pPr>
            <a:lvl2pPr marL="742950" indent="-285750" eaLnBrk="0" hangingPunct="0">
              <a:defRPr sz="2400">
                <a:solidFill>
                  <a:schemeClr val="tx1"/>
                </a:solidFill>
                <a:latin typeface="Arial" charset="0"/>
                <a:ea typeface="ヒラギノ角ゴ Pro W3" charset="-128"/>
              </a:defRPr>
            </a:lvl2pPr>
            <a:lvl3pPr marL="1143000" indent="-228600" eaLnBrk="0" hangingPunct="0">
              <a:defRPr sz="2400">
                <a:solidFill>
                  <a:schemeClr val="tx1"/>
                </a:solidFill>
                <a:latin typeface="Arial" charset="0"/>
                <a:ea typeface="ヒラギノ角ゴ Pro W3" charset="-128"/>
              </a:defRPr>
            </a:lvl3pPr>
            <a:lvl4pPr marL="1600200" indent="-228600" eaLnBrk="0" hangingPunct="0">
              <a:defRPr sz="2400">
                <a:solidFill>
                  <a:schemeClr val="tx1"/>
                </a:solidFill>
                <a:latin typeface="Arial" charset="0"/>
                <a:ea typeface="ヒラギノ角ゴ Pro W3" charset="-128"/>
              </a:defRPr>
            </a:lvl4pPr>
            <a:lvl5pPr marL="2057400" indent="-228600" eaLnBrk="0" hangingPunct="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eaLnBrk="1" fontAlgn="base" hangingPunct="1">
              <a:lnSpc>
                <a:spcPct val="90000"/>
              </a:lnSpc>
              <a:spcBef>
                <a:spcPct val="0"/>
              </a:spcBef>
              <a:spcAft>
                <a:spcPct val="0"/>
              </a:spcAft>
              <a:defRPr/>
            </a:pPr>
            <a:endParaRPr lang="en-GB" altLang="en-US" sz="1400" dirty="0" smtClean="0">
              <a:solidFill>
                <a:srgbClr val="000000"/>
              </a:solidFill>
              <a:ea typeface="ＭＳ Ｐゴシック" pitchFamily="34" charset="-128"/>
            </a:endParaRPr>
          </a:p>
        </p:txBody>
      </p:sp>
    </p:spTree>
    <p:extLst>
      <p:ext uri="{BB962C8B-B14F-4D97-AF65-F5344CB8AC3E}">
        <p14:creationId xmlns:p14="http://schemas.microsoft.com/office/powerpoint/2010/main" val="200930732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2pPr>
      <a:lvl3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3pPr>
      <a:lvl4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4pPr>
      <a:lvl5pPr algn="l" rtl="0" eaLnBrk="0" fontAlgn="base" hangingPunct="0">
        <a:lnSpc>
          <a:spcPct val="85000"/>
        </a:lnSpc>
        <a:spcBef>
          <a:spcPct val="0"/>
        </a:spcBef>
        <a:spcAft>
          <a:spcPct val="0"/>
        </a:spcAft>
        <a:defRPr sz="2600">
          <a:solidFill>
            <a:schemeClr val="bg1"/>
          </a:solidFill>
          <a:latin typeface="Arial" charset="0"/>
          <a:ea typeface="MS PGothic" pitchFamily="34" charset="-128"/>
        </a:defRPr>
      </a:lvl5pPr>
      <a:lvl6pPr marL="4572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6pPr>
      <a:lvl7pPr marL="9144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7pPr>
      <a:lvl8pPr marL="13716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8pPr>
      <a:lvl9pPr marL="1828800" algn="l" rtl="0" eaLnBrk="0" fontAlgn="base" hangingPunct="0">
        <a:lnSpc>
          <a:spcPct val="85000"/>
        </a:lnSpc>
        <a:spcBef>
          <a:spcPct val="0"/>
        </a:spcBef>
        <a:spcAft>
          <a:spcPct val="0"/>
        </a:spcAft>
        <a:defRPr sz="2600">
          <a:solidFill>
            <a:schemeClr val="bg1"/>
          </a:solidFill>
          <a:latin typeface="Arial" charset="0"/>
          <a:ea typeface="ＭＳ Ｐゴシック" pitchFamily="34" charset="-128"/>
        </a:defRPr>
      </a:lvl9pPr>
    </p:titleStyle>
    <p:bodyStyle>
      <a:lvl1pPr marL="342900" indent="-342900" algn="l" rtl="0" eaLnBrk="0" fontAlgn="base" hangingPunct="0">
        <a:lnSpc>
          <a:spcPct val="90000"/>
        </a:lnSpc>
        <a:spcBef>
          <a:spcPct val="60000"/>
        </a:spcBef>
        <a:spcAft>
          <a:spcPct val="0"/>
        </a:spcAft>
        <a:buClr>
          <a:srgbClr val="5F2861"/>
        </a:buClr>
        <a:buSzPct val="120000"/>
        <a:buChar char="•"/>
        <a:tabLst>
          <a:tab pos="261938" algn="l"/>
        </a:tabLst>
        <a:defRPr sz="2000">
          <a:solidFill>
            <a:schemeClr val="tx1"/>
          </a:solidFill>
          <a:latin typeface="+mn-lt"/>
          <a:ea typeface="MS PGothic" pitchFamily="34" charset="-128"/>
          <a:cs typeface="+mn-cs"/>
        </a:defRPr>
      </a:lvl1pPr>
      <a:lvl2pPr marL="700088" indent="-258763" algn="l" rtl="0" eaLnBrk="0" fontAlgn="base" hangingPunct="0">
        <a:lnSpc>
          <a:spcPct val="90000"/>
        </a:lnSpc>
        <a:spcBef>
          <a:spcPct val="50000"/>
        </a:spcBef>
        <a:spcAft>
          <a:spcPct val="0"/>
        </a:spcAft>
        <a:buClr>
          <a:srgbClr val="5F2861"/>
        </a:buClr>
        <a:buSzPct val="120000"/>
        <a:buChar char="•"/>
        <a:tabLst>
          <a:tab pos="261938" algn="l"/>
        </a:tabLst>
        <a:defRPr sz="2000">
          <a:solidFill>
            <a:schemeClr val="tx1"/>
          </a:solidFill>
          <a:latin typeface="+mn-lt"/>
          <a:ea typeface="MS PGothic" pitchFamily="34" charset="-128"/>
        </a:defRPr>
      </a:lvl2pPr>
      <a:lvl3pPr marL="1162050" indent="-282575" algn="l" rtl="0" eaLnBrk="0" fontAlgn="base" hangingPunct="0">
        <a:lnSpc>
          <a:spcPct val="90000"/>
        </a:lnSpc>
        <a:spcBef>
          <a:spcPct val="50000"/>
        </a:spcBef>
        <a:spcAft>
          <a:spcPct val="0"/>
        </a:spcAft>
        <a:buFont typeface="Arial" pitchFamily="34" charset="0"/>
        <a:buChar char="-"/>
        <a:tabLst>
          <a:tab pos="261938" algn="l"/>
        </a:tabLst>
        <a:defRPr sz="2000">
          <a:solidFill>
            <a:schemeClr val="tx1"/>
          </a:solidFill>
          <a:latin typeface="+mn-lt"/>
          <a:ea typeface="MS PGothic" pitchFamily="34" charset="-128"/>
        </a:defRPr>
      </a:lvl3pPr>
      <a:lvl4pPr marL="1627188" indent="-285750"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4pPr>
      <a:lvl5pPr marL="20875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S PGothic" pitchFamily="34" charset="-128"/>
        </a:defRPr>
      </a:lvl5pPr>
      <a:lvl6pPr marL="25447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6pPr>
      <a:lvl7pPr marL="30019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7pPr>
      <a:lvl8pPr marL="34591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8pPr>
      <a:lvl9pPr marL="3916363" indent="-280988" algn="l" rtl="0" eaLnBrk="0" fontAlgn="base" hangingPunct="0">
        <a:lnSpc>
          <a:spcPct val="90000"/>
        </a:lnSpc>
        <a:spcBef>
          <a:spcPct val="50000"/>
        </a:spcBef>
        <a:spcAft>
          <a:spcPct val="0"/>
        </a:spcAft>
        <a:buFont typeface="Wingdings 2" pitchFamily="18" charset="2"/>
        <a:buChar char=""/>
        <a:tabLst>
          <a:tab pos="261938" algn="l"/>
        </a:tabLs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a:fld id="{31FBD7D2-8409-41D1-8B67-EF0D3F9C5AF2}" type="slidenum">
              <a:rPr lang="en-US" altLang="en-US" sz="900">
                <a:solidFill>
                  <a:srgbClr val="5F2861"/>
                </a:solidFill>
                <a:ea typeface="ＭＳ Ｐゴシック" pitchFamily="-16" charset="-128"/>
              </a:rPr>
              <a:pPr algn="r"/>
              <a:t>1</a:t>
            </a:fld>
            <a:endParaRPr lang="en-US" altLang="en-US" sz="1400" dirty="0">
              <a:solidFill>
                <a:srgbClr val="6D2E69"/>
              </a:solidFill>
              <a:ea typeface="ＭＳ Ｐゴシック" pitchFamily="-16" charset="-128"/>
            </a:endParaRPr>
          </a:p>
        </p:txBody>
      </p:sp>
      <p:sp>
        <p:nvSpPr>
          <p:cNvPr id="3075" name="AutoShape 3"/>
          <p:cNvSpPr>
            <a:spLocks noChangeArrowheads="1"/>
          </p:cNvSpPr>
          <p:nvPr/>
        </p:nvSpPr>
        <p:spPr bwMode="auto">
          <a:xfrm flipV="1">
            <a:off x="334257" y="1436864"/>
            <a:ext cx="8277225" cy="4822825"/>
          </a:xfrm>
          <a:prstGeom prst="roundRect">
            <a:avLst>
              <a:gd name="adj" fmla="val 1676"/>
            </a:avLst>
          </a:prstGeom>
          <a:solidFill>
            <a:srgbClr val="5F286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endParaRPr lang="en-GB" altLang="en-US" dirty="0">
              <a:solidFill>
                <a:srgbClr val="000000"/>
              </a:solidFill>
            </a:endParaRPr>
          </a:p>
        </p:txBody>
      </p:sp>
      <p:sp>
        <p:nvSpPr>
          <p:cNvPr id="2" name="Rectangle 1"/>
          <p:cNvSpPr/>
          <p:nvPr/>
        </p:nvSpPr>
        <p:spPr>
          <a:xfrm>
            <a:off x="990600" y="3105835"/>
            <a:ext cx="2743200" cy="646331"/>
          </a:xfrm>
          <a:prstGeom prst="rect">
            <a:avLst/>
          </a:prstGeom>
        </p:spPr>
        <p:txBody>
          <a:bodyPr wrap="square">
            <a:spAutoFit/>
          </a:bodyPr>
          <a:lstStyle/>
          <a:p>
            <a:pPr algn="ctr" latinLnBrk="1" hangingPunct="0"/>
            <a:endParaRPr lang="en-GB" sz="3600" dirty="0">
              <a:solidFill>
                <a:schemeClr val="bg1"/>
              </a:solidFill>
            </a:endParaRPr>
          </a:p>
        </p:txBody>
      </p:sp>
      <p:sp>
        <p:nvSpPr>
          <p:cNvPr id="11" name="Title 10"/>
          <p:cNvSpPr>
            <a:spLocks noGrp="1"/>
          </p:cNvSpPr>
          <p:nvPr>
            <p:ph type="title"/>
          </p:nvPr>
        </p:nvSpPr>
        <p:spPr/>
        <p:txBody>
          <a:bodyPr/>
          <a:lstStyle/>
          <a:p>
            <a:r>
              <a:rPr lang="en-GB" dirty="0" smtClean="0"/>
              <a:t>Our New Approach </a:t>
            </a:r>
            <a:endParaRPr lang="en-GB" dirty="0"/>
          </a:p>
        </p:txBody>
      </p:sp>
      <p:sp>
        <p:nvSpPr>
          <p:cNvPr id="18" name="TextBox 1"/>
          <p:cNvSpPr txBox="1">
            <a:spLocks noGrp="1" noChangeArrowheads="1"/>
          </p:cNvSpPr>
          <p:nvPr>
            <p:ph sz="half" idx="1"/>
          </p:nvPr>
        </p:nvSpPr>
        <p:spPr bwMode="auto">
          <a:xfrm>
            <a:off x="647699" y="1798638"/>
            <a:ext cx="3825169" cy="2880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pPr>
            <a:r>
              <a:rPr lang="en-GB" altLang="en-US" sz="2800" dirty="0" smtClean="0">
                <a:solidFill>
                  <a:srgbClr val="FFFFFF"/>
                </a:solidFill>
              </a:rPr>
              <a:t>Presenters: </a:t>
            </a:r>
            <a:r>
              <a:rPr lang="en-GB" altLang="en-US" sz="2800" dirty="0" smtClean="0">
                <a:solidFill>
                  <a:srgbClr val="FFFFFF"/>
                </a:solidFill>
              </a:rPr>
              <a:t>Jane Jewell Inspection </a:t>
            </a:r>
            <a:r>
              <a:rPr lang="en-GB" altLang="en-US" sz="2800" dirty="0" smtClean="0">
                <a:solidFill>
                  <a:srgbClr val="FFFFFF"/>
                </a:solidFill>
              </a:rPr>
              <a:t>Manager</a:t>
            </a:r>
          </a:p>
          <a:p>
            <a:pPr eaLnBrk="0" fontAlgn="base" hangingPunct="0">
              <a:spcBef>
                <a:spcPct val="0"/>
              </a:spcBef>
              <a:spcAft>
                <a:spcPct val="0"/>
              </a:spcAft>
            </a:pPr>
            <a:r>
              <a:rPr lang="en-GB" altLang="en-US" sz="2800" dirty="0" smtClean="0">
                <a:solidFill>
                  <a:srgbClr val="FFFFFF"/>
                </a:solidFill>
              </a:rPr>
              <a:t>                 &amp;</a:t>
            </a:r>
          </a:p>
          <a:p>
            <a:pPr eaLnBrk="0" fontAlgn="base" hangingPunct="0">
              <a:spcBef>
                <a:spcPct val="0"/>
              </a:spcBef>
              <a:spcAft>
                <a:spcPct val="0"/>
              </a:spcAft>
            </a:pPr>
            <a:r>
              <a:rPr lang="en-GB" altLang="en-US" sz="2800" dirty="0" smtClean="0">
                <a:solidFill>
                  <a:srgbClr val="FFFFFF"/>
                </a:solidFill>
              </a:rPr>
              <a:t>Steve Rust </a:t>
            </a:r>
            <a:r>
              <a:rPr lang="en-GB" altLang="en-US" sz="2800" dirty="0" smtClean="0">
                <a:solidFill>
                  <a:srgbClr val="FFFFFF"/>
                </a:solidFill>
              </a:rPr>
              <a:t>Inspector </a:t>
            </a:r>
            <a:endParaRPr lang="en-GB" altLang="en-US" sz="2800" dirty="0" smtClean="0">
              <a:solidFill>
                <a:srgbClr val="FFFFFF"/>
              </a:solidFill>
            </a:endParaRPr>
          </a:p>
          <a:p>
            <a:pPr eaLnBrk="0" fontAlgn="base" hangingPunct="0">
              <a:spcBef>
                <a:spcPct val="0"/>
              </a:spcBef>
              <a:spcAft>
                <a:spcPct val="0"/>
              </a:spcAft>
            </a:pPr>
            <a:endParaRPr lang="en-GB" altLang="en-US" i="1" dirty="0" smtClean="0">
              <a:solidFill>
                <a:srgbClr val="FFFFFF"/>
              </a:solidFill>
            </a:endParaRPr>
          </a:p>
          <a:p>
            <a:pPr eaLnBrk="0" fontAlgn="base" hangingPunct="0">
              <a:spcBef>
                <a:spcPct val="0"/>
              </a:spcBef>
              <a:spcAft>
                <a:spcPct val="0"/>
              </a:spcAft>
            </a:pPr>
            <a:endParaRPr lang="en-GB" altLang="en-US" i="1" dirty="0">
              <a:solidFill>
                <a:srgbClr val="FFFFFF"/>
              </a:solidFill>
            </a:endParaRPr>
          </a:p>
          <a:p>
            <a:pPr eaLnBrk="0" fontAlgn="base" hangingPunct="0">
              <a:spcBef>
                <a:spcPct val="0"/>
              </a:spcBef>
              <a:spcAft>
                <a:spcPct val="0"/>
              </a:spcAft>
            </a:pPr>
            <a:r>
              <a:rPr lang="en-GB" altLang="en-US" i="1" dirty="0" smtClean="0">
                <a:solidFill>
                  <a:srgbClr val="FFFFFF"/>
                </a:solidFill>
              </a:rPr>
              <a:t>National Care Association </a:t>
            </a:r>
            <a:endParaRPr lang="en-GB" altLang="en-US" i="1" dirty="0" smtClean="0">
              <a:solidFill>
                <a:srgbClr val="FFFFFF"/>
              </a:solidFill>
            </a:endParaRPr>
          </a:p>
          <a:p>
            <a:pPr eaLnBrk="0" fontAlgn="base" hangingPunct="0">
              <a:spcBef>
                <a:spcPct val="0"/>
              </a:spcBef>
              <a:spcAft>
                <a:spcPct val="0"/>
              </a:spcAft>
            </a:pPr>
            <a:r>
              <a:rPr lang="en-GB" altLang="en-US" i="1" dirty="0" smtClean="0">
                <a:solidFill>
                  <a:srgbClr val="FFFFFF"/>
                </a:solidFill>
              </a:rPr>
              <a:t>13 August  </a:t>
            </a:r>
            <a:r>
              <a:rPr lang="en-GB" altLang="en-US" i="1" dirty="0" smtClean="0">
                <a:solidFill>
                  <a:srgbClr val="FFFFFF"/>
                </a:solidFill>
              </a:rPr>
              <a:t>2015</a:t>
            </a:r>
          </a:p>
        </p:txBody>
      </p:sp>
      <p:pic>
        <p:nvPicPr>
          <p:cNvPr id="19" name="image.jpg"/>
          <p:cNvPicPr>
            <a:picLocks noGrp="1"/>
          </p:cNvPicPr>
          <p:nvPr>
            <p:ph sz="half" idx="2"/>
          </p:nvPr>
        </p:nvPicPr>
        <p:blipFill>
          <a:blip r:embed="rId3">
            <a:extLst/>
          </a:blip>
          <a:stretch>
            <a:fillRect/>
          </a:stretch>
        </p:blipFill>
        <p:spPr>
          <a:xfrm>
            <a:off x="4592638" y="2609620"/>
            <a:ext cx="3792537" cy="2696035"/>
          </a:xfrm>
          <a:prstGeom prst="rect">
            <a:avLst/>
          </a:prstGeom>
          <a:ln w="12700">
            <a:miter lim="400000"/>
          </a:ln>
        </p:spPr>
      </p:pic>
    </p:spTree>
    <p:extLst>
      <p:ext uri="{BB962C8B-B14F-4D97-AF65-F5344CB8AC3E}">
        <p14:creationId xmlns:p14="http://schemas.microsoft.com/office/powerpoint/2010/main" val="284440180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556792"/>
            <a:ext cx="8496944" cy="4920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21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algn="r"/>
            <a:fld id="{BECE3DCD-61EE-4E61-B8D5-ACCF947585A7}" type="slidenum">
              <a:rPr lang="en-US" altLang="en-US" sz="900">
                <a:solidFill>
                  <a:srgbClr val="5F2861"/>
                </a:solidFill>
                <a:ea typeface="MS PGothic" pitchFamily="34" charset="-128"/>
              </a:rPr>
              <a:pPr algn="r"/>
              <a:t>10</a:t>
            </a:fld>
            <a:endParaRPr lang="en-US" altLang="en-US" sz="1400" dirty="0">
              <a:solidFill>
                <a:srgbClr val="6D2E69"/>
              </a:solidFill>
              <a:ea typeface="MS PGothic" pitchFamily="34" charset="-128"/>
            </a:endParaRPr>
          </a:p>
        </p:txBody>
      </p:sp>
      <p:sp>
        <p:nvSpPr>
          <p:cNvPr id="9219" name="Rectangle 2"/>
          <p:cNvSpPr txBox="1">
            <a:spLocks noChangeArrowheads="1"/>
          </p:cNvSpPr>
          <p:nvPr/>
        </p:nvSpPr>
        <p:spPr bwMode="auto">
          <a:xfrm>
            <a:off x="617538" y="765175"/>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a:lnSpc>
                <a:spcPct val="85000"/>
              </a:lnSpc>
            </a:pPr>
            <a:r>
              <a:rPr lang="en-GB" altLang="en-US" sz="2800" dirty="0" smtClean="0">
                <a:solidFill>
                  <a:srgbClr val="FFFFFF"/>
                </a:solidFill>
                <a:ea typeface="MS PGothic" pitchFamily="34" charset="-128"/>
              </a:rPr>
              <a:t>Safe</a:t>
            </a:r>
            <a:endParaRPr lang="en-GB" altLang="en-US" sz="2800" dirty="0">
              <a:solidFill>
                <a:srgbClr val="FFFFFF"/>
              </a:solidFill>
              <a:ea typeface="MS PGothic" pitchFamily="34" charset="-128"/>
            </a:endParaRPr>
          </a:p>
        </p:txBody>
      </p:sp>
      <p:grpSp>
        <p:nvGrpSpPr>
          <p:cNvPr id="9220" name="Group 1"/>
          <p:cNvGrpSpPr>
            <a:grpSpLocks/>
          </p:cNvGrpSpPr>
          <p:nvPr/>
        </p:nvGrpSpPr>
        <p:grpSpPr bwMode="auto">
          <a:xfrm>
            <a:off x="466725" y="1616075"/>
            <a:ext cx="2881313" cy="4789488"/>
            <a:chOff x="3059113" y="1615508"/>
            <a:chExt cx="2737023" cy="4550342"/>
          </a:xfrm>
        </p:grpSpPr>
        <p:pic>
          <p:nvPicPr>
            <p:cNvPr id="9237" name="Picture 6"/>
            <p:cNvPicPr>
              <a:picLocks noChangeAspect="1" noChangeArrowheads="1"/>
            </p:cNvPicPr>
            <p:nvPr/>
          </p:nvPicPr>
          <p:blipFill>
            <a:blip r:embed="rId3">
              <a:extLst>
                <a:ext uri="{28A0092B-C50C-407E-A947-70E740481C1C}">
                  <a14:useLocalDpi xmlns:a14="http://schemas.microsoft.com/office/drawing/2010/main" val="0"/>
                </a:ext>
              </a:extLst>
            </a:blip>
            <a:srcRect t="19662"/>
            <a:stretch>
              <a:fillRect/>
            </a:stretch>
          </p:blipFill>
          <p:spPr bwMode="auto">
            <a:xfrm>
              <a:off x="3059113" y="2636912"/>
              <a:ext cx="2736850" cy="352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8" name="Picture 6"/>
            <p:cNvPicPr>
              <a:picLocks noChangeAspect="1" noChangeArrowheads="1"/>
            </p:cNvPicPr>
            <p:nvPr/>
          </p:nvPicPr>
          <p:blipFill>
            <a:blip r:embed="rId3">
              <a:extLst>
                <a:ext uri="{28A0092B-C50C-407E-A947-70E740481C1C}">
                  <a14:useLocalDpi xmlns:a14="http://schemas.microsoft.com/office/drawing/2010/main" val="0"/>
                </a:ext>
              </a:extLst>
            </a:blip>
            <a:srcRect b="79736"/>
            <a:stretch>
              <a:fillRect/>
            </a:stretch>
          </p:blipFill>
          <p:spPr bwMode="auto">
            <a:xfrm>
              <a:off x="3059286" y="1615508"/>
              <a:ext cx="2736850" cy="8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0" name="Table 9"/>
          <p:cNvGraphicFramePr>
            <a:graphicFrameLocks noGrp="1"/>
          </p:cNvGraphicFramePr>
          <p:nvPr>
            <p:extLst>
              <p:ext uri="{D42A27DB-BD31-4B8C-83A1-F6EECF244321}">
                <p14:modId xmlns:p14="http://schemas.microsoft.com/office/powerpoint/2010/main" val="3654209625"/>
              </p:ext>
            </p:extLst>
          </p:nvPr>
        </p:nvGraphicFramePr>
        <p:xfrm>
          <a:off x="3482975" y="1598613"/>
          <a:ext cx="5192713" cy="4718215"/>
        </p:xfrm>
        <a:graphic>
          <a:graphicData uri="http://schemas.openxmlformats.org/drawingml/2006/table">
            <a:tbl>
              <a:tblPr firstRow="1" firstCol="1" bandRow="1"/>
              <a:tblGrid>
                <a:gridCol w="5192713"/>
              </a:tblGrid>
              <a:tr h="927230">
                <a:tc>
                  <a:txBody>
                    <a:bodyPr/>
                    <a:lstStyle/>
                    <a:p>
                      <a:pPr marL="36195">
                        <a:lnSpc>
                          <a:spcPct val="100000"/>
                        </a:lnSpc>
                        <a:spcBef>
                          <a:spcPts val="0"/>
                        </a:spcBef>
                        <a:spcAft>
                          <a:spcPts val="0"/>
                        </a:spcAft>
                      </a:pPr>
                      <a:endParaRPr lang="en-GB" sz="200" b="1" dirty="0" smtClean="0">
                        <a:solidFill>
                          <a:srgbClr val="FFFFFF"/>
                        </a:solidFill>
                        <a:effectLst/>
                        <a:latin typeface="Arial"/>
                        <a:ea typeface="Times New Roman"/>
                      </a:endParaRPr>
                    </a:p>
                    <a:p>
                      <a:pPr marL="36195">
                        <a:lnSpc>
                          <a:spcPts val="1600"/>
                        </a:lnSpc>
                        <a:spcBef>
                          <a:spcPts val="600"/>
                        </a:spcBef>
                        <a:spcAft>
                          <a:spcPts val="0"/>
                        </a:spcAft>
                      </a:pPr>
                      <a:r>
                        <a:rPr lang="en-GB" sz="1800" b="1" dirty="0" smtClean="0">
                          <a:solidFill>
                            <a:srgbClr val="FFFFFF"/>
                          </a:solidFill>
                          <a:effectLst/>
                          <a:latin typeface="Arial"/>
                          <a:ea typeface="Times New Roman"/>
                        </a:rPr>
                        <a:t>Some high </a:t>
                      </a:r>
                      <a:r>
                        <a:rPr lang="en-GB" sz="1800" b="1" dirty="0">
                          <a:solidFill>
                            <a:srgbClr val="FFFFFF"/>
                          </a:solidFill>
                          <a:effectLst/>
                          <a:latin typeface="Arial"/>
                          <a:ea typeface="Times New Roman"/>
                        </a:rPr>
                        <a:t>level characteristics of </a:t>
                      </a:r>
                      <a:r>
                        <a:rPr lang="en-GB" sz="1800" b="1" dirty="0" smtClean="0">
                          <a:solidFill>
                            <a:srgbClr val="FFFFFF"/>
                          </a:solidFill>
                          <a:effectLst/>
                          <a:latin typeface="Arial"/>
                          <a:ea typeface="Times New Roman"/>
                        </a:rPr>
                        <a:t>Outstanding</a:t>
                      </a:r>
                      <a:endParaRPr lang="en-GB" sz="1800" b="1" dirty="0">
                        <a:solidFill>
                          <a:srgbClr val="FFFFFF"/>
                        </a:solidFill>
                        <a:effectLst/>
                        <a:latin typeface="Arial"/>
                        <a:ea typeface="Times New Roman"/>
                      </a:endParaRP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743669"/>
                    </a:solidFill>
                  </a:tcPr>
                </a:tc>
              </a:tr>
              <a:tr h="1411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solidFill>
                          <a:srgbClr val="404040"/>
                        </a:solidFill>
                        <a:effectLst/>
                        <a:latin typeface="Arial"/>
                        <a:ea typeface="Times New Roman"/>
                      </a:endParaRP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1166067">
                <a:tc>
                  <a:txBody>
                    <a:bodyPr/>
                    <a:lstStyle/>
                    <a:p>
                      <a:pPr marL="0" marR="0" indent="0" algn="l" defTabSz="457200" rtl="0" eaLnBrk="1" fontAlgn="auto" latinLnBrk="0" hangingPunct="1">
                        <a:lnSpc>
                          <a:spcPts val="1600"/>
                        </a:lnSpc>
                        <a:spcBef>
                          <a:spcPts val="0"/>
                        </a:spcBef>
                        <a:spcAft>
                          <a:spcPts val="0"/>
                        </a:spcAft>
                        <a:buClrTx/>
                        <a:buSzTx/>
                        <a:buFontTx/>
                        <a:buNone/>
                        <a:tabLst/>
                        <a:defRPr/>
                      </a:pPr>
                      <a:r>
                        <a:rPr lang="en-GB" sz="1600" dirty="0" smtClean="0">
                          <a:solidFill>
                            <a:srgbClr val="404040"/>
                          </a:solidFill>
                          <a:effectLst/>
                          <a:latin typeface="+mn-lt"/>
                          <a:ea typeface="Times New Roman"/>
                        </a:rPr>
                        <a:t>High level of understanding of the need to make sure people are</a:t>
                      </a:r>
                      <a:r>
                        <a:rPr lang="en-GB" sz="1600" baseline="0" dirty="0" smtClean="0">
                          <a:solidFill>
                            <a:srgbClr val="404040"/>
                          </a:solidFill>
                          <a:effectLst/>
                          <a:latin typeface="+mn-lt"/>
                          <a:ea typeface="Times New Roman"/>
                        </a:rPr>
                        <a:t> safe. People who use the service and staff tell us they are actively encouraged to raise their concerns and to challenge when the feel people’s safety is at risk</a:t>
                      </a:r>
                      <a:endParaRPr lang="en-GB" sz="1600" dirty="0">
                        <a:solidFill>
                          <a:srgbClr val="404040"/>
                        </a:solidFill>
                        <a:effectLst/>
                        <a:latin typeface="Arial"/>
                        <a:ea typeface="Times New Roman"/>
                      </a:endParaRPr>
                    </a:p>
                  </a:txBody>
                  <a:tcPr marL="68560" marR="68560" marT="36185" marB="36185"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609600">
                <a:tc>
                  <a:txBody>
                    <a:bodyPr/>
                    <a:lstStyle/>
                    <a:p>
                      <a:pPr marL="0" marR="0" indent="0" algn="l" defTabSz="457200" rtl="0" eaLnBrk="1" fontAlgn="auto" latinLnBrk="0" hangingPunct="1">
                        <a:lnSpc>
                          <a:spcPts val="1600"/>
                        </a:lnSpc>
                        <a:spcBef>
                          <a:spcPts val="1200"/>
                        </a:spcBef>
                        <a:spcAft>
                          <a:spcPts val="0"/>
                        </a:spcAft>
                        <a:buClrTx/>
                        <a:buSzTx/>
                        <a:buFontTx/>
                        <a:buNone/>
                        <a:tabLst/>
                        <a:defRPr/>
                      </a:pPr>
                      <a:r>
                        <a:rPr lang="en-GB" sz="1600" dirty="0" smtClean="0">
                          <a:solidFill>
                            <a:srgbClr val="404040"/>
                          </a:solidFill>
                          <a:effectLst/>
                          <a:latin typeface="+mn-lt"/>
                          <a:ea typeface="Times New Roman"/>
                        </a:rPr>
                        <a:t>Staff have exceptional</a:t>
                      </a:r>
                      <a:r>
                        <a:rPr lang="en-GB" sz="1600" baseline="0" dirty="0" smtClean="0">
                          <a:solidFill>
                            <a:srgbClr val="404040"/>
                          </a:solidFill>
                          <a:effectLst/>
                          <a:latin typeface="+mn-lt"/>
                          <a:ea typeface="Times New Roman"/>
                        </a:rPr>
                        <a:t> skills and the ability to recognise when people feel unsafe.</a:t>
                      </a:r>
                      <a:endParaRPr lang="en-GB" sz="1600" dirty="0" smtClean="0">
                        <a:solidFill>
                          <a:srgbClr val="404040"/>
                        </a:solidFill>
                        <a:effectLst/>
                        <a:latin typeface="+mn-lt"/>
                        <a:ea typeface="Times New Roman"/>
                      </a:endParaRPr>
                    </a:p>
                  </a:txBody>
                  <a:tcPr marL="68560" marR="68560" marT="36185" marB="36185"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935851">
                <a:tc>
                  <a:txBody>
                    <a:bodyPr/>
                    <a:lstStyle/>
                    <a:p>
                      <a:pPr marL="0" marR="0" indent="0" algn="l" defTabSz="457200" rtl="0" eaLnBrk="1" fontAlgn="auto" latinLnBrk="0" hangingPunct="1">
                        <a:lnSpc>
                          <a:spcPts val="1600"/>
                        </a:lnSpc>
                        <a:spcBef>
                          <a:spcPts val="0"/>
                        </a:spcBef>
                        <a:spcAft>
                          <a:spcPts val="0"/>
                        </a:spcAft>
                        <a:buClrTx/>
                        <a:buSzTx/>
                        <a:buFontTx/>
                        <a:buNone/>
                        <a:tabLst/>
                        <a:defRPr/>
                      </a:pPr>
                      <a:r>
                        <a:rPr lang="en-GB" sz="1600" dirty="0" smtClean="0">
                          <a:solidFill>
                            <a:srgbClr val="404040"/>
                          </a:solidFill>
                          <a:effectLst/>
                          <a:latin typeface="+mn-lt"/>
                          <a:ea typeface="Times New Roman"/>
                        </a:rPr>
                        <a:t>The service</a:t>
                      </a:r>
                      <a:r>
                        <a:rPr lang="en-GB" sz="1600" baseline="0" dirty="0" smtClean="0">
                          <a:solidFill>
                            <a:srgbClr val="404040"/>
                          </a:solidFill>
                          <a:effectLst/>
                          <a:latin typeface="+mn-lt"/>
                          <a:ea typeface="Times New Roman"/>
                        </a:rPr>
                        <a:t> is creative in the way it involves and works with people, respects their diverse needs and challenges discrimination.</a:t>
                      </a:r>
                      <a:endParaRPr lang="en-GB" sz="1600" dirty="0" smtClean="0">
                        <a:solidFill>
                          <a:srgbClr val="404040"/>
                        </a:solidFill>
                        <a:effectLst/>
                        <a:latin typeface="+mn-lt"/>
                        <a:ea typeface="Times New Roman"/>
                      </a:endParaRPr>
                    </a:p>
                  </a:txBody>
                  <a:tcPr marL="68560" marR="68560" marT="36185" marB="36185"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885177">
                <a:tc>
                  <a:txBody>
                    <a:bodyPr/>
                    <a:lstStyle/>
                    <a:p>
                      <a:pPr marL="0" marR="0" indent="0" algn="l" defTabSz="457200" rtl="0" eaLnBrk="1" fontAlgn="auto" latinLnBrk="0" hangingPunct="1">
                        <a:lnSpc>
                          <a:spcPts val="1600"/>
                        </a:lnSpc>
                        <a:spcBef>
                          <a:spcPts val="0"/>
                        </a:spcBef>
                        <a:spcAft>
                          <a:spcPts val="0"/>
                        </a:spcAft>
                        <a:buClrTx/>
                        <a:buSzTx/>
                        <a:buFontTx/>
                        <a:buNone/>
                        <a:tabLst/>
                        <a:defRPr/>
                      </a:pPr>
                      <a:r>
                        <a:rPr lang="en-GB" sz="1600" dirty="0" smtClean="0">
                          <a:solidFill>
                            <a:srgbClr val="404040"/>
                          </a:solidFill>
                          <a:effectLst/>
                          <a:latin typeface="+mn-lt"/>
                          <a:ea typeface="Times New Roman"/>
                        </a:rPr>
                        <a:t>Staff show empathy and have an enabling attitude that encourages people to challenge</a:t>
                      </a:r>
                      <a:r>
                        <a:rPr lang="en-GB" sz="1600" baseline="0" dirty="0" smtClean="0">
                          <a:solidFill>
                            <a:srgbClr val="404040"/>
                          </a:solidFill>
                          <a:effectLst/>
                          <a:latin typeface="+mn-lt"/>
                          <a:ea typeface="Times New Roman"/>
                        </a:rPr>
                        <a:t> themselves, whilst recognising and respecting people’s lifestyle choices.</a:t>
                      </a:r>
                      <a:endParaRPr lang="en-GB" sz="1600" dirty="0" smtClean="0">
                        <a:solidFill>
                          <a:srgbClr val="404040"/>
                        </a:solidFill>
                        <a:effectLst/>
                        <a:latin typeface="+mn-lt"/>
                        <a:ea typeface="Times New Roman"/>
                      </a:endParaRPr>
                    </a:p>
                  </a:txBody>
                  <a:tcPr marL="68560" marR="68560" marT="36185" marB="36185"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bl>
          </a:graphicData>
        </a:graphic>
      </p:graphicFrame>
      <p:sp>
        <p:nvSpPr>
          <p:cNvPr id="3" name="Rectangle 2"/>
          <p:cNvSpPr/>
          <p:nvPr/>
        </p:nvSpPr>
        <p:spPr>
          <a:xfrm>
            <a:off x="466725" y="3657600"/>
            <a:ext cx="2881313" cy="890761"/>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473653" y="4578928"/>
            <a:ext cx="2881313" cy="890761"/>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73652" y="5503718"/>
            <a:ext cx="2881313" cy="890761"/>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48057318"/>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556792"/>
            <a:ext cx="8496944" cy="4920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1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algn="r"/>
            <a:fld id="{BECE3DCD-61EE-4E61-B8D5-ACCF947585A7}" type="slidenum">
              <a:rPr lang="en-US" altLang="en-US" sz="900">
                <a:solidFill>
                  <a:srgbClr val="5F2861"/>
                </a:solidFill>
                <a:ea typeface="MS PGothic" pitchFamily="34" charset="-128"/>
              </a:rPr>
              <a:pPr algn="r"/>
              <a:t>11</a:t>
            </a:fld>
            <a:endParaRPr lang="en-US" altLang="en-US" sz="1400" dirty="0">
              <a:solidFill>
                <a:srgbClr val="6D2E69"/>
              </a:solidFill>
              <a:ea typeface="MS PGothic" pitchFamily="34" charset="-128"/>
            </a:endParaRPr>
          </a:p>
        </p:txBody>
      </p:sp>
      <p:sp>
        <p:nvSpPr>
          <p:cNvPr id="9219" name="Rectangle 2"/>
          <p:cNvSpPr txBox="1">
            <a:spLocks noChangeArrowheads="1"/>
          </p:cNvSpPr>
          <p:nvPr/>
        </p:nvSpPr>
        <p:spPr bwMode="auto">
          <a:xfrm>
            <a:off x="617538" y="765175"/>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a:lnSpc>
                <a:spcPct val="85000"/>
              </a:lnSpc>
            </a:pPr>
            <a:r>
              <a:rPr lang="en-GB" altLang="en-US" sz="2800" dirty="0">
                <a:solidFill>
                  <a:srgbClr val="FFFFFF"/>
                </a:solidFill>
                <a:ea typeface="MS PGothic" pitchFamily="34" charset="-128"/>
              </a:rPr>
              <a:t>Rating four point scale</a:t>
            </a:r>
          </a:p>
        </p:txBody>
      </p:sp>
      <p:grpSp>
        <p:nvGrpSpPr>
          <p:cNvPr id="9220" name="Group 1"/>
          <p:cNvGrpSpPr>
            <a:grpSpLocks/>
          </p:cNvGrpSpPr>
          <p:nvPr/>
        </p:nvGrpSpPr>
        <p:grpSpPr bwMode="auto">
          <a:xfrm>
            <a:off x="466725" y="1616075"/>
            <a:ext cx="2881313" cy="4789488"/>
            <a:chOff x="3059113" y="1615508"/>
            <a:chExt cx="2737023" cy="4550342"/>
          </a:xfrm>
        </p:grpSpPr>
        <p:pic>
          <p:nvPicPr>
            <p:cNvPr id="9237" name="Picture 6"/>
            <p:cNvPicPr>
              <a:picLocks noChangeAspect="1" noChangeArrowheads="1"/>
            </p:cNvPicPr>
            <p:nvPr/>
          </p:nvPicPr>
          <p:blipFill>
            <a:blip r:embed="rId3">
              <a:extLst>
                <a:ext uri="{28A0092B-C50C-407E-A947-70E740481C1C}">
                  <a14:useLocalDpi xmlns:a14="http://schemas.microsoft.com/office/drawing/2010/main" val="0"/>
                </a:ext>
              </a:extLst>
            </a:blip>
            <a:srcRect t="19662"/>
            <a:stretch>
              <a:fillRect/>
            </a:stretch>
          </p:blipFill>
          <p:spPr bwMode="auto">
            <a:xfrm>
              <a:off x="3059113" y="2636912"/>
              <a:ext cx="2736850" cy="352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8" name="Picture 6"/>
            <p:cNvPicPr>
              <a:picLocks noChangeAspect="1" noChangeArrowheads="1"/>
            </p:cNvPicPr>
            <p:nvPr/>
          </p:nvPicPr>
          <p:blipFill>
            <a:blip r:embed="rId3">
              <a:extLst>
                <a:ext uri="{28A0092B-C50C-407E-A947-70E740481C1C}">
                  <a14:useLocalDpi xmlns:a14="http://schemas.microsoft.com/office/drawing/2010/main" val="0"/>
                </a:ext>
              </a:extLst>
            </a:blip>
            <a:srcRect b="79736"/>
            <a:stretch>
              <a:fillRect/>
            </a:stretch>
          </p:blipFill>
          <p:spPr bwMode="auto">
            <a:xfrm>
              <a:off x="3059286" y="1615508"/>
              <a:ext cx="2736850" cy="8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0" name="Table 9"/>
          <p:cNvGraphicFramePr>
            <a:graphicFrameLocks noGrp="1"/>
          </p:cNvGraphicFramePr>
          <p:nvPr/>
        </p:nvGraphicFramePr>
        <p:xfrm>
          <a:off x="3482975" y="1598613"/>
          <a:ext cx="5192713" cy="4749800"/>
        </p:xfrm>
        <a:graphic>
          <a:graphicData uri="http://schemas.openxmlformats.org/drawingml/2006/table">
            <a:tbl>
              <a:tblPr firstRow="1" firstCol="1" bandRow="1"/>
              <a:tblGrid>
                <a:gridCol w="5192713"/>
              </a:tblGrid>
              <a:tr h="927230">
                <a:tc>
                  <a:txBody>
                    <a:bodyPr/>
                    <a:lstStyle/>
                    <a:p>
                      <a:pPr marL="36195">
                        <a:lnSpc>
                          <a:spcPct val="100000"/>
                        </a:lnSpc>
                        <a:spcBef>
                          <a:spcPts val="0"/>
                        </a:spcBef>
                        <a:spcAft>
                          <a:spcPts val="0"/>
                        </a:spcAft>
                      </a:pPr>
                      <a:endParaRPr lang="en-GB" sz="200" b="1" dirty="0" smtClean="0">
                        <a:solidFill>
                          <a:srgbClr val="FFFFFF"/>
                        </a:solidFill>
                        <a:effectLst/>
                        <a:latin typeface="Arial"/>
                        <a:ea typeface="Times New Roman"/>
                      </a:endParaRPr>
                    </a:p>
                    <a:p>
                      <a:pPr marL="36195">
                        <a:lnSpc>
                          <a:spcPts val="1600"/>
                        </a:lnSpc>
                        <a:spcBef>
                          <a:spcPts val="600"/>
                        </a:spcBef>
                        <a:spcAft>
                          <a:spcPts val="0"/>
                        </a:spcAft>
                      </a:pPr>
                      <a:r>
                        <a:rPr lang="en-GB" sz="1800" b="1" dirty="0" smtClean="0">
                          <a:solidFill>
                            <a:srgbClr val="FFFFFF"/>
                          </a:solidFill>
                          <a:effectLst/>
                          <a:latin typeface="Arial"/>
                          <a:ea typeface="Times New Roman"/>
                        </a:rPr>
                        <a:t>High </a:t>
                      </a:r>
                      <a:r>
                        <a:rPr lang="en-GB" sz="1800" b="1" dirty="0">
                          <a:solidFill>
                            <a:srgbClr val="FFFFFF"/>
                          </a:solidFill>
                          <a:effectLst/>
                          <a:latin typeface="Arial"/>
                          <a:ea typeface="Times New Roman"/>
                        </a:rPr>
                        <a:t>level characteristics of each rating level</a:t>
                      </a: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743669"/>
                    </a:solidFill>
                  </a:tcPr>
                </a:tc>
              </a:tr>
              <a:tr h="19429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solidFill>
                          <a:srgbClr val="404040"/>
                        </a:solidFill>
                        <a:effectLst/>
                        <a:latin typeface="Arial"/>
                        <a:ea typeface="Times New Roman"/>
                      </a:endParaRP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871399">
                <a:tc>
                  <a:txBody>
                    <a:bodyPr/>
                    <a:lstStyle/>
                    <a:p>
                      <a:pPr>
                        <a:lnSpc>
                          <a:spcPts val="1600"/>
                        </a:lnSpc>
                        <a:spcAft>
                          <a:spcPts val="0"/>
                        </a:spcAft>
                      </a:pPr>
                      <a:endParaRPr lang="en-GB" sz="1800" dirty="0" smtClean="0">
                        <a:solidFill>
                          <a:srgbClr val="404040"/>
                        </a:solidFill>
                        <a:effectLst/>
                        <a:latin typeface="Arial"/>
                        <a:ea typeface="Times New Roman"/>
                      </a:endParaRPr>
                    </a:p>
                    <a:p>
                      <a:pPr marL="0" marR="0" indent="0" algn="l" defTabSz="457200" rtl="0" eaLnBrk="1" fontAlgn="auto" latinLnBrk="0" hangingPunct="1">
                        <a:lnSpc>
                          <a:spcPts val="1600"/>
                        </a:lnSpc>
                        <a:spcBef>
                          <a:spcPts val="0"/>
                        </a:spcBef>
                        <a:spcAft>
                          <a:spcPts val="0"/>
                        </a:spcAft>
                        <a:buClrTx/>
                        <a:buSzTx/>
                        <a:buFontTx/>
                        <a:buNone/>
                        <a:tabLst/>
                        <a:defRPr/>
                      </a:pPr>
                      <a:r>
                        <a:rPr lang="en-GB" sz="1800" dirty="0" smtClean="0">
                          <a:solidFill>
                            <a:srgbClr val="404040"/>
                          </a:solidFill>
                          <a:effectLst/>
                          <a:latin typeface="+mn-lt"/>
                          <a:ea typeface="Times New Roman"/>
                        </a:rPr>
                        <a:t>Innovative, creative, constantly striving to improve, open and transparent</a:t>
                      </a:r>
                      <a:endParaRPr lang="en-GB" sz="1800" dirty="0">
                        <a:solidFill>
                          <a:srgbClr val="404040"/>
                        </a:solidFill>
                        <a:effectLst/>
                        <a:latin typeface="Arial"/>
                        <a:ea typeface="Times New Roman"/>
                      </a:endParaRP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935851">
                <a:tc>
                  <a:txBody>
                    <a:bodyPr/>
                    <a:lstStyle/>
                    <a:p>
                      <a:pPr>
                        <a:lnSpc>
                          <a:spcPts val="1600"/>
                        </a:lnSpc>
                        <a:spcAft>
                          <a:spcPts val="0"/>
                        </a:spcAft>
                      </a:pPr>
                      <a:endParaRPr lang="en-GB" sz="1800" dirty="0" smtClean="0">
                        <a:solidFill>
                          <a:srgbClr val="404040"/>
                        </a:solidFill>
                        <a:effectLst/>
                        <a:latin typeface="Arial"/>
                        <a:ea typeface="Times New Roman"/>
                      </a:endParaRPr>
                    </a:p>
                    <a:p>
                      <a:pPr marL="0" marR="0" indent="0" algn="l" defTabSz="457200" rtl="0" eaLnBrk="1" fontAlgn="auto" latinLnBrk="0" hangingPunct="1">
                        <a:lnSpc>
                          <a:spcPts val="1600"/>
                        </a:lnSpc>
                        <a:spcBef>
                          <a:spcPts val="0"/>
                        </a:spcBef>
                        <a:spcAft>
                          <a:spcPts val="0"/>
                        </a:spcAft>
                        <a:buClrTx/>
                        <a:buSzTx/>
                        <a:buFontTx/>
                        <a:buNone/>
                        <a:tabLst/>
                        <a:defRPr/>
                      </a:pPr>
                      <a:r>
                        <a:rPr lang="en-GB" sz="1800" dirty="0" smtClean="0">
                          <a:solidFill>
                            <a:srgbClr val="404040"/>
                          </a:solidFill>
                          <a:effectLst/>
                          <a:latin typeface="+mn-lt"/>
                          <a:ea typeface="Times New Roman"/>
                        </a:rPr>
                        <a:t>Consistent level of service people have a right to expect, robust arrangements in place for when things do go wrong</a:t>
                      </a: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935851">
                <a:tc>
                  <a:txBody>
                    <a:bodyPr/>
                    <a:lstStyle/>
                    <a:p>
                      <a:pPr>
                        <a:lnSpc>
                          <a:spcPts val="1600"/>
                        </a:lnSpc>
                        <a:spcAft>
                          <a:spcPts val="0"/>
                        </a:spcAft>
                      </a:pPr>
                      <a:endParaRPr lang="en-GB" sz="1800" dirty="0" smtClean="0">
                        <a:solidFill>
                          <a:srgbClr val="404040"/>
                        </a:solidFill>
                        <a:effectLst/>
                        <a:latin typeface="Arial"/>
                        <a:ea typeface="Times New Roman"/>
                      </a:endParaRPr>
                    </a:p>
                    <a:p>
                      <a:pPr marL="0" marR="0" indent="0" algn="l" defTabSz="457200" rtl="0" eaLnBrk="1" fontAlgn="auto" latinLnBrk="0" hangingPunct="1">
                        <a:lnSpc>
                          <a:spcPts val="1600"/>
                        </a:lnSpc>
                        <a:spcBef>
                          <a:spcPts val="0"/>
                        </a:spcBef>
                        <a:spcAft>
                          <a:spcPts val="0"/>
                        </a:spcAft>
                        <a:buClrTx/>
                        <a:buSzTx/>
                        <a:buFontTx/>
                        <a:buNone/>
                        <a:tabLst/>
                        <a:defRPr/>
                      </a:pPr>
                      <a:r>
                        <a:rPr lang="en-GB" sz="1800" dirty="0" smtClean="0">
                          <a:solidFill>
                            <a:srgbClr val="404040"/>
                          </a:solidFill>
                          <a:effectLst/>
                          <a:latin typeface="+mn-lt"/>
                          <a:ea typeface="Times New Roman"/>
                        </a:rPr>
                        <a:t>May have elements of good practice but inconsistent, potential or actual risk, inconsistent responses when things go wrong</a:t>
                      </a: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885177">
                <a:tc>
                  <a:txBody>
                    <a:bodyPr/>
                    <a:lstStyle/>
                    <a:p>
                      <a:pPr marL="0" marR="0" indent="0" algn="l" defTabSz="457200" rtl="0" eaLnBrk="1" fontAlgn="auto" latinLnBrk="0" hangingPunct="1">
                        <a:lnSpc>
                          <a:spcPts val="1600"/>
                        </a:lnSpc>
                        <a:spcBef>
                          <a:spcPts val="0"/>
                        </a:spcBef>
                        <a:spcAft>
                          <a:spcPts val="0"/>
                        </a:spcAft>
                        <a:buClrTx/>
                        <a:buSzTx/>
                        <a:buFontTx/>
                        <a:buNone/>
                        <a:tabLst/>
                        <a:defRPr/>
                      </a:pPr>
                      <a:endParaRPr lang="en-GB" sz="1800" dirty="0" smtClean="0">
                        <a:solidFill>
                          <a:srgbClr val="404040"/>
                        </a:solidFill>
                        <a:effectLst/>
                        <a:latin typeface="+mn-lt"/>
                        <a:ea typeface="Times New Roman"/>
                      </a:endParaRPr>
                    </a:p>
                    <a:p>
                      <a:pPr marL="0" marR="0" indent="0" algn="l" defTabSz="457200" rtl="0" eaLnBrk="1" fontAlgn="auto" latinLnBrk="0" hangingPunct="1">
                        <a:lnSpc>
                          <a:spcPts val="1600"/>
                        </a:lnSpc>
                        <a:spcBef>
                          <a:spcPts val="0"/>
                        </a:spcBef>
                        <a:spcAft>
                          <a:spcPts val="0"/>
                        </a:spcAft>
                        <a:buClrTx/>
                        <a:buSzTx/>
                        <a:buFontTx/>
                        <a:buNone/>
                        <a:tabLst/>
                        <a:defRPr/>
                      </a:pPr>
                      <a:r>
                        <a:rPr lang="en-GB" sz="1800" dirty="0" smtClean="0">
                          <a:solidFill>
                            <a:srgbClr val="404040"/>
                          </a:solidFill>
                          <a:effectLst/>
                          <a:latin typeface="+mn-lt"/>
                          <a:ea typeface="Times New Roman"/>
                        </a:rPr>
                        <a:t>Significant harm has or is likely to occur, shortfalls in practice, ineffective or no action taken to put things right or improve</a:t>
                      </a: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718592"/>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ltLang="en-US" dirty="0"/>
          </a:p>
        </p:txBody>
      </p:sp>
      <p:sp>
        <p:nvSpPr>
          <p:cNvPr id="512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fld id="{CF5D708C-5A24-4503-BCC8-1EB46792D68A}" type="slidenum">
              <a:rPr lang="en-US" altLang="en-US" sz="900">
                <a:solidFill>
                  <a:srgbClr val="5F2861"/>
                </a:solidFill>
                <a:ea typeface="ＭＳ Ｐゴシック" pitchFamily="34" charset="-128"/>
              </a:rPr>
              <a:pPr algn="r"/>
              <a:t>12</a:t>
            </a:fld>
            <a:endParaRPr lang="en-US" altLang="en-US" sz="1400" dirty="0">
              <a:solidFill>
                <a:srgbClr val="6D2E69"/>
              </a:solidFill>
              <a:ea typeface="ＭＳ Ｐゴシック" pitchFamily="34" charset="-128"/>
            </a:endParaRPr>
          </a:p>
        </p:txBody>
      </p:sp>
      <p:sp>
        <p:nvSpPr>
          <p:cNvPr id="5124" name="Rectangle 2"/>
          <p:cNvSpPr txBox="1">
            <a:spLocks noChangeArrowheads="1"/>
          </p:cNvSpPr>
          <p:nvPr/>
        </p:nvSpPr>
        <p:spPr bwMode="auto">
          <a:xfrm>
            <a:off x="539750" y="552450"/>
            <a:ext cx="583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nSpc>
                <a:spcPct val="85000"/>
              </a:lnSpc>
            </a:pPr>
            <a:r>
              <a:rPr lang="en-GB" sz="2800" dirty="0">
                <a:solidFill>
                  <a:schemeClr val="accent3"/>
                </a:solidFill>
              </a:rPr>
              <a:t>How we make a judgement </a:t>
            </a:r>
            <a:endParaRPr lang="en-GB" altLang="en-US" sz="2800" dirty="0">
              <a:solidFill>
                <a:schemeClr val="accent3"/>
              </a:solidFill>
              <a:ea typeface="ＭＳ Ｐゴシック" pitchFamily="34" charset="-128"/>
            </a:endParaRPr>
          </a:p>
        </p:txBody>
      </p:sp>
      <p:sp>
        <p:nvSpPr>
          <p:cNvPr id="5125" name="Rectangle 3"/>
          <p:cNvSpPr txBox="1">
            <a:spLocks noChangeArrowheads="1"/>
          </p:cNvSpPr>
          <p:nvPr/>
        </p:nvSpPr>
        <p:spPr bwMode="auto">
          <a:xfrm>
            <a:off x="762000" y="1809750"/>
            <a:ext cx="71628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GB" sz="1800" dirty="0"/>
              <a:t>Inspection teams will base their judgements on all the available evidence, using their professional judgement. They will particularly use the key lines of enquiry, the prompts and our guidance on the ratings levels. </a:t>
            </a:r>
            <a:endParaRPr lang="en-GB" sz="1800" dirty="0" smtClean="0"/>
          </a:p>
          <a:p>
            <a:endParaRPr lang="en-GB" sz="1800" dirty="0"/>
          </a:p>
          <a:p>
            <a:r>
              <a:rPr lang="en-GB" sz="1800" dirty="0"/>
              <a:t>When making our judgements, we will consider the weight of each piece of relevant evidence. In most cases we will need to corroborate our evidence with other sources to support our findings and enable us to make a robust judgement. </a:t>
            </a:r>
            <a:endParaRPr lang="en-GB" sz="1800" dirty="0" smtClean="0"/>
          </a:p>
          <a:p>
            <a:endParaRPr lang="en-GB" sz="1800" dirty="0"/>
          </a:p>
          <a:p>
            <a:r>
              <a:rPr lang="en-GB" sz="1800" dirty="0"/>
              <a:t>When we have conflicting evidence, we will consider the weight of each piece of evidence, its source, how robust it is and which is the strongest. We may conclude that we need to seek additional evidence or specialist advice in order to make a judgement. </a:t>
            </a:r>
          </a:p>
        </p:txBody>
      </p:sp>
    </p:spTree>
    <p:extLst>
      <p:ext uri="{BB962C8B-B14F-4D97-AF65-F5344CB8AC3E}">
        <p14:creationId xmlns:p14="http://schemas.microsoft.com/office/powerpoint/2010/main" val="2397577215"/>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ltLang="en-US" dirty="0"/>
          </a:p>
        </p:txBody>
      </p:sp>
      <p:sp>
        <p:nvSpPr>
          <p:cNvPr id="512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fld id="{CF5D708C-5A24-4503-BCC8-1EB46792D68A}" type="slidenum">
              <a:rPr lang="en-US" altLang="en-US" sz="900">
                <a:solidFill>
                  <a:srgbClr val="5F2861"/>
                </a:solidFill>
                <a:ea typeface="ＭＳ Ｐゴシック" pitchFamily="34" charset="-128"/>
              </a:rPr>
              <a:pPr algn="r"/>
              <a:t>13</a:t>
            </a:fld>
            <a:endParaRPr lang="en-US" altLang="en-US" sz="1400" dirty="0">
              <a:solidFill>
                <a:srgbClr val="6D2E69"/>
              </a:solidFill>
              <a:ea typeface="ＭＳ Ｐゴシック" pitchFamily="34" charset="-128"/>
            </a:endParaRPr>
          </a:p>
        </p:txBody>
      </p:sp>
      <p:sp>
        <p:nvSpPr>
          <p:cNvPr id="5124" name="Rectangle 2"/>
          <p:cNvSpPr txBox="1">
            <a:spLocks noChangeArrowheads="1"/>
          </p:cNvSpPr>
          <p:nvPr/>
        </p:nvSpPr>
        <p:spPr bwMode="auto">
          <a:xfrm>
            <a:off x="539750" y="552450"/>
            <a:ext cx="583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nSpc>
                <a:spcPct val="85000"/>
              </a:lnSpc>
            </a:pPr>
            <a:r>
              <a:rPr lang="en-GB" altLang="en-US" sz="2800" dirty="0" smtClean="0">
                <a:solidFill>
                  <a:schemeClr val="bg1"/>
                </a:solidFill>
                <a:ea typeface="ＭＳ Ｐゴシック" pitchFamily="34" charset="-128"/>
              </a:rPr>
              <a:t>Rating Principals </a:t>
            </a:r>
            <a:endParaRPr lang="en-GB" altLang="en-US" sz="2800" dirty="0">
              <a:solidFill>
                <a:schemeClr val="bg1"/>
              </a:solidFill>
              <a:ea typeface="ＭＳ Ｐゴシック" pitchFamily="34" charset="-128"/>
            </a:endParaRPr>
          </a:p>
        </p:txBody>
      </p:sp>
      <p:sp>
        <p:nvSpPr>
          <p:cNvPr id="5125" name="Rectangle 3"/>
          <p:cNvSpPr txBox="1">
            <a:spLocks noChangeArrowheads="1"/>
          </p:cNvSpPr>
          <p:nvPr/>
        </p:nvSpPr>
        <p:spPr bwMode="auto">
          <a:xfrm>
            <a:off x="1149350" y="1809750"/>
            <a:ext cx="67754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marL="0" indent="0"/>
            <a:r>
              <a:rPr lang="en-GB" sz="1600" dirty="0" smtClean="0"/>
              <a:t>The </a:t>
            </a:r>
            <a:r>
              <a:rPr lang="en-GB" sz="1600" dirty="0"/>
              <a:t>five key questions have equal ‘weighting’ and contribute equally to the overall location rating. </a:t>
            </a:r>
            <a:endParaRPr lang="en-GB" sz="1600" dirty="0" smtClean="0"/>
          </a:p>
          <a:p>
            <a:pPr>
              <a:buAutoNum type="arabicPeriod"/>
            </a:pPr>
            <a:endParaRPr lang="en-GB" sz="1600" dirty="0" smtClean="0"/>
          </a:p>
          <a:p>
            <a:r>
              <a:rPr lang="en-GB" sz="1400" dirty="0" smtClean="0"/>
              <a:t>Overall </a:t>
            </a:r>
            <a:r>
              <a:rPr lang="en-GB" sz="1400" dirty="0"/>
              <a:t>location ratings are produced using principles that show what the aggregated, overall rating is for all the possible combinations of five key question ratings. These principles are: </a:t>
            </a:r>
            <a:endParaRPr lang="en-GB" sz="1400" dirty="0" smtClean="0"/>
          </a:p>
          <a:p>
            <a:endParaRPr lang="en-GB" sz="1400" dirty="0" smtClean="0"/>
          </a:p>
          <a:p>
            <a:r>
              <a:rPr lang="en-GB" sz="1400" dirty="0" smtClean="0"/>
              <a:t> </a:t>
            </a:r>
            <a:r>
              <a:rPr lang="en-GB" sz="1400" dirty="0"/>
              <a:t>If </a:t>
            </a:r>
            <a:r>
              <a:rPr lang="en-GB" sz="1400" b="1" dirty="0"/>
              <a:t>two</a:t>
            </a:r>
            <a:r>
              <a:rPr lang="en-GB" sz="1400" dirty="0"/>
              <a:t> or more of the key questions are rated ‘inadequate’, then the overall </a:t>
            </a:r>
            <a:r>
              <a:rPr lang="en-GB" sz="1400" dirty="0" smtClean="0"/>
              <a:t>aggregated </a:t>
            </a:r>
            <a:r>
              <a:rPr lang="en-GB" sz="1400" dirty="0"/>
              <a:t>rating will normally be ‘inadequate’. </a:t>
            </a:r>
            <a:endParaRPr lang="en-GB" sz="1400" dirty="0" smtClean="0"/>
          </a:p>
          <a:p>
            <a:endParaRPr lang="en-GB" sz="1400" dirty="0"/>
          </a:p>
          <a:p>
            <a:pPr marL="0" indent="0"/>
            <a:r>
              <a:rPr lang="en-GB" sz="1400" dirty="0" smtClean="0"/>
              <a:t> </a:t>
            </a:r>
            <a:r>
              <a:rPr lang="en-GB" sz="1400" dirty="0"/>
              <a:t>If </a:t>
            </a:r>
            <a:r>
              <a:rPr lang="en-GB" sz="1400" b="1" dirty="0"/>
              <a:t>one</a:t>
            </a:r>
            <a:r>
              <a:rPr lang="en-GB" sz="1400" dirty="0"/>
              <a:t> of the key questions is rated ‘inadequate’, then the overall rating will </a:t>
            </a:r>
            <a:r>
              <a:rPr lang="en-GB" sz="1400" dirty="0" smtClean="0"/>
              <a:t>  </a:t>
            </a:r>
          </a:p>
          <a:p>
            <a:pPr marL="0" indent="0"/>
            <a:r>
              <a:rPr lang="en-GB" sz="1400" dirty="0"/>
              <a:t> </a:t>
            </a:r>
            <a:r>
              <a:rPr lang="en-GB" sz="1400" dirty="0" smtClean="0"/>
              <a:t>       normally </a:t>
            </a:r>
            <a:r>
              <a:rPr lang="en-GB" sz="1400" dirty="0"/>
              <a:t>be ‘requires improvement’. </a:t>
            </a:r>
          </a:p>
          <a:p>
            <a:endParaRPr lang="en-GB" sz="1400" dirty="0" smtClean="0"/>
          </a:p>
          <a:p>
            <a:r>
              <a:rPr lang="en-GB" sz="1400" dirty="0" smtClean="0"/>
              <a:t>If </a:t>
            </a:r>
            <a:r>
              <a:rPr lang="en-GB" sz="1400" b="1" dirty="0"/>
              <a:t>two </a:t>
            </a:r>
            <a:r>
              <a:rPr lang="en-GB" sz="1400" dirty="0"/>
              <a:t>or more of the key questions are rated ‘requires improvement’, then the overall rating will normally be ‘requires improvement’. </a:t>
            </a:r>
          </a:p>
          <a:p>
            <a:endParaRPr lang="en-GB" sz="1400" dirty="0" smtClean="0"/>
          </a:p>
          <a:p>
            <a:r>
              <a:rPr lang="en-GB" sz="1400" dirty="0" smtClean="0"/>
              <a:t>At </a:t>
            </a:r>
            <a:r>
              <a:rPr lang="en-GB" sz="1400" dirty="0"/>
              <a:t>least </a:t>
            </a:r>
            <a:r>
              <a:rPr lang="en-GB" sz="1400" b="1" dirty="0"/>
              <a:t>two</a:t>
            </a:r>
            <a:r>
              <a:rPr lang="en-GB" sz="1400" dirty="0"/>
              <a:t> of the five key questions would normally need to be rated ‘outstanding’ before an aggregated rating of ‘outstanding’ can be awarded. </a:t>
            </a:r>
            <a:endParaRPr lang="en-GB" sz="1400" dirty="0"/>
          </a:p>
        </p:txBody>
      </p:sp>
    </p:spTree>
    <p:extLst>
      <p:ext uri="{BB962C8B-B14F-4D97-AF65-F5344CB8AC3E}">
        <p14:creationId xmlns:p14="http://schemas.microsoft.com/office/powerpoint/2010/main" val="2288231379"/>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ltLang="en-US" dirty="0"/>
          </a:p>
        </p:txBody>
      </p:sp>
      <p:sp>
        <p:nvSpPr>
          <p:cNvPr id="512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fld id="{CF5D708C-5A24-4503-BCC8-1EB46792D68A}" type="slidenum">
              <a:rPr lang="en-US" altLang="en-US" sz="900">
                <a:solidFill>
                  <a:srgbClr val="5F2861"/>
                </a:solidFill>
                <a:ea typeface="ＭＳ Ｐゴシック" pitchFamily="34" charset="-128"/>
              </a:rPr>
              <a:pPr algn="r"/>
              <a:t>14</a:t>
            </a:fld>
            <a:endParaRPr lang="en-US" altLang="en-US" sz="1400" dirty="0">
              <a:solidFill>
                <a:srgbClr val="6D2E69"/>
              </a:solidFill>
              <a:ea typeface="ＭＳ Ｐゴシック" pitchFamily="34" charset="-128"/>
            </a:endParaRPr>
          </a:p>
        </p:txBody>
      </p:sp>
      <p:sp>
        <p:nvSpPr>
          <p:cNvPr id="5124" name="Rectangle 2"/>
          <p:cNvSpPr txBox="1">
            <a:spLocks noChangeArrowheads="1"/>
          </p:cNvSpPr>
          <p:nvPr/>
        </p:nvSpPr>
        <p:spPr bwMode="auto">
          <a:xfrm>
            <a:off x="609600" y="552450"/>
            <a:ext cx="583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nSpc>
                <a:spcPct val="85000"/>
              </a:lnSpc>
            </a:pPr>
            <a:r>
              <a:rPr lang="en-GB" sz="2800" dirty="0">
                <a:solidFill>
                  <a:schemeClr val="accent3"/>
                </a:solidFill>
              </a:rPr>
              <a:t>Limiters to ratings </a:t>
            </a:r>
            <a:endParaRPr lang="en-GB" altLang="en-US" sz="2800" dirty="0">
              <a:solidFill>
                <a:schemeClr val="accent3"/>
              </a:solidFill>
              <a:ea typeface="ＭＳ Ｐゴシック" pitchFamily="34" charset="-128"/>
            </a:endParaRPr>
          </a:p>
        </p:txBody>
      </p:sp>
      <p:sp>
        <p:nvSpPr>
          <p:cNvPr id="5125" name="Rectangle 3"/>
          <p:cNvSpPr txBox="1">
            <a:spLocks noChangeArrowheads="1"/>
          </p:cNvSpPr>
          <p:nvPr/>
        </p:nvSpPr>
        <p:spPr bwMode="auto">
          <a:xfrm>
            <a:off x="1149350" y="1809750"/>
            <a:ext cx="67754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GB" sz="1800" dirty="0"/>
              <a:t>The location has a condition of registration that it must have a registered manager but it does not have one, and satisfactory steps have not been taken to recruit one within a reasonable timescale. </a:t>
            </a:r>
            <a:endParaRPr lang="en-GB" sz="1800" dirty="0" smtClean="0"/>
          </a:p>
          <a:p>
            <a:r>
              <a:rPr lang="en-GB" sz="1800" dirty="0"/>
              <a:t>	</a:t>
            </a:r>
          </a:p>
          <a:p>
            <a:r>
              <a:rPr lang="en-GB" sz="1800" dirty="0"/>
              <a:t>The location has any other another condition of registration that is not being met without good reason. </a:t>
            </a:r>
            <a:endParaRPr lang="en-GB" sz="1800" dirty="0" smtClean="0"/>
          </a:p>
          <a:p>
            <a:endParaRPr lang="en-GB" sz="1800" dirty="0"/>
          </a:p>
          <a:p>
            <a:r>
              <a:rPr lang="en-GB" sz="1800" dirty="0"/>
              <a:t>Statutory notifications were not submitted in relation to relevant events at a location without good reason</a:t>
            </a:r>
            <a:r>
              <a:rPr lang="en-GB" sz="1800" dirty="0"/>
              <a:t>	</a:t>
            </a:r>
            <a:endParaRPr lang="en-GB" sz="1800" dirty="0" smtClean="0"/>
          </a:p>
          <a:p>
            <a:endParaRPr lang="en-GB" sz="1800" dirty="0"/>
          </a:p>
        </p:txBody>
      </p:sp>
    </p:spTree>
    <p:extLst>
      <p:ext uri="{BB962C8B-B14F-4D97-AF65-F5344CB8AC3E}">
        <p14:creationId xmlns:p14="http://schemas.microsoft.com/office/powerpoint/2010/main" val="1455732306"/>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ltLang="en-US" dirty="0"/>
          </a:p>
        </p:txBody>
      </p:sp>
      <p:sp>
        <p:nvSpPr>
          <p:cNvPr id="512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fld id="{CF5D708C-5A24-4503-BCC8-1EB46792D68A}" type="slidenum">
              <a:rPr lang="en-US" altLang="en-US" sz="900">
                <a:solidFill>
                  <a:srgbClr val="5F2861"/>
                </a:solidFill>
                <a:ea typeface="ＭＳ Ｐゴシック" pitchFamily="34" charset="-128"/>
              </a:rPr>
              <a:pPr algn="r"/>
              <a:t>15</a:t>
            </a:fld>
            <a:endParaRPr lang="en-US" altLang="en-US" sz="1400" dirty="0">
              <a:solidFill>
                <a:srgbClr val="6D2E69"/>
              </a:solidFill>
              <a:ea typeface="ＭＳ Ｐゴシック" pitchFamily="34" charset="-128"/>
            </a:endParaRPr>
          </a:p>
        </p:txBody>
      </p:sp>
      <p:sp>
        <p:nvSpPr>
          <p:cNvPr id="5124" name="Rectangle 2"/>
          <p:cNvSpPr txBox="1">
            <a:spLocks noChangeArrowheads="1"/>
          </p:cNvSpPr>
          <p:nvPr/>
        </p:nvSpPr>
        <p:spPr bwMode="auto">
          <a:xfrm>
            <a:off x="539750" y="552450"/>
            <a:ext cx="583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nSpc>
                <a:spcPct val="85000"/>
              </a:lnSpc>
            </a:pPr>
            <a:r>
              <a:rPr lang="en-GB" sz="2800" dirty="0">
                <a:solidFill>
                  <a:schemeClr val="accent3"/>
                </a:solidFill>
              </a:rPr>
              <a:t>Quality Assurance Process</a:t>
            </a:r>
            <a:endParaRPr lang="en-GB" altLang="en-US" sz="2800" dirty="0">
              <a:solidFill>
                <a:schemeClr val="accent3"/>
              </a:solidFill>
              <a:ea typeface="ＭＳ Ｐゴシック" pitchFamily="34" charset="-128"/>
            </a:endParaRPr>
          </a:p>
        </p:txBody>
      </p:sp>
      <p:sp>
        <p:nvSpPr>
          <p:cNvPr id="5125" name="Rectangle 3"/>
          <p:cNvSpPr txBox="1">
            <a:spLocks noChangeArrowheads="1"/>
          </p:cNvSpPr>
          <p:nvPr/>
        </p:nvSpPr>
        <p:spPr bwMode="auto">
          <a:xfrm>
            <a:off x="1149350" y="1809750"/>
            <a:ext cx="67754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r>
              <a:rPr lang="en-GB" sz="1800" dirty="0"/>
              <a:t>We have made a commitment to having strong internal quality control mechanisms, including peer reviews, Quality panels that consider a sample of rating judgements to check consistency. </a:t>
            </a:r>
            <a:endParaRPr lang="en-GB" sz="1800" dirty="0" smtClean="0"/>
          </a:p>
          <a:p>
            <a:endParaRPr lang="en-GB" sz="1800" dirty="0"/>
          </a:p>
          <a:p>
            <a:r>
              <a:rPr lang="en-GB" sz="1800" dirty="0"/>
              <a:t>We will involve people who use services, their families and carers in these panels. </a:t>
            </a:r>
            <a:endParaRPr lang="en-GB" sz="1800" dirty="0" smtClean="0"/>
          </a:p>
          <a:p>
            <a:endParaRPr lang="en-GB" sz="1800" dirty="0"/>
          </a:p>
          <a:p>
            <a:r>
              <a:rPr lang="en-GB" sz="1800" dirty="0"/>
              <a:t>We have also set up an Academy for our inspectors to ensure that they are well trained and supported and work in a consistent way. </a:t>
            </a:r>
            <a:endParaRPr lang="en-GB" sz="1800" dirty="0" smtClean="0"/>
          </a:p>
          <a:p>
            <a:endParaRPr lang="en-GB" sz="1800" dirty="0"/>
          </a:p>
          <a:p>
            <a:r>
              <a:rPr lang="en-GB" sz="1800" dirty="0"/>
              <a:t>We are also building in mechanisms to make sure our inspection reports are published in a good time, that they are clearly written in plain English and that our ratings are well publicised. </a:t>
            </a:r>
            <a:endParaRPr lang="en-GB" sz="1800" dirty="0"/>
          </a:p>
        </p:txBody>
      </p:sp>
    </p:spTree>
    <p:extLst>
      <p:ext uri="{BB962C8B-B14F-4D97-AF65-F5344CB8AC3E}">
        <p14:creationId xmlns:p14="http://schemas.microsoft.com/office/powerpoint/2010/main" val="145573230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ltLang="en-US" dirty="0"/>
          </a:p>
        </p:txBody>
      </p:sp>
      <p:sp>
        <p:nvSpPr>
          <p:cNvPr id="512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fld id="{CF5D708C-5A24-4503-BCC8-1EB46792D68A}" type="slidenum">
              <a:rPr lang="en-US" altLang="en-US" sz="900">
                <a:solidFill>
                  <a:srgbClr val="5F2861"/>
                </a:solidFill>
                <a:ea typeface="ＭＳ Ｐゴシック" pitchFamily="34" charset="-128"/>
              </a:rPr>
              <a:pPr algn="r"/>
              <a:t>16</a:t>
            </a:fld>
            <a:endParaRPr lang="en-US" altLang="en-US" sz="1400" dirty="0">
              <a:solidFill>
                <a:srgbClr val="6D2E69"/>
              </a:solidFill>
              <a:ea typeface="ＭＳ Ｐゴシック" pitchFamily="34" charset="-128"/>
            </a:endParaRPr>
          </a:p>
        </p:txBody>
      </p:sp>
      <p:sp>
        <p:nvSpPr>
          <p:cNvPr id="5124" name="Rectangle 2"/>
          <p:cNvSpPr txBox="1">
            <a:spLocks noChangeArrowheads="1"/>
          </p:cNvSpPr>
          <p:nvPr/>
        </p:nvSpPr>
        <p:spPr bwMode="auto">
          <a:xfrm>
            <a:off x="463374" y="457200"/>
            <a:ext cx="583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nSpc>
                <a:spcPct val="85000"/>
              </a:lnSpc>
            </a:pPr>
            <a:r>
              <a:rPr lang="en-GB" sz="2800" dirty="0">
                <a:solidFill>
                  <a:schemeClr val="accent3"/>
                </a:solidFill>
              </a:rPr>
              <a:t>Judgment findings July </a:t>
            </a:r>
            <a:r>
              <a:rPr lang="en-GB" sz="2800" dirty="0" smtClean="0">
                <a:solidFill>
                  <a:schemeClr val="accent3"/>
                </a:solidFill>
              </a:rPr>
              <a:t>2015- ASC</a:t>
            </a:r>
            <a:endParaRPr lang="en-GB" altLang="en-US" sz="2800" dirty="0">
              <a:solidFill>
                <a:schemeClr val="accent3"/>
              </a:solidFill>
              <a:ea typeface="ＭＳ Ｐゴシック" pitchFamily="34" charset="-128"/>
            </a:endParaRPr>
          </a:p>
        </p:txBody>
      </p:sp>
      <p:sp>
        <p:nvSpPr>
          <p:cNvPr id="5125" name="Rectangle 3"/>
          <p:cNvSpPr txBox="1">
            <a:spLocks noChangeArrowheads="1"/>
          </p:cNvSpPr>
          <p:nvPr/>
        </p:nvSpPr>
        <p:spPr bwMode="auto">
          <a:xfrm>
            <a:off x="1149350" y="1809750"/>
            <a:ext cx="67754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GB" sz="2800" dirty="0"/>
              <a:t>27 (&lt;1%) locations as </a:t>
            </a:r>
            <a:r>
              <a:rPr lang="en-GB" sz="2800" dirty="0" smtClean="0"/>
              <a:t>Outstanding</a:t>
            </a:r>
          </a:p>
          <a:p>
            <a:pPr algn="ctr"/>
            <a:r>
              <a:rPr lang="en-GB" sz="2800" dirty="0" smtClean="0"/>
              <a:t> </a:t>
            </a:r>
            <a:endParaRPr lang="en-GB" sz="2800" dirty="0"/>
          </a:p>
          <a:p>
            <a:pPr algn="ctr"/>
            <a:r>
              <a:rPr lang="en-GB" sz="2800" dirty="0"/>
              <a:t>3506 (58%) as </a:t>
            </a:r>
            <a:r>
              <a:rPr lang="en-GB" sz="2800" dirty="0" smtClean="0"/>
              <a:t>Good</a:t>
            </a:r>
          </a:p>
          <a:p>
            <a:pPr algn="ctr"/>
            <a:r>
              <a:rPr lang="en-GB" sz="2800" dirty="0" smtClean="0"/>
              <a:t> </a:t>
            </a:r>
            <a:endParaRPr lang="en-GB" sz="2800" dirty="0"/>
          </a:p>
          <a:p>
            <a:pPr algn="ctr"/>
            <a:r>
              <a:rPr lang="en-GB" sz="2800" dirty="0"/>
              <a:t>2081 (34%) as Requires </a:t>
            </a:r>
            <a:r>
              <a:rPr lang="en-GB" sz="2800" dirty="0" smtClean="0"/>
              <a:t>Improvement</a:t>
            </a:r>
          </a:p>
          <a:p>
            <a:pPr algn="ctr"/>
            <a:r>
              <a:rPr lang="en-GB" sz="2800" dirty="0" smtClean="0"/>
              <a:t> </a:t>
            </a:r>
            <a:endParaRPr lang="en-GB" sz="2800" dirty="0"/>
          </a:p>
          <a:p>
            <a:pPr algn="ctr"/>
            <a:r>
              <a:rPr lang="en-GB" sz="2800" dirty="0"/>
              <a:t> 444 (7%) as Inadequate </a:t>
            </a:r>
            <a:endParaRPr lang="en-GB" sz="2800" dirty="0" smtClean="0"/>
          </a:p>
          <a:p>
            <a:pPr algn="ctr"/>
            <a:endParaRPr lang="en-GB" sz="2800" dirty="0"/>
          </a:p>
          <a:p>
            <a:pPr algn="ctr"/>
            <a:r>
              <a:rPr lang="en-GB" sz="2800" dirty="0"/>
              <a:t> Total of 6058</a:t>
            </a:r>
            <a:endParaRPr lang="en-GB" sz="2800" dirty="0"/>
          </a:p>
        </p:txBody>
      </p:sp>
    </p:spTree>
    <p:extLst>
      <p:ext uri="{BB962C8B-B14F-4D97-AF65-F5344CB8AC3E}">
        <p14:creationId xmlns:p14="http://schemas.microsoft.com/office/powerpoint/2010/main" val="145573230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722313" y="476250"/>
            <a:ext cx="5578475"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l" rtl="0" eaLnBrk="0" fontAlgn="base" hangingPunct="0">
              <a:lnSpc>
                <a:spcPct val="85000"/>
              </a:lnSpc>
              <a:spcBef>
                <a:spcPct val="0"/>
              </a:spcBef>
              <a:spcAft>
                <a:spcPct val="0"/>
              </a:spcAft>
              <a:defRPr sz="2600">
                <a:solidFill>
                  <a:schemeClr val="bg1"/>
                </a:solidFill>
                <a:latin typeface="+mj-lt"/>
                <a:ea typeface="MS PGothic" pitchFamily="34" charset="-128"/>
                <a:cs typeface="+mj-cs"/>
              </a:defRPr>
            </a:lvl1pPr>
            <a:lvl2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2pPr>
            <a:lvl3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3pPr>
            <a:lvl4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4pPr>
            <a:lvl5pPr algn="l" rtl="0" eaLnBrk="0" fontAlgn="base" hangingPunct="0">
              <a:lnSpc>
                <a:spcPct val="85000"/>
              </a:lnSpc>
              <a:spcBef>
                <a:spcPct val="0"/>
              </a:spcBef>
              <a:spcAft>
                <a:spcPct val="0"/>
              </a:spcAft>
              <a:defRPr sz="2600">
                <a:solidFill>
                  <a:schemeClr val="bg1"/>
                </a:solidFill>
                <a:latin typeface="Arial" pitchFamily="1" charset="0"/>
                <a:ea typeface="MS PGothic" pitchFamily="34" charset="-128"/>
                <a:cs typeface="ＭＳ Ｐゴシック" pitchFamily="1" charset="-128"/>
              </a:defRPr>
            </a:lvl5pPr>
            <a:lvl6pPr marL="4572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6pPr>
            <a:lvl7pPr marL="9144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7pPr>
            <a:lvl8pPr marL="13716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8pPr>
            <a:lvl9pPr marL="1828800" algn="l" rtl="0" fontAlgn="base">
              <a:lnSpc>
                <a:spcPct val="85000"/>
              </a:lnSpc>
              <a:spcBef>
                <a:spcPct val="0"/>
              </a:spcBef>
              <a:spcAft>
                <a:spcPct val="0"/>
              </a:spcAft>
              <a:defRPr sz="2600">
                <a:solidFill>
                  <a:schemeClr val="bg1"/>
                </a:solidFill>
                <a:latin typeface="Arial" pitchFamily="1" charset="0"/>
                <a:ea typeface="ＭＳ Ｐゴシック" pitchFamily="1" charset="-128"/>
                <a:cs typeface="ＭＳ Ｐゴシック" pitchFamily="1" charset="-128"/>
              </a:defRPr>
            </a:lvl9pPr>
          </a:lstStyle>
          <a:p>
            <a:pPr>
              <a:defRPr/>
            </a:pPr>
            <a:r>
              <a:rPr lang="en-GB" altLang="en-US" sz="2800" dirty="0" smtClean="0">
                <a:solidFill>
                  <a:srgbClr val="FFFFFF"/>
                </a:solidFill>
              </a:rPr>
              <a:t>Our enforcement powers</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l="8783" t="14555" r="10789" b="11185"/>
          <a:stretch>
            <a:fillRect/>
          </a:stretch>
        </p:blipFill>
        <p:spPr bwMode="auto">
          <a:xfrm>
            <a:off x="1093788" y="1484313"/>
            <a:ext cx="6629400" cy="4897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Rectangle 1"/>
          <p:cNvSpPr>
            <a:spLocks noChangeArrowheads="1"/>
          </p:cNvSpPr>
          <p:nvPr/>
        </p:nvSpPr>
        <p:spPr bwMode="auto">
          <a:xfrm>
            <a:off x="6084888" y="1628775"/>
            <a:ext cx="1638300" cy="1368425"/>
          </a:xfrm>
          <a:prstGeom prst="rect">
            <a:avLst/>
          </a:prstGeom>
          <a:solidFill>
            <a:schemeClr val="accent1"/>
          </a:solidFill>
          <a:ln w="9525" algn="ctr">
            <a:solidFill>
              <a:schemeClr val="tx1"/>
            </a:solidFill>
            <a:round/>
            <a:headEnd/>
            <a:tailEnd/>
          </a:ln>
        </p:spPr>
        <p:txBody>
          <a:bodyPr/>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l" rtl="0" eaLnBrk="0" fontAlgn="base" hangingPunct="0">
              <a:spcBef>
                <a:spcPct val="0"/>
              </a:spcBef>
              <a:spcAft>
                <a:spcPct val="0"/>
              </a:spcAft>
            </a:pPr>
            <a:r>
              <a:rPr lang="en-GB" altLang="en-US" sz="1600" b="1" kern="1200" dirty="0" smtClean="0">
                <a:solidFill>
                  <a:srgbClr val="000000"/>
                </a:solidFill>
              </a:rPr>
              <a:t>Not an escalator – more than one power can be used </a:t>
            </a:r>
          </a:p>
        </p:txBody>
      </p:sp>
    </p:spTree>
    <p:extLst>
      <p:ext uri="{BB962C8B-B14F-4D97-AF65-F5344CB8AC3E}">
        <p14:creationId xmlns:p14="http://schemas.microsoft.com/office/powerpoint/2010/main" val="3052100007"/>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ltLang="en-US" dirty="0"/>
          </a:p>
        </p:txBody>
      </p:sp>
      <p:sp>
        <p:nvSpPr>
          <p:cNvPr id="512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fld id="{CF5D708C-5A24-4503-BCC8-1EB46792D68A}" type="slidenum">
              <a:rPr lang="en-US" altLang="en-US" sz="900">
                <a:solidFill>
                  <a:srgbClr val="5F2861"/>
                </a:solidFill>
                <a:ea typeface="ＭＳ Ｐゴシック" pitchFamily="34" charset="-128"/>
              </a:rPr>
              <a:pPr algn="r"/>
              <a:t>18</a:t>
            </a:fld>
            <a:endParaRPr lang="en-US" altLang="en-US" sz="1400" dirty="0">
              <a:solidFill>
                <a:srgbClr val="6D2E69"/>
              </a:solidFill>
              <a:ea typeface="ＭＳ Ｐゴシック" pitchFamily="34" charset="-128"/>
            </a:endParaRPr>
          </a:p>
        </p:txBody>
      </p:sp>
      <p:sp>
        <p:nvSpPr>
          <p:cNvPr id="5124" name="Rectangle 2"/>
          <p:cNvSpPr txBox="1">
            <a:spLocks noChangeArrowheads="1"/>
          </p:cNvSpPr>
          <p:nvPr/>
        </p:nvSpPr>
        <p:spPr bwMode="auto">
          <a:xfrm>
            <a:off x="539750" y="552450"/>
            <a:ext cx="583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nSpc>
                <a:spcPct val="85000"/>
              </a:lnSpc>
            </a:pPr>
            <a:r>
              <a:rPr lang="en-GB" sz="2800" dirty="0">
                <a:solidFill>
                  <a:schemeClr val="accent3"/>
                </a:solidFill>
              </a:rPr>
              <a:t>So what else has changed ?</a:t>
            </a:r>
            <a:endParaRPr lang="en-GB" altLang="en-US" sz="2800" dirty="0">
              <a:solidFill>
                <a:schemeClr val="accent3"/>
              </a:solidFill>
              <a:ea typeface="ＭＳ Ｐゴシック" pitchFamily="34" charset="-128"/>
            </a:endParaRPr>
          </a:p>
        </p:txBody>
      </p:sp>
      <p:sp>
        <p:nvSpPr>
          <p:cNvPr id="5125" name="Rectangle 3"/>
          <p:cNvSpPr txBox="1">
            <a:spLocks noChangeArrowheads="1"/>
          </p:cNvSpPr>
          <p:nvPr/>
        </p:nvSpPr>
        <p:spPr bwMode="auto">
          <a:xfrm>
            <a:off x="1149350" y="1809750"/>
            <a:ext cx="67754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ctr"/>
            <a:r>
              <a:rPr lang="en-GB" altLang="en-US" sz="2800" dirty="0"/>
              <a:t>Market oversight </a:t>
            </a:r>
            <a:r>
              <a:rPr lang="en-GB" altLang="en-US" sz="2800" dirty="0" smtClean="0"/>
              <a:t>responsibilities</a:t>
            </a:r>
          </a:p>
          <a:p>
            <a:pPr algn="ctr"/>
            <a:endParaRPr lang="en-GB" altLang="en-US" sz="2800" dirty="0"/>
          </a:p>
          <a:p>
            <a:pPr algn="ctr"/>
            <a:r>
              <a:rPr lang="en-GB" altLang="en-US" sz="2800" dirty="0"/>
              <a:t>Special </a:t>
            </a:r>
            <a:r>
              <a:rPr lang="en-GB" altLang="en-US" sz="2800" dirty="0" smtClean="0"/>
              <a:t>measures</a:t>
            </a:r>
          </a:p>
          <a:p>
            <a:pPr algn="ctr"/>
            <a:r>
              <a:rPr lang="en-GB" altLang="en-US" sz="2800" dirty="0" smtClean="0"/>
              <a:t> </a:t>
            </a:r>
            <a:endParaRPr lang="en-GB" altLang="en-US" sz="2800" dirty="0"/>
          </a:p>
          <a:p>
            <a:pPr algn="ctr"/>
            <a:r>
              <a:rPr lang="en-GB" altLang="en-US" sz="2800" dirty="0"/>
              <a:t>Display of </a:t>
            </a:r>
            <a:r>
              <a:rPr lang="en-GB" altLang="en-US" sz="2800" dirty="0" smtClean="0"/>
              <a:t>ratings</a:t>
            </a:r>
          </a:p>
          <a:p>
            <a:pPr algn="ctr"/>
            <a:r>
              <a:rPr lang="en-GB" altLang="en-US" sz="2800" dirty="0" smtClean="0"/>
              <a:t> </a:t>
            </a:r>
            <a:endParaRPr lang="en-GB" altLang="en-US" sz="2800" dirty="0"/>
          </a:p>
          <a:p>
            <a:pPr algn="ctr"/>
            <a:r>
              <a:rPr lang="en-GB" altLang="en-US" sz="2800" dirty="0"/>
              <a:t> Duty of </a:t>
            </a:r>
            <a:r>
              <a:rPr lang="en-GB" altLang="en-US" sz="2800" dirty="0" smtClean="0"/>
              <a:t>Candour</a:t>
            </a:r>
          </a:p>
          <a:p>
            <a:pPr algn="ctr"/>
            <a:endParaRPr lang="en-GB" altLang="en-US" sz="2800" dirty="0"/>
          </a:p>
          <a:p>
            <a:pPr algn="ctr"/>
            <a:r>
              <a:rPr lang="en-GB" altLang="en-US" sz="2800" dirty="0"/>
              <a:t> Fit and proper persons: directors</a:t>
            </a:r>
            <a:endParaRPr lang="en-GB" sz="2800" dirty="0"/>
          </a:p>
        </p:txBody>
      </p:sp>
    </p:spTree>
    <p:extLst>
      <p:ext uri="{BB962C8B-B14F-4D97-AF65-F5344CB8AC3E}">
        <p14:creationId xmlns:p14="http://schemas.microsoft.com/office/powerpoint/2010/main" val="145573230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p:cNvSpPr>
            <a:spLocks noChangeArrowheads="1"/>
          </p:cNvSpPr>
          <p:nvPr/>
        </p:nvSpPr>
        <p:spPr bwMode="auto">
          <a:xfrm flipV="1">
            <a:off x="468313" y="1557338"/>
            <a:ext cx="8280400" cy="4824412"/>
          </a:xfrm>
          <a:prstGeom prst="roundRect">
            <a:avLst>
              <a:gd name="adj" fmla="val 2167"/>
            </a:avLst>
          </a:prstGeom>
          <a:solidFill>
            <a:srgbClr val="EFBBC3">
              <a:alpha val="65881"/>
            </a:srgbClr>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eaLnBrk="0" fontAlgn="base" hangingPunct="0">
              <a:spcBef>
                <a:spcPct val="0"/>
              </a:spcBef>
              <a:spcAft>
                <a:spcPct val="0"/>
              </a:spcAft>
            </a:pPr>
            <a:endParaRPr lang="en-US" altLang="en-US" dirty="0" smtClean="0">
              <a:solidFill>
                <a:srgbClr val="000000"/>
              </a:solidFill>
            </a:endParaRPr>
          </a:p>
        </p:txBody>
      </p:sp>
      <p:sp>
        <p:nvSpPr>
          <p:cNvPr id="16387"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r" eaLnBrk="0" fontAlgn="base" hangingPunct="0">
              <a:spcBef>
                <a:spcPct val="0"/>
              </a:spcBef>
              <a:spcAft>
                <a:spcPct val="0"/>
              </a:spcAft>
            </a:pPr>
            <a:fld id="{EF47733C-9DC5-4FDA-A3DF-74F68387BA3D}" type="slidenum">
              <a:rPr lang="en-US" altLang="en-US" sz="900" smtClean="0">
                <a:solidFill>
                  <a:srgbClr val="5F2861"/>
                </a:solidFill>
                <a:ea typeface="MS PGothic" pitchFamily="34" charset="-128"/>
              </a:rPr>
              <a:pPr algn="r" eaLnBrk="0" fontAlgn="base" hangingPunct="0">
                <a:spcBef>
                  <a:spcPct val="0"/>
                </a:spcBef>
                <a:spcAft>
                  <a:spcPct val="0"/>
                </a:spcAft>
              </a:pPr>
              <a:t>19</a:t>
            </a:fld>
            <a:endParaRPr lang="en-US" altLang="en-US" sz="1400" dirty="0" smtClean="0">
              <a:solidFill>
                <a:srgbClr val="6D2E69"/>
              </a:solidFill>
              <a:ea typeface="MS PGothic" pitchFamily="34" charset="-128"/>
            </a:endParaRPr>
          </a:p>
        </p:txBody>
      </p:sp>
      <p:sp>
        <p:nvSpPr>
          <p:cNvPr id="16388" name="Rectangle 2"/>
          <p:cNvSpPr txBox="1">
            <a:spLocks noChangeArrowheads="1"/>
          </p:cNvSpPr>
          <p:nvPr/>
        </p:nvSpPr>
        <p:spPr bwMode="auto">
          <a:xfrm>
            <a:off x="558800" y="620713"/>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defRPr sz="2400">
                <a:solidFill>
                  <a:schemeClr val="tx1"/>
                </a:solidFill>
                <a:latin typeface="Arial" charset="0"/>
                <a:ea typeface="ヒラギノ角ゴ Pro W3" pitchFamily="-16" charset="-128"/>
              </a:defRPr>
            </a:lvl1pPr>
            <a:lvl2pPr>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marL="0" lvl="1" eaLnBrk="0" fontAlgn="base" hangingPunct="0">
              <a:spcBef>
                <a:spcPct val="0"/>
              </a:spcBef>
              <a:spcAft>
                <a:spcPts val="900"/>
              </a:spcAft>
            </a:pPr>
            <a:r>
              <a:rPr lang="en-GB" altLang="en-US" sz="2800" dirty="0" smtClean="0">
                <a:solidFill>
                  <a:srgbClr val="FFFFFF"/>
                </a:solidFill>
              </a:rPr>
              <a:t>Thank you</a:t>
            </a:r>
          </a:p>
        </p:txBody>
      </p:sp>
      <p:pic>
        <p:nvPicPr>
          <p:cNvPr id="1638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8525" y="2724944"/>
            <a:ext cx="22860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67188" y="2927350"/>
            <a:ext cx="2603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1"/>
          <p:cNvSpPr txBox="1">
            <a:spLocks noChangeArrowheads="1"/>
          </p:cNvSpPr>
          <p:nvPr/>
        </p:nvSpPr>
        <p:spPr bwMode="auto">
          <a:xfrm>
            <a:off x="3635375" y="1916113"/>
            <a:ext cx="4968875"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6" charset="-128"/>
              </a:defRPr>
            </a:lvl1pPr>
            <a:lvl2pPr marL="742950" indent="-285750">
              <a:defRPr sz="2400">
                <a:solidFill>
                  <a:schemeClr val="tx1"/>
                </a:solidFill>
                <a:latin typeface="Arial" charset="0"/>
                <a:ea typeface="ヒラギノ角ゴ Pro W3" pitchFamily="-16" charset="-128"/>
              </a:defRPr>
            </a:lvl2pPr>
            <a:lvl3pPr marL="1143000" indent="-228600">
              <a:defRPr sz="2400">
                <a:solidFill>
                  <a:schemeClr val="tx1"/>
                </a:solidFill>
                <a:latin typeface="Arial" charset="0"/>
                <a:ea typeface="ヒラギノ角ゴ Pro W3" pitchFamily="-16" charset="-128"/>
              </a:defRPr>
            </a:lvl3pPr>
            <a:lvl4pPr marL="1600200" indent="-228600">
              <a:defRPr sz="2400">
                <a:solidFill>
                  <a:schemeClr val="tx1"/>
                </a:solidFill>
                <a:latin typeface="Arial" charset="0"/>
                <a:ea typeface="ヒラギノ角ゴ Pro W3" pitchFamily="-16" charset="-128"/>
              </a:defRPr>
            </a:lvl4pPr>
            <a:lvl5pPr marL="2057400" indent="-228600">
              <a:defRPr sz="2400">
                <a:solidFill>
                  <a:schemeClr val="tx1"/>
                </a:solidFill>
                <a:latin typeface="Arial" charset="0"/>
                <a:ea typeface="ヒラギノ角ゴ Pro W3" pitchFamily="-16"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6"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6"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6"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6" charset="-128"/>
              </a:defRPr>
            </a:lvl9pPr>
          </a:lstStyle>
          <a:p>
            <a:pPr algn="ctr" eaLnBrk="0" fontAlgn="base" hangingPunct="0">
              <a:spcBef>
                <a:spcPct val="0"/>
              </a:spcBef>
              <a:spcAft>
                <a:spcPct val="0"/>
              </a:spcAft>
            </a:pPr>
            <a:r>
              <a:rPr lang="en-GB" altLang="en-US" sz="2800" dirty="0" smtClean="0">
                <a:solidFill>
                  <a:srgbClr val="672861"/>
                </a:solidFill>
              </a:rPr>
              <a:t>www.cqc.org.uk</a:t>
            </a:r>
          </a:p>
          <a:p>
            <a:pPr algn="ctr" eaLnBrk="0" fontAlgn="base" hangingPunct="0">
              <a:spcBef>
                <a:spcPct val="0"/>
              </a:spcBef>
              <a:spcAft>
                <a:spcPct val="0"/>
              </a:spcAft>
            </a:pPr>
            <a:r>
              <a:rPr lang="en-GB" altLang="en-US" sz="2800" dirty="0" smtClean="0">
                <a:solidFill>
                  <a:srgbClr val="6C276A"/>
                </a:solidFill>
              </a:rPr>
              <a:t>enquiries@cqc.org.uk</a:t>
            </a:r>
            <a:endParaRPr lang="en-GB" altLang="en-US" sz="2800" dirty="0" smtClean="0">
              <a:solidFill>
                <a:srgbClr val="6C276A"/>
              </a:solidFill>
              <a:ea typeface="MS PGothic" pitchFamily="34" charset="-128"/>
            </a:endParaRPr>
          </a:p>
          <a:p>
            <a:pPr algn="ctr" eaLnBrk="0" fontAlgn="base" hangingPunct="0">
              <a:spcBef>
                <a:spcPct val="0"/>
              </a:spcBef>
              <a:spcAft>
                <a:spcPct val="0"/>
              </a:spcAft>
            </a:pPr>
            <a:r>
              <a:rPr lang="en-GB" altLang="en-US" sz="2800" dirty="0" smtClean="0">
                <a:solidFill>
                  <a:srgbClr val="6C276A"/>
                </a:solidFill>
                <a:ea typeface="MS PGothic" pitchFamily="34" charset="-128"/>
              </a:rPr>
              <a:t>@</a:t>
            </a:r>
            <a:r>
              <a:rPr lang="en-GB" altLang="en-US" sz="2800" dirty="0" smtClean="0">
                <a:solidFill>
                  <a:srgbClr val="6C276A"/>
                </a:solidFill>
                <a:ea typeface="MS PGothic" pitchFamily="34" charset="-128"/>
              </a:rPr>
              <a:t>CareQualityComm</a:t>
            </a:r>
            <a:endParaRPr lang="en-GB" altLang="en-US" sz="2800" dirty="0" smtClean="0">
              <a:solidFill>
                <a:srgbClr val="6C276A"/>
              </a:solidFill>
              <a:ea typeface="MS PGothic" pitchFamily="34" charset="-128"/>
            </a:endParaRPr>
          </a:p>
          <a:p>
            <a:pPr algn="ctr" eaLnBrk="0" fontAlgn="base" hangingPunct="0">
              <a:spcBef>
                <a:spcPct val="0"/>
              </a:spcBef>
              <a:spcAft>
                <a:spcPct val="0"/>
              </a:spcAft>
            </a:pPr>
            <a:endParaRPr lang="en-GB" altLang="en-US" sz="1400" dirty="0" smtClean="0">
              <a:solidFill>
                <a:srgbClr val="672861"/>
              </a:solidFill>
            </a:endParaRPr>
          </a:p>
          <a:p>
            <a:pPr algn="ctr" eaLnBrk="0" fontAlgn="base" hangingPunct="0">
              <a:spcBef>
                <a:spcPct val="0"/>
              </a:spcBef>
              <a:spcAft>
                <a:spcPct val="0"/>
              </a:spcAft>
            </a:pPr>
            <a:endParaRPr lang="en-GB" altLang="en-US" sz="2800" dirty="0" smtClean="0">
              <a:solidFill>
                <a:srgbClr val="672861"/>
              </a:solidFill>
            </a:endParaRPr>
          </a:p>
          <a:p>
            <a:pPr eaLnBrk="0" fontAlgn="base" hangingPunct="0">
              <a:spcBef>
                <a:spcPct val="0"/>
              </a:spcBef>
              <a:spcAft>
                <a:spcPct val="0"/>
              </a:spcAft>
            </a:pPr>
            <a:endParaRPr lang="en-GB" altLang="en-US" dirty="0" smtClean="0">
              <a:solidFill>
                <a:srgbClr val="000000"/>
              </a:solidFill>
            </a:endParaRPr>
          </a:p>
        </p:txBody>
      </p:sp>
    </p:spTree>
    <p:extLst>
      <p:ext uri="{BB962C8B-B14F-4D97-AF65-F5344CB8AC3E}">
        <p14:creationId xmlns:p14="http://schemas.microsoft.com/office/powerpoint/2010/main" val="347575135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hape 19"/>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defTabSz="457200"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100000"/>
              </a:lnSpc>
              <a:spcBef>
                <a:spcPct val="0"/>
              </a:spcBef>
              <a:spcAft>
                <a:spcPct val="0"/>
              </a:spcAft>
              <a:buClrTx/>
              <a:buSzTx/>
              <a:buFontTx/>
              <a:buNone/>
            </a:pPr>
            <a:endParaRPr lang="en-US" altLang="en-US" sz="1800" dirty="0">
              <a:solidFill>
                <a:srgbClr val="000000"/>
              </a:solidFill>
              <a:ea typeface="ヒラギノ角ゴ Pro W3"/>
            </a:endParaRPr>
          </a:p>
        </p:txBody>
      </p:sp>
      <p:sp>
        <p:nvSpPr>
          <p:cNvPr id="7171" name="Shape 21"/>
          <p:cNvSpPr>
            <a:spLocks noChangeArrowheads="1"/>
          </p:cNvSpPr>
          <p:nvPr/>
        </p:nvSpPr>
        <p:spPr bwMode="auto">
          <a:xfrm>
            <a:off x="6821488" y="6578600"/>
            <a:ext cx="1905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b">
            <a:spAutoFit/>
          </a:bodyPr>
          <a:lstStyle>
            <a:lvl1pPr defTabSz="457200"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algn="r" eaLnBrk="1" fontAlgn="base" hangingPunct="1">
              <a:lnSpc>
                <a:spcPct val="100000"/>
              </a:lnSpc>
              <a:spcBef>
                <a:spcPct val="0"/>
              </a:spcBef>
              <a:spcAft>
                <a:spcPct val="0"/>
              </a:spcAft>
              <a:buClrTx/>
              <a:buSzTx/>
              <a:buFontTx/>
              <a:buNone/>
            </a:pPr>
            <a:r>
              <a:rPr lang="en-US" altLang="en-US" sz="900" dirty="0">
                <a:solidFill>
                  <a:srgbClr val="5F2861"/>
                </a:solidFill>
                <a:ea typeface="ヒラギノ角ゴ Pro W3"/>
              </a:rPr>
              <a:t>2</a:t>
            </a:r>
          </a:p>
        </p:txBody>
      </p:sp>
      <p:sp>
        <p:nvSpPr>
          <p:cNvPr id="7172" name="Shape 22"/>
          <p:cNvSpPr>
            <a:spLocks noChangeArrowheads="1"/>
          </p:cNvSpPr>
          <p:nvPr/>
        </p:nvSpPr>
        <p:spPr bwMode="auto">
          <a:xfrm>
            <a:off x="546100" y="688975"/>
            <a:ext cx="56007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6799" tIns="46799" rIns="46799" bIns="46799">
            <a:spAutoFit/>
          </a:bodyPr>
          <a:lstStyle>
            <a:lvl1pPr defTabSz="457200"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85000"/>
              </a:lnSpc>
              <a:spcBef>
                <a:spcPct val="0"/>
              </a:spcBef>
              <a:spcAft>
                <a:spcPct val="0"/>
              </a:spcAft>
              <a:buClrTx/>
              <a:buSzTx/>
              <a:buFontTx/>
              <a:buNone/>
            </a:pPr>
            <a:r>
              <a:rPr lang="en-US" altLang="en-US" sz="2800" dirty="0">
                <a:solidFill>
                  <a:srgbClr val="FFFFFF"/>
                </a:solidFill>
                <a:ea typeface="ヒラギノ角ゴ Pro W3"/>
              </a:rPr>
              <a:t>Our purpose and role</a:t>
            </a:r>
          </a:p>
        </p:txBody>
      </p:sp>
      <p:sp>
        <p:nvSpPr>
          <p:cNvPr id="7173" name="Shape 23"/>
          <p:cNvSpPr>
            <a:spLocks noChangeArrowheads="1"/>
          </p:cNvSpPr>
          <p:nvPr/>
        </p:nvSpPr>
        <p:spPr bwMode="auto">
          <a:xfrm>
            <a:off x="628650" y="1628775"/>
            <a:ext cx="529272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defTabSz="457200"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100000"/>
              </a:lnSpc>
              <a:spcBef>
                <a:spcPct val="0"/>
              </a:spcBef>
              <a:spcAft>
                <a:spcPct val="0"/>
              </a:spcAft>
              <a:buClrTx/>
              <a:buSzTx/>
              <a:buFontTx/>
              <a:buNone/>
            </a:pPr>
            <a:r>
              <a:rPr lang="en-US" altLang="en-US" sz="2800" b="1" dirty="0">
                <a:solidFill>
                  <a:srgbClr val="6B2861"/>
                </a:solidFill>
                <a:ea typeface="ヒラギノ角ゴ Pro W3"/>
              </a:rPr>
              <a:t>Our purpose</a:t>
            </a:r>
          </a:p>
          <a:p>
            <a:pPr eaLnBrk="1" fontAlgn="base" hangingPunct="1">
              <a:lnSpc>
                <a:spcPct val="100000"/>
              </a:lnSpc>
              <a:spcBef>
                <a:spcPts val="1200"/>
              </a:spcBef>
              <a:spcAft>
                <a:spcPct val="0"/>
              </a:spcAft>
              <a:buClrTx/>
              <a:buSzTx/>
              <a:buFontTx/>
              <a:buNone/>
            </a:pPr>
            <a:r>
              <a:rPr lang="en-US" altLang="en-US" sz="2100" dirty="0">
                <a:solidFill>
                  <a:srgbClr val="000000"/>
                </a:solidFill>
                <a:ea typeface="ヒラギノ角ゴ Pro W3"/>
              </a:rPr>
              <a:t>We make sure health and social care services provide people with safe, effective, compassionate, high-quality care and we encourage care services to improve</a:t>
            </a:r>
          </a:p>
          <a:p>
            <a:pPr eaLnBrk="1" fontAlgn="base" hangingPunct="1">
              <a:lnSpc>
                <a:spcPts val="2200"/>
              </a:lnSpc>
              <a:spcBef>
                <a:spcPts val="1600"/>
              </a:spcBef>
              <a:spcAft>
                <a:spcPct val="0"/>
              </a:spcAft>
              <a:buClrTx/>
              <a:buSzTx/>
              <a:buFontTx/>
              <a:buNone/>
            </a:pPr>
            <a:r>
              <a:rPr lang="en-US" altLang="en-US" sz="2800" b="1" dirty="0">
                <a:solidFill>
                  <a:srgbClr val="6B2861"/>
                </a:solidFill>
                <a:ea typeface="ヒラギノ角ゴ Pro W3"/>
              </a:rPr>
              <a:t>Our role</a:t>
            </a:r>
          </a:p>
          <a:p>
            <a:pPr eaLnBrk="1" fontAlgn="base" hangingPunct="1">
              <a:lnSpc>
                <a:spcPct val="100000"/>
              </a:lnSpc>
              <a:spcBef>
                <a:spcPts val="2100"/>
              </a:spcBef>
              <a:spcAft>
                <a:spcPct val="0"/>
              </a:spcAft>
              <a:buClrTx/>
              <a:buSzTx/>
              <a:buFontTx/>
              <a:buNone/>
            </a:pPr>
            <a:r>
              <a:rPr lang="en-US" altLang="en-US" sz="2100" dirty="0">
                <a:solidFill>
                  <a:srgbClr val="000000"/>
                </a:solidFill>
                <a:ea typeface="ヒラギノ角ゴ Pro W3"/>
              </a:rPr>
              <a:t>We monitor, inspect and regulate services to make sure they meet fundamental standards of quality and safety and we publish what we find, including performance ratings to help people choose care</a:t>
            </a:r>
          </a:p>
        </p:txBody>
      </p:sp>
      <p:pic>
        <p:nvPicPr>
          <p:cNvPr id="24" name="image.png"/>
          <p:cNvPicPr/>
          <p:nvPr/>
        </p:nvPicPr>
        <p:blipFill>
          <a:blip r:embed="rId3"/>
          <a:stretch>
            <a:fillRect/>
          </a:stretch>
        </p:blipFill>
        <p:spPr>
          <a:xfrm>
            <a:off x="6011863" y="2247900"/>
            <a:ext cx="2457450" cy="3484563"/>
          </a:xfrm>
          <a:prstGeom prst="rect">
            <a:avLst/>
          </a:prstGeom>
          <a:ln>
            <a:solidFill>
              <a:srgbClr val="FFFFFF"/>
            </a:solidFill>
            <a:round/>
          </a:ln>
          <a:effectLst>
            <a:outerShdw blurRad="76200" dir="18900000" sy="23000" kx="-1200000" algn="bl" rotWithShape="0">
              <a:prstClr val="black">
                <a:alpha val="13000"/>
              </a:prstClr>
            </a:outerShdw>
          </a:effectLst>
        </p:spPr>
      </p:pic>
      <p:sp>
        <p:nvSpPr>
          <p:cNvPr id="7175" name="Shape 25"/>
          <p:cNvSpPr>
            <a:spLocks noChangeArrowheads="1"/>
          </p:cNvSpPr>
          <p:nvPr/>
        </p:nvSpPr>
        <p:spPr bwMode="auto">
          <a:xfrm>
            <a:off x="6821488" y="6578600"/>
            <a:ext cx="1905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b">
            <a:spAutoFit/>
          </a:bodyPr>
          <a:lstStyle>
            <a:lvl1pPr defTabSz="457200"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defTabSz="45720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defTabSz="4572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defTabSz="4572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defTabSz="4572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algn="r" eaLnBrk="1" fontAlgn="base" hangingPunct="1">
              <a:lnSpc>
                <a:spcPct val="100000"/>
              </a:lnSpc>
              <a:spcBef>
                <a:spcPct val="0"/>
              </a:spcBef>
              <a:spcAft>
                <a:spcPct val="0"/>
              </a:spcAft>
              <a:buClrTx/>
              <a:buSzTx/>
              <a:buFontTx/>
              <a:buNone/>
            </a:pPr>
            <a:r>
              <a:rPr lang="en-US" altLang="en-US" sz="900" dirty="0">
                <a:solidFill>
                  <a:srgbClr val="5F2861"/>
                </a:solidFill>
                <a:ea typeface="ヒラギノ角ゴ Pro W3"/>
              </a:rPr>
              <a:t>2</a:t>
            </a:r>
          </a:p>
        </p:txBody>
      </p:sp>
    </p:spTree>
    <p:extLst>
      <p:ext uri="{BB962C8B-B14F-4D97-AF65-F5344CB8AC3E}">
        <p14:creationId xmlns:p14="http://schemas.microsoft.com/office/powerpoint/2010/main" val="154015303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49263" y="1557338"/>
            <a:ext cx="8277225" cy="4832350"/>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SzTx/>
            </a:pPr>
            <a:endParaRPr lang="en-GB" altLang="en-US" sz="2400" dirty="0">
              <a:solidFill>
                <a:srgbClr val="000000"/>
              </a:solidFill>
              <a:ea typeface="ヒラギノ角ゴ Pro W3"/>
            </a:endParaRPr>
          </a:p>
        </p:txBody>
      </p:sp>
      <p:sp>
        <p:nvSpPr>
          <p:cNvPr id="5123" name="Rectangle 5"/>
          <p:cNvSpPr>
            <a:spLocks noChangeArrowheads="1"/>
          </p:cNvSpPr>
          <p:nvPr/>
        </p:nvSpPr>
        <p:spPr bwMode="auto">
          <a:xfrm>
            <a:off x="684213" y="754063"/>
            <a:ext cx="5761037" cy="65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ts val="2600"/>
              </a:lnSpc>
              <a:spcBef>
                <a:spcPct val="0"/>
              </a:spcBef>
              <a:spcAft>
                <a:spcPct val="0"/>
              </a:spcAft>
              <a:buClrTx/>
              <a:buSzTx/>
            </a:pPr>
            <a:r>
              <a:rPr lang="en-GB" altLang="en-US" sz="2800" dirty="0">
                <a:solidFill>
                  <a:srgbClr val="FFFFFF"/>
                </a:solidFill>
              </a:rPr>
              <a:t>The landscape of care</a:t>
            </a:r>
          </a:p>
        </p:txBody>
      </p:sp>
      <p:grpSp>
        <p:nvGrpSpPr>
          <p:cNvPr id="5124" name="Group 3"/>
          <p:cNvGrpSpPr>
            <a:grpSpLocks/>
          </p:cNvGrpSpPr>
          <p:nvPr/>
        </p:nvGrpSpPr>
        <p:grpSpPr bwMode="auto">
          <a:xfrm>
            <a:off x="750888" y="1622425"/>
            <a:ext cx="7715250" cy="4078288"/>
            <a:chOff x="611188" y="1700213"/>
            <a:chExt cx="8064500" cy="4538818"/>
          </a:xfrm>
        </p:grpSpPr>
        <p:sp>
          <p:nvSpPr>
            <p:cNvPr id="5127" name="AutoShape 3"/>
            <p:cNvSpPr>
              <a:spLocks noChangeArrowheads="1"/>
            </p:cNvSpPr>
            <p:nvPr/>
          </p:nvSpPr>
          <p:spPr bwMode="auto">
            <a:xfrm flipV="1">
              <a:off x="3348038" y="1700213"/>
              <a:ext cx="2592387" cy="2952750"/>
            </a:xfrm>
            <a:prstGeom prst="roundRect">
              <a:avLst>
                <a:gd name="adj" fmla="val 4106"/>
              </a:avLst>
            </a:prstGeom>
            <a:solidFill>
              <a:srgbClr val="5C93C2"/>
            </a:solidFill>
            <a:ln w="9525">
              <a:solidFill>
                <a:schemeClr val="bg1"/>
              </a:solidFill>
              <a:round/>
              <a:headEnd/>
              <a:tailEnd/>
            </a:ln>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SzTx/>
              </a:pPr>
              <a:endParaRPr lang="en-US" altLang="en-US" sz="2400" dirty="0">
                <a:solidFill>
                  <a:srgbClr val="000000"/>
                </a:solidFill>
                <a:ea typeface="ヒラギノ角ゴ Pro W3"/>
              </a:endParaRPr>
            </a:p>
          </p:txBody>
        </p:sp>
        <p:sp>
          <p:nvSpPr>
            <p:cNvPr id="5128" name="AutoShape 3"/>
            <p:cNvSpPr>
              <a:spLocks noChangeArrowheads="1"/>
            </p:cNvSpPr>
            <p:nvPr/>
          </p:nvSpPr>
          <p:spPr bwMode="auto">
            <a:xfrm flipV="1">
              <a:off x="6084888" y="1700213"/>
              <a:ext cx="2519362" cy="1081087"/>
            </a:xfrm>
            <a:prstGeom prst="roundRect">
              <a:avLst>
                <a:gd name="adj" fmla="val 7699"/>
              </a:avLst>
            </a:prstGeom>
            <a:solidFill>
              <a:srgbClr val="5C93C2"/>
            </a:solidFill>
            <a:ln w="9525">
              <a:solidFill>
                <a:schemeClr val="bg1"/>
              </a:solidFill>
              <a:round/>
              <a:headEnd/>
              <a:tailEnd/>
            </a:ln>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SzTx/>
              </a:pPr>
              <a:endParaRPr lang="en-US" altLang="en-US" sz="2400" dirty="0">
                <a:solidFill>
                  <a:srgbClr val="000000"/>
                </a:solidFill>
                <a:ea typeface="ヒラギノ角ゴ Pro W3"/>
              </a:endParaRPr>
            </a:p>
          </p:txBody>
        </p:sp>
        <p:sp>
          <p:nvSpPr>
            <p:cNvPr id="5129" name="AutoShape 3"/>
            <p:cNvSpPr>
              <a:spLocks noChangeArrowheads="1"/>
            </p:cNvSpPr>
            <p:nvPr/>
          </p:nvSpPr>
          <p:spPr bwMode="auto">
            <a:xfrm flipV="1">
              <a:off x="611188" y="1700213"/>
              <a:ext cx="2592387" cy="720725"/>
            </a:xfrm>
            <a:prstGeom prst="roundRect">
              <a:avLst>
                <a:gd name="adj" fmla="val 7699"/>
              </a:avLst>
            </a:prstGeom>
            <a:solidFill>
              <a:srgbClr val="5C93C2"/>
            </a:solidFill>
            <a:ln w="9525">
              <a:solidFill>
                <a:schemeClr val="bg1"/>
              </a:solidFill>
              <a:round/>
              <a:headEnd/>
              <a:tailEnd/>
            </a:ln>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SzTx/>
              </a:pPr>
              <a:endParaRPr lang="en-US" altLang="en-US" sz="2400" dirty="0">
                <a:solidFill>
                  <a:srgbClr val="000000"/>
                </a:solidFill>
                <a:ea typeface="ヒラギノ角ゴ Pro W3"/>
              </a:endParaRPr>
            </a:p>
          </p:txBody>
        </p:sp>
        <p:sp>
          <p:nvSpPr>
            <p:cNvPr id="5130" name="AutoShape 3"/>
            <p:cNvSpPr>
              <a:spLocks noChangeArrowheads="1"/>
            </p:cNvSpPr>
            <p:nvPr/>
          </p:nvSpPr>
          <p:spPr bwMode="auto">
            <a:xfrm flipV="1">
              <a:off x="611188" y="2565400"/>
              <a:ext cx="2592387" cy="1123950"/>
            </a:xfrm>
            <a:prstGeom prst="roundRect">
              <a:avLst>
                <a:gd name="adj" fmla="val 7699"/>
              </a:avLst>
            </a:prstGeom>
            <a:solidFill>
              <a:srgbClr val="5C93C2"/>
            </a:solidFill>
            <a:ln w="9525">
              <a:solidFill>
                <a:schemeClr val="bg1"/>
              </a:solidFill>
              <a:round/>
              <a:headEnd/>
              <a:tailEnd/>
            </a:ln>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SzTx/>
              </a:pPr>
              <a:endParaRPr lang="en-US" altLang="en-US" sz="2400" dirty="0">
                <a:solidFill>
                  <a:srgbClr val="000000"/>
                </a:solidFill>
                <a:ea typeface="ヒラギノ角ゴ Pro W3"/>
              </a:endParaRPr>
            </a:p>
          </p:txBody>
        </p:sp>
        <p:sp>
          <p:nvSpPr>
            <p:cNvPr id="5131" name="AutoShape 3"/>
            <p:cNvSpPr>
              <a:spLocks noChangeArrowheads="1"/>
            </p:cNvSpPr>
            <p:nvPr/>
          </p:nvSpPr>
          <p:spPr bwMode="auto">
            <a:xfrm flipV="1">
              <a:off x="3346450" y="4757738"/>
              <a:ext cx="2592388" cy="1479550"/>
            </a:xfrm>
            <a:prstGeom prst="roundRect">
              <a:avLst>
                <a:gd name="adj" fmla="val 7699"/>
              </a:avLst>
            </a:prstGeom>
            <a:solidFill>
              <a:srgbClr val="5C93C2"/>
            </a:solidFill>
            <a:ln w="9525">
              <a:solidFill>
                <a:schemeClr val="bg1"/>
              </a:solidFill>
              <a:round/>
              <a:headEnd/>
              <a:tailEnd/>
            </a:ln>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SzTx/>
              </a:pPr>
              <a:endParaRPr lang="en-US" altLang="en-US" sz="2400" dirty="0">
                <a:solidFill>
                  <a:srgbClr val="000000"/>
                </a:solidFill>
                <a:ea typeface="ヒラギノ角ゴ Pro W3"/>
              </a:endParaRPr>
            </a:p>
          </p:txBody>
        </p:sp>
        <p:sp>
          <p:nvSpPr>
            <p:cNvPr id="5132" name="AutoShape 3"/>
            <p:cNvSpPr>
              <a:spLocks noChangeArrowheads="1"/>
            </p:cNvSpPr>
            <p:nvPr/>
          </p:nvSpPr>
          <p:spPr bwMode="auto">
            <a:xfrm flipV="1">
              <a:off x="611188" y="5207000"/>
              <a:ext cx="2592387" cy="1030288"/>
            </a:xfrm>
            <a:prstGeom prst="roundRect">
              <a:avLst>
                <a:gd name="adj" fmla="val 7699"/>
              </a:avLst>
            </a:prstGeom>
            <a:solidFill>
              <a:srgbClr val="5C93C2"/>
            </a:solidFill>
            <a:ln w="9525">
              <a:solidFill>
                <a:schemeClr val="bg1"/>
              </a:solidFill>
              <a:round/>
              <a:headEnd/>
              <a:tailEnd/>
            </a:ln>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SzTx/>
              </a:pPr>
              <a:endParaRPr lang="en-US" altLang="en-US" sz="2400" dirty="0">
                <a:solidFill>
                  <a:srgbClr val="000000"/>
                </a:solidFill>
                <a:ea typeface="ヒラギノ角ゴ Pro W3"/>
              </a:endParaRPr>
            </a:p>
          </p:txBody>
        </p:sp>
        <p:sp>
          <p:nvSpPr>
            <p:cNvPr id="5133" name="AutoShape 3"/>
            <p:cNvSpPr>
              <a:spLocks noChangeArrowheads="1"/>
            </p:cNvSpPr>
            <p:nvPr/>
          </p:nvSpPr>
          <p:spPr bwMode="auto">
            <a:xfrm flipV="1">
              <a:off x="611188" y="3789363"/>
              <a:ext cx="2592387" cy="1295400"/>
            </a:xfrm>
            <a:prstGeom prst="roundRect">
              <a:avLst>
                <a:gd name="adj" fmla="val 7699"/>
              </a:avLst>
            </a:prstGeom>
            <a:solidFill>
              <a:srgbClr val="5C93C2"/>
            </a:solidFill>
            <a:ln w="9525">
              <a:solidFill>
                <a:schemeClr val="bg1"/>
              </a:solidFill>
              <a:round/>
              <a:headEnd/>
              <a:tailEnd/>
            </a:ln>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SzTx/>
              </a:pPr>
              <a:endParaRPr lang="en-US" altLang="en-US" sz="2400" dirty="0">
                <a:solidFill>
                  <a:srgbClr val="000000"/>
                </a:solidFill>
                <a:ea typeface="ヒラギノ角ゴ Pro W3"/>
              </a:endParaRPr>
            </a:p>
          </p:txBody>
        </p:sp>
        <p:sp>
          <p:nvSpPr>
            <p:cNvPr id="5134" name="AutoShape 3"/>
            <p:cNvSpPr>
              <a:spLocks noChangeArrowheads="1"/>
            </p:cNvSpPr>
            <p:nvPr/>
          </p:nvSpPr>
          <p:spPr bwMode="auto">
            <a:xfrm flipV="1">
              <a:off x="6084888" y="2924175"/>
              <a:ext cx="2519362" cy="3297238"/>
            </a:xfrm>
            <a:prstGeom prst="roundRect">
              <a:avLst>
                <a:gd name="adj" fmla="val 4106"/>
              </a:avLst>
            </a:prstGeom>
            <a:solidFill>
              <a:srgbClr val="5C93C2"/>
            </a:solidFill>
            <a:ln w="9525">
              <a:solidFill>
                <a:schemeClr val="bg1"/>
              </a:solidFill>
              <a:round/>
              <a:headEnd/>
              <a:tailEnd/>
            </a:ln>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fontAlgn="base">
                <a:lnSpc>
                  <a:spcPct val="100000"/>
                </a:lnSpc>
                <a:spcBef>
                  <a:spcPct val="0"/>
                </a:spcBef>
                <a:spcAft>
                  <a:spcPct val="0"/>
                </a:spcAft>
                <a:buClrTx/>
                <a:buSzTx/>
              </a:pPr>
              <a:endParaRPr lang="en-US" altLang="en-US" sz="2400" dirty="0">
                <a:solidFill>
                  <a:srgbClr val="000000"/>
                </a:solidFill>
                <a:ea typeface="ヒラギノ角ゴ Pro W3"/>
              </a:endParaRPr>
            </a:p>
          </p:txBody>
        </p:sp>
        <p:sp>
          <p:nvSpPr>
            <p:cNvPr id="24" name="Text Box 18"/>
            <p:cNvSpPr txBox="1">
              <a:spLocks noChangeArrowheads="1"/>
            </p:cNvSpPr>
            <p:nvPr/>
          </p:nvSpPr>
          <p:spPr bwMode="auto">
            <a:xfrm>
              <a:off x="3418829" y="1746149"/>
              <a:ext cx="2416031" cy="283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lnSpc>
                  <a:spcPts val="2000"/>
                </a:lnSpc>
                <a:spcAft>
                  <a:spcPts val="600"/>
                </a:spcAft>
                <a:defRPr/>
              </a:pPr>
              <a:r>
                <a:rPr lang="en-GB" sz="1300" b="1" dirty="0">
                  <a:solidFill>
                    <a:srgbClr val="FFFFFF"/>
                  </a:solidFill>
                  <a:ea typeface="ヒラギノ角ゴ Pro W3" charset="0"/>
                  <a:cs typeface="ヒラギノ角ゴ Pro W3" charset="0"/>
                </a:rPr>
                <a:t>Care homes </a:t>
              </a:r>
            </a:p>
            <a:p>
              <a:pPr marL="144000" indent="-144000" eaLnBrk="0" fontAlgn="base" hangingPunct="0">
                <a:lnSpc>
                  <a:spcPts val="1600"/>
                </a:lnSpc>
                <a:spcAft>
                  <a:spcPts val="600"/>
                </a:spcAft>
                <a:buFont typeface="Arial"/>
                <a:buChar char="•"/>
                <a:defRPr/>
              </a:pPr>
              <a:r>
                <a:rPr lang="en-GB" sz="1300" b="1" dirty="0">
                  <a:solidFill>
                    <a:srgbClr val="FFFFFF"/>
                  </a:solidFill>
                  <a:ea typeface="ヒラギノ角ゴ Pro W3" charset="0"/>
                  <a:cs typeface="ヒラギノ角ゴ Pro W3" charset="0"/>
                </a:rPr>
                <a:t>565,000 </a:t>
              </a:r>
              <a:r>
                <a:rPr lang="en-GB" sz="1300" dirty="0">
                  <a:solidFill>
                    <a:srgbClr val="FFFFFF"/>
                  </a:solidFill>
                  <a:ea typeface="ヒラギノ角ゴ Pro W3" charset="0"/>
                  <a:cs typeface="ヒラギノ角ゴ Pro W3" charset="0"/>
                </a:rPr>
                <a:t>residents</a:t>
              </a:r>
              <a:endParaRPr lang="en-GB" sz="1300" b="1" dirty="0">
                <a:solidFill>
                  <a:srgbClr val="FFFFFF"/>
                </a:solidFill>
                <a:ea typeface="ヒラギノ角ゴ Pro W3" charset="0"/>
                <a:cs typeface="ヒラギノ角ゴ Pro W3" charset="0"/>
              </a:endParaRP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165,000 going into care </a:t>
              </a:r>
              <a:br>
                <a:rPr lang="en-GB" sz="1300" dirty="0">
                  <a:solidFill>
                    <a:srgbClr val="FFFFFF"/>
                  </a:solidFill>
                  <a:ea typeface="ヒラギノ角ゴ Pro W3" charset="0"/>
                  <a:cs typeface="ヒラギノ角ゴ Pro W3" charset="0"/>
                </a:rPr>
              </a:br>
              <a:r>
                <a:rPr lang="en-GB" sz="1300" dirty="0">
                  <a:solidFill>
                    <a:srgbClr val="FFFFFF"/>
                  </a:solidFill>
                  <a:ea typeface="ヒラギノ角ゴ Pro W3" charset="0"/>
                  <a:cs typeface="ヒラギノ角ゴ Pro W3" charset="0"/>
                </a:rPr>
                <a:t>per year</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39,000 people with learning disabilities in residential care </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18,000 in a care home or care in their own home with no kith or kin</a:t>
              </a:r>
            </a:p>
          </p:txBody>
        </p:sp>
        <p:sp>
          <p:nvSpPr>
            <p:cNvPr id="26" name="Text Box 18"/>
            <p:cNvSpPr txBox="1">
              <a:spLocks noChangeArrowheads="1"/>
            </p:cNvSpPr>
            <p:nvPr/>
          </p:nvSpPr>
          <p:spPr bwMode="auto">
            <a:xfrm>
              <a:off x="6156776" y="2997018"/>
              <a:ext cx="2518912" cy="324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lnSpc>
                  <a:spcPts val="2000"/>
                </a:lnSpc>
                <a:spcAft>
                  <a:spcPts val="600"/>
                </a:spcAft>
                <a:defRPr/>
              </a:pPr>
              <a:r>
                <a:rPr lang="en-GB" sz="1300" b="1" dirty="0">
                  <a:solidFill>
                    <a:srgbClr val="FFFFFF"/>
                  </a:solidFill>
                  <a:ea typeface="ヒラギノ角ゴ Pro W3" charset="0"/>
                  <a:cs typeface="ヒラギノ角ゴ Pro W3" charset="0"/>
                </a:rPr>
                <a:t>NHS hospitals  </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90 million outpatient appointments / year</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11 million inpatients / year</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18 million A&amp;E attendances</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5 million emergency admissions / year</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600k maternity users</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42,000 detained and treated against their will</a:t>
              </a:r>
            </a:p>
          </p:txBody>
        </p:sp>
        <p:sp>
          <p:nvSpPr>
            <p:cNvPr id="27" name="Text Box 16"/>
            <p:cNvSpPr txBox="1">
              <a:spLocks noChangeArrowheads="1"/>
            </p:cNvSpPr>
            <p:nvPr/>
          </p:nvSpPr>
          <p:spPr bwMode="auto">
            <a:xfrm>
              <a:off x="6156776" y="1772651"/>
              <a:ext cx="2518912" cy="961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lnSpc>
                  <a:spcPts val="1600"/>
                </a:lnSpc>
                <a:spcAft>
                  <a:spcPts val="1200"/>
                </a:spcAft>
                <a:defRPr/>
              </a:pPr>
              <a:r>
                <a:rPr lang="en-GB" sz="1300" b="1" dirty="0">
                  <a:solidFill>
                    <a:srgbClr val="FFFFFF"/>
                  </a:solidFill>
                  <a:ea typeface="ヒラギノ角ゴ Pro W3" charset="0"/>
                  <a:cs typeface="ヒラギノ角ゴ Pro W3" charset="0"/>
                </a:rPr>
                <a:t>Home-care </a:t>
              </a:r>
            </a:p>
            <a:p>
              <a:pPr eaLnBrk="0" fontAlgn="base" hangingPunct="0">
                <a:lnSpc>
                  <a:spcPts val="1600"/>
                </a:lnSpc>
                <a:spcAft>
                  <a:spcPts val="1200"/>
                </a:spcAft>
                <a:defRPr/>
              </a:pPr>
              <a:r>
                <a:rPr lang="en-GB" sz="1300" b="1" dirty="0">
                  <a:solidFill>
                    <a:srgbClr val="FFFFFF"/>
                  </a:solidFill>
                  <a:ea typeface="ヒラギノ角ゴ Pro W3" charset="0"/>
                  <a:cs typeface="ヒラギノ角ゴ Pro W3" charset="0"/>
                </a:rPr>
                <a:t>700,000</a:t>
              </a:r>
              <a:r>
                <a:rPr lang="en-GB" sz="1300" dirty="0">
                  <a:solidFill>
                    <a:srgbClr val="FFFFFF"/>
                  </a:solidFill>
                  <a:ea typeface="ヒラギノ角ゴ Pro W3" charset="0"/>
                  <a:cs typeface="ヒラギノ角ゴ Pro W3" charset="0"/>
                </a:rPr>
                <a:t> people receiving home-care support per year</a:t>
              </a:r>
              <a:endParaRPr lang="en-GB" sz="1300" i="1" dirty="0">
                <a:solidFill>
                  <a:srgbClr val="FFFFFF"/>
                </a:solidFill>
                <a:ea typeface="ヒラギノ角ゴ Pro W3" charset="0"/>
                <a:cs typeface="ヒラギノ角ゴ Pro W3" charset="0"/>
              </a:endParaRPr>
            </a:p>
          </p:txBody>
        </p:sp>
        <p:sp>
          <p:nvSpPr>
            <p:cNvPr id="28" name="Text Box 16"/>
            <p:cNvSpPr txBox="1">
              <a:spLocks noChangeArrowheads="1"/>
            </p:cNvSpPr>
            <p:nvPr/>
          </p:nvSpPr>
          <p:spPr bwMode="auto">
            <a:xfrm>
              <a:off x="684200" y="1772651"/>
              <a:ext cx="2518912" cy="645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lnSpc>
                  <a:spcPts val="1600"/>
                </a:lnSpc>
                <a:spcAft>
                  <a:spcPts val="600"/>
                </a:spcAft>
                <a:defRPr/>
              </a:pPr>
              <a:r>
                <a:rPr lang="en-GB" sz="1300" b="1" dirty="0">
                  <a:solidFill>
                    <a:srgbClr val="FFFFFF"/>
                  </a:solidFill>
                  <a:ea typeface="ヒラギノ角ゴ Pro W3" charset="0"/>
                  <a:cs typeface="ヒラギノ角ゴ Pro W3" charset="0"/>
                </a:rPr>
                <a:t>General public</a:t>
              </a:r>
            </a:p>
            <a:p>
              <a:pPr eaLnBrk="0" fontAlgn="base" hangingPunct="0">
                <a:lnSpc>
                  <a:spcPts val="1600"/>
                </a:lnSpc>
                <a:spcAft>
                  <a:spcPts val="600"/>
                </a:spcAft>
                <a:defRPr/>
              </a:pPr>
              <a:r>
                <a:rPr lang="en-GB" sz="1300" b="1" dirty="0" smtClean="0">
                  <a:solidFill>
                    <a:srgbClr val="FFFFFF"/>
                  </a:solidFill>
                  <a:ea typeface="ヒラギノ角ゴ Pro W3" charset="0"/>
                  <a:cs typeface="ヒラギノ角ゴ Pro W3" charset="0"/>
                </a:rPr>
                <a:t>54.5 </a:t>
              </a:r>
              <a:r>
                <a:rPr lang="en-GB" sz="1300" b="1" dirty="0">
                  <a:solidFill>
                    <a:srgbClr val="FFFFFF"/>
                  </a:solidFill>
                  <a:ea typeface="ヒラギノ角ゴ Pro W3" charset="0"/>
                  <a:cs typeface="ヒラギノ角ゴ Pro W3" charset="0"/>
                </a:rPr>
                <a:t>million </a:t>
              </a:r>
              <a:r>
                <a:rPr lang="en-GB" sz="1300" dirty="0" smtClean="0">
                  <a:solidFill>
                    <a:srgbClr val="FFFFFF"/>
                  </a:solidFill>
                  <a:ea typeface="ヒラギノ角ゴ Pro W3" charset="0"/>
                  <a:cs typeface="ヒラギノ角ゴ Pro W3" charset="0"/>
                </a:rPr>
                <a:t>(44.5m </a:t>
              </a:r>
              <a:r>
                <a:rPr lang="en-GB" sz="1300" dirty="0">
                  <a:solidFill>
                    <a:srgbClr val="FFFFFF"/>
                  </a:solidFill>
                  <a:ea typeface="ヒラギノ角ゴ Pro W3" charset="0"/>
                  <a:cs typeface="ヒラギノ角ゴ Pro W3" charset="0"/>
                </a:rPr>
                <a:t>adults)</a:t>
              </a:r>
            </a:p>
          </p:txBody>
        </p:sp>
        <p:sp>
          <p:nvSpPr>
            <p:cNvPr id="29" name="Text Box 16"/>
            <p:cNvSpPr txBox="1">
              <a:spLocks noChangeArrowheads="1"/>
            </p:cNvSpPr>
            <p:nvPr/>
          </p:nvSpPr>
          <p:spPr bwMode="auto">
            <a:xfrm>
              <a:off x="684200" y="3860966"/>
              <a:ext cx="2518912" cy="128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lnSpc>
                  <a:spcPts val="1600"/>
                </a:lnSpc>
                <a:spcAft>
                  <a:spcPts val="600"/>
                </a:spcAft>
                <a:defRPr/>
              </a:pPr>
              <a:r>
                <a:rPr lang="en-GB" sz="1300" b="1" dirty="0">
                  <a:solidFill>
                    <a:srgbClr val="FFFFFF"/>
                  </a:solidFill>
                  <a:ea typeface="ヒラギノ角ゴ Pro W3" charset="0"/>
                  <a:cs typeface="ヒラギノ角ゴ Pro W3" charset="0"/>
                </a:rPr>
                <a:t>Dentists</a:t>
              </a:r>
            </a:p>
            <a:p>
              <a:pPr marL="144000" indent="-144000" eaLnBrk="0" fontAlgn="base" hangingPunct="0">
                <a:lnSpc>
                  <a:spcPts val="1600"/>
                </a:lnSpc>
                <a:spcAft>
                  <a:spcPts val="600"/>
                </a:spcAft>
                <a:buFont typeface="Arial"/>
                <a:buChar char="•"/>
                <a:defRPr/>
              </a:pPr>
              <a:r>
                <a:rPr lang="en-GB" sz="1300" b="1" dirty="0">
                  <a:solidFill>
                    <a:srgbClr val="FFFFFF"/>
                  </a:solidFill>
                  <a:ea typeface="ヒラギノ角ゴ Pro W3" charset="0"/>
                  <a:cs typeface="ヒラギノ角ゴ Pro W3" charset="0"/>
                </a:rPr>
                <a:t>22 million</a:t>
              </a:r>
              <a:r>
                <a:rPr lang="en-GB" sz="1300" dirty="0">
                  <a:solidFill>
                    <a:srgbClr val="FFFFFF"/>
                  </a:solidFill>
                  <a:ea typeface="ヒラギノ角ゴ Pro W3" charset="0"/>
                  <a:cs typeface="ヒラギノ角ゴ Pro W3" charset="0"/>
                </a:rPr>
                <a:t> on a dentist list</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15 million NHS</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7 million private</a:t>
              </a:r>
            </a:p>
          </p:txBody>
        </p:sp>
        <p:sp>
          <p:nvSpPr>
            <p:cNvPr id="30" name="Text Box 16"/>
            <p:cNvSpPr txBox="1">
              <a:spLocks noChangeArrowheads="1"/>
            </p:cNvSpPr>
            <p:nvPr/>
          </p:nvSpPr>
          <p:spPr bwMode="auto">
            <a:xfrm>
              <a:off x="684200" y="2620698"/>
              <a:ext cx="2518912" cy="112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lnSpc>
                  <a:spcPts val="1600"/>
                </a:lnSpc>
                <a:spcAft>
                  <a:spcPts val="600"/>
                </a:spcAft>
                <a:defRPr/>
              </a:pPr>
              <a:r>
                <a:rPr lang="en-GB" sz="1300" b="1" dirty="0">
                  <a:solidFill>
                    <a:srgbClr val="FFFFFF"/>
                  </a:solidFill>
                  <a:ea typeface="ヒラギノ角ゴ Pro W3" charset="0"/>
                  <a:cs typeface="ヒラギノ角ゴ Pro W3" charset="0"/>
                </a:rPr>
                <a:t>Private hospital </a:t>
              </a:r>
            </a:p>
            <a:p>
              <a:pPr eaLnBrk="0" fontAlgn="base" hangingPunct="0">
                <a:lnSpc>
                  <a:spcPts val="1600"/>
                </a:lnSpc>
                <a:spcAft>
                  <a:spcPts val="600"/>
                </a:spcAft>
                <a:defRPr/>
              </a:pPr>
              <a:r>
                <a:rPr lang="en-GB" sz="1300" b="1" dirty="0" smtClean="0">
                  <a:solidFill>
                    <a:srgbClr val="FFFFFF"/>
                  </a:solidFill>
                  <a:ea typeface="ヒラギノ角ゴ Pro W3" charset="0"/>
                  <a:cs typeface="ヒラギノ角ゴ Pro W3" charset="0"/>
                </a:rPr>
                <a:t>1.61 </a:t>
              </a:r>
              <a:r>
                <a:rPr lang="en-GB" sz="1300" b="1" dirty="0">
                  <a:solidFill>
                    <a:srgbClr val="FFFFFF"/>
                  </a:solidFill>
                  <a:ea typeface="ヒラギノ角ゴ Pro W3" charset="0"/>
                  <a:cs typeface="ヒラギノ角ゴ Pro W3" charset="0"/>
                </a:rPr>
                <a:t>million </a:t>
              </a:r>
              <a:r>
                <a:rPr lang="en-GB" sz="1300" dirty="0">
                  <a:solidFill>
                    <a:srgbClr val="FFFFFF"/>
                  </a:solidFill>
                  <a:ea typeface="ヒラギノ角ゴ Pro W3" charset="0"/>
                  <a:cs typeface="ヒラギノ角ゴ Pro W3" charset="0"/>
                </a:rPr>
                <a:t>people receive </a:t>
              </a:r>
              <a:r>
                <a:rPr lang="en-GB" sz="1300" dirty="0" smtClean="0">
                  <a:solidFill>
                    <a:srgbClr val="FFFFFF"/>
                  </a:solidFill>
                  <a:ea typeface="ヒラギノ角ゴ Pro W3" charset="0"/>
                  <a:cs typeface="ヒラギノ角ゴ Pro W3" charset="0"/>
                </a:rPr>
                <a:t>surgical treatment </a:t>
              </a:r>
              <a:r>
                <a:rPr lang="en-GB" sz="1300" dirty="0">
                  <a:solidFill>
                    <a:srgbClr val="FFFFFF"/>
                  </a:solidFill>
                  <a:ea typeface="ヒラギノ角ゴ Pro W3" charset="0"/>
                  <a:cs typeface="ヒラギノ角ゴ Pro W3" charset="0"/>
                </a:rPr>
                <a:t>in a private hospital / year</a:t>
              </a:r>
            </a:p>
          </p:txBody>
        </p:sp>
        <p:sp>
          <p:nvSpPr>
            <p:cNvPr id="31" name="Text Box 16"/>
            <p:cNvSpPr txBox="1">
              <a:spLocks noChangeArrowheads="1"/>
            </p:cNvSpPr>
            <p:nvPr/>
          </p:nvSpPr>
          <p:spPr bwMode="auto">
            <a:xfrm>
              <a:off x="3418829" y="4868022"/>
              <a:ext cx="2520571" cy="1208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lnSpc>
                  <a:spcPts val="1600"/>
                </a:lnSpc>
                <a:spcAft>
                  <a:spcPts val="600"/>
                </a:spcAft>
                <a:defRPr/>
              </a:pPr>
              <a:r>
                <a:rPr lang="en-GB" sz="1300" b="1" dirty="0">
                  <a:solidFill>
                    <a:srgbClr val="FFFFFF"/>
                  </a:solidFill>
                  <a:ea typeface="ヒラギノ角ゴ Pro W3" charset="0"/>
                  <a:cs typeface="ヒラギノ角ゴ Pro W3" charset="0"/>
                </a:rPr>
                <a:t>GP practices </a:t>
              </a:r>
            </a:p>
            <a:p>
              <a:pPr marL="144000" indent="-144000" eaLnBrk="0" fontAlgn="base" hangingPunct="0">
                <a:lnSpc>
                  <a:spcPts val="1600"/>
                </a:lnSpc>
                <a:spcAft>
                  <a:spcPts val="600"/>
                </a:spcAft>
                <a:buFont typeface="Arial"/>
                <a:buChar char="•"/>
                <a:defRPr/>
              </a:pPr>
              <a:r>
                <a:rPr lang="en-GB" sz="1300" b="1" dirty="0">
                  <a:solidFill>
                    <a:srgbClr val="FFFFFF"/>
                  </a:solidFill>
                  <a:ea typeface="ヒラギノ角ゴ Pro W3" charset="0"/>
                  <a:cs typeface="ヒラギノ角ゴ Pro W3" charset="0"/>
                </a:rPr>
                <a:t>52 million </a:t>
              </a:r>
              <a:r>
                <a:rPr lang="en-GB" sz="1300" dirty="0">
                  <a:solidFill>
                    <a:srgbClr val="FFFFFF"/>
                  </a:solidFill>
                  <a:ea typeface="ヒラギノ角ゴ Pro W3" charset="0"/>
                  <a:cs typeface="ヒラギノ角ゴ Pro W3" charset="0"/>
                </a:rPr>
                <a:t>registered </a:t>
              </a:r>
              <a:br>
                <a:rPr lang="en-GB" sz="1300" dirty="0">
                  <a:solidFill>
                    <a:srgbClr val="FFFFFF"/>
                  </a:solidFill>
                  <a:ea typeface="ヒラギノ角ゴ Pro W3" charset="0"/>
                  <a:cs typeface="ヒラギノ角ゴ Pro W3" charset="0"/>
                </a:rPr>
              </a:br>
              <a:r>
                <a:rPr lang="en-GB" sz="1300" dirty="0">
                  <a:solidFill>
                    <a:srgbClr val="FFFFFF"/>
                  </a:solidFill>
                  <a:ea typeface="ヒラギノ角ゴ Pro W3" charset="0"/>
                  <a:cs typeface="ヒラギノ角ゴ Pro W3" charset="0"/>
                </a:rPr>
                <a:t>with a GP</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150m appointments / year</a:t>
              </a:r>
            </a:p>
          </p:txBody>
        </p:sp>
        <p:sp>
          <p:nvSpPr>
            <p:cNvPr id="32" name="Text Box 16"/>
            <p:cNvSpPr txBox="1">
              <a:spLocks noChangeArrowheads="1"/>
            </p:cNvSpPr>
            <p:nvPr/>
          </p:nvSpPr>
          <p:spPr bwMode="auto">
            <a:xfrm>
              <a:off x="684200" y="5276144"/>
              <a:ext cx="2469131" cy="959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0" fontAlgn="base" hangingPunct="0">
                <a:lnSpc>
                  <a:spcPts val="1600"/>
                </a:lnSpc>
                <a:spcAft>
                  <a:spcPts val="600"/>
                </a:spcAft>
                <a:defRPr/>
              </a:pPr>
              <a:r>
                <a:rPr lang="en-GB" sz="1300" b="1" dirty="0">
                  <a:solidFill>
                    <a:srgbClr val="FFFFFF"/>
                  </a:solidFill>
                  <a:ea typeface="ヒラギノ角ゴ Pro W3" charset="0"/>
                  <a:cs typeface="ヒラギノ角ゴ Pro W3" charset="0"/>
                </a:rPr>
                <a:t>Health &amp; social care staff</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1.7m NHS staff</a:t>
              </a:r>
            </a:p>
            <a:p>
              <a:pPr marL="144000" indent="-144000" eaLnBrk="0" fontAlgn="base" hangingPunct="0">
                <a:lnSpc>
                  <a:spcPts val="1600"/>
                </a:lnSpc>
                <a:spcAft>
                  <a:spcPts val="600"/>
                </a:spcAft>
                <a:buFont typeface="Arial"/>
                <a:buChar char="•"/>
                <a:defRPr/>
              </a:pPr>
              <a:r>
                <a:rPr lang="en-GB" sz="1300" dirty="0">
                  <a:solidFill>
                    <a:srgbClr val="FFFFFF"/>
                  </a:solidFill>
                  <a:ea typeface="ヒラギノ角ゴ Pro W3" charset="0"/>
                  <a:cs typeface="ヒラギノ角ゴ Pro W3" charset="0"/>
                </a:rPr>
                <a:t>1.5m in adult social care</a:t>
              </a:r>
            </a:p>
          </p:txBody>
        </p:sp>
      </p:grpSp>
      <p:sp>
        <p:nvSpPr>
          <p:cNvPr id="33" name="Text Box 25"/>
          <p:cNvSpPr txBox="1">
            <a:spLocks noChangeArrowheads="1"/>
          </p:cNvSpPr>
          <p:nvPr/>
        </p:nvSpPr>
        <p:spPr bwMode="auto">
          <a:xfrm>
            <a:off x="468313" y="6629400"/>
            <a:ext cx="82804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fontAlgn="base">
              <a:lnSpc>
                <a:spcPct val="75000"/>
              </a:lnSpc>
              <a:spcBef>
                <a:spcPct val="50000"/>
              </a:spcBef>
              <a:spcAft>
                <a:spcPct val="0"/>
              </a:spcAft>
              <a:defRPr/>
            </a:pPr>
            <a:r>
              <a:rPr lang="en-GB" sz="1000" i="1" dirty="0" smtClean="0">
                <a:solidFill>
                  <a:srgbClr val="000000"/>
                </a:solidFill>
                <a:ea typeface="ヒラギノ角ゴ Pro W3" charset="-128"/>
              </a:rPr>
              <a:t>NB There is overlap between our different audiences – none are wholly distinct from the others</a:t>
            </a:r>
            <a:endParaRPr lang="en-GB" sz="1000" i="1" dirty="0" smtClean="0">
              <a:solidFill>
                <a:srgbClr val="FFFFFF"/>
              </a:solidFill>
              <a:ea typeface="ヒラギノ角ゴ Pro W3" charset="-128"/>
            </a:endParaRPr>
          </a:p>
        </p:txBody>
      </p:sp>
      <p:sp>
        <p:nvSpPr>
          <p:cNvPr id="5126" name="AutoShape 3"/>
          <p:cNvSpPr>
            <a:spLocks noChangeArrowheads="1"/>
          </p:cNvSpPr>
          <p:nvPr/>
        </p:nvSpPr>
        <p:spPr bwMode="auto">
          <a:xfrm flipV="1">
            <a:off x="525463" y="5805488"/>
            <a:ext cx="8124825" cy="522287"/>
          </a:xfrm>
          <a:prstGeom prst="roundRect">
            <a:avLst>
              <a:gd name="adj" fmla="val 7699"/>
            </a:avLst>
          </a:prstGeom>
          <a:solidFill>
            <a:srgbClr val="4A254B"/>
          </a:solidFill>
          <a:ln w="9525">
            <a:solidFill>
              <a:schemeClr val="bg1"/>
            </a:solidFill>
            <a:round/>
            <a:headEnd/>
            <a:tailEnd/>
          </a:ln>
        </p:spPr>
        <p:txBody>
          <a:bodyPr rot="10800000" wrap="none" anchor="ctr"/>
          <a:lstStyle>
            <a:lvl1pPr>
              <a:lnSpc>
                <a:spcPct val="90000"/>
              </a:lnSpc>
              <a:spcBef>
                <a:spcPct val="60000"/>
              </a:spcBef>
              <a:buClr>
                <a:srgbClr val="5F2861"/>
              </a:buClr>
              <a:buSzPct val="120000"/>
              <a:defRPr sz="2000">
                <a:solidFill>
                  <a:schemeClr val="tx1"/>
                </a:solidFill>
                <a:latin typeface="Arial" pitchFamily="34" charset="0"/>
                <a:ea typeface="MS PGothic" pitchFamily="34" charset="-128"/>
              </a:defRPr>
            </a:lvl1pPr>
            <a:lvl2pPr marL="742950" indent="-28575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algn="ctr" fontAlgn="base">
              <a:lnSpc>
                <a:spcPct val="100000"/>
              </a:lnSpc>
              <a:spcBef>
                <a:spcPct val="0"/>
              </a:spcBef>
              <a:spcAft>
                <a:spcPct val="0"/>
              </a:spcAft>
              <a:buClrTx/>
              <a:buSzTx/>
            </a:pPr>
            <a:r>
              <a:rPr lang="en-US" altLang="en-US" sz="1800" dirty="0">
                <a:solidFill>
                  <a:srgbClr val="FFFFFF"/>
                </a:solidFill>
                <a:ea typeface="ヒラギノ角ゴ Pro W3"/>
              </a:rPr>
              <a:t>  Stroke 1m        Diabetes 3m     Arthritis 8.5m     Cancer 2m        Dementia 0.7m</a:t>
            </a:r>
          </a:p>
          <a:p>
            <a:pPr algn="ctr" fontAlgn="base">
              <a:lnSpc>
                <a:spcPct val="100000"/>
              </a:lnSpc>
              <a:spcBef>
                <a:spcPct val="0"/>
              </a:spcBef>
              <a:spcAft>
                <a:spcPct val="0"/>
              </a:spcAft>
              <a:buClrTx/>
              <a:buSzTx/>
            </a:pPr>
            <a:r>
              <a:rPr lang="en-US" altLang="en-US" sz="1600" dirty="0">
                <a:solidFill>
                  <a:srgbClr val="FFFFFF"/>
                </a:solidFill>
                <a:ea typeface="ヒラギノ角ゴ Pro W3"/>
                <a:sym typeface="Wingdings" pitchFamily="2" charset="2"/>
              </a:rPr>
              <a:t></a:t>
            </a:r>
            <a:r>
              <a:rPr lang="en-US" altLang="en-US" sz="1600" dirty="0">
                <a:solidFill>
                  <a:srgbClr val="FFFFFF"/>
                </a:solidFill>
                <a:ea typeface="ヒラギノ角ゴ Pro W3"/>
              </a:rPr>
              <a:t>25% by 2020   </a:t>
            </a:r>
            <a:r>
              <a:rPr lang="en-US" altLang="en-US" sz="1600" dirty="0">
                <a:solidFill>
                  <a:srgbClr val="FFFFFF"/>
                </a:solidFill>
                <a:ea typeface="ヒラギノ角ゴ Pro W3"/>
                <a:sym typeface="Wingdings" pitchFamily="2" charset="2"/>
              </a:rPr>
              <a:t></a:t>
            </a:r>
            <a:r>
              <a:rPr lang="en-US" altLang="en-US" sz="1600" dirty="0">
                <a:solidFill>
                  <a:srgbClr val="FFFFFF"/>
                </a:solidFill>
                <a:ea typeface="ヒラギノ角ゴ Pro W3"/>
              </a:rPr>
              <a:t>67% by 2025   </a:t>
            </a:r>
            <a:r>
              <a:rPr lang="en-US" altLang="en-US" sz="1600" dirty="0">
                <a:solidFill>
                  <a:srgbClr val="FFFFFF"/>
                </a:solidFill>
                <a:ea typeface="ヒラギノ角ゴ Pro W3"/>
                <a:sym typeface="Wingdings" pitchFamily="2" charset="2"/>
              </a:rPr>
              <a:t></a:t>
            </a:r>
            <a:r>
              <a:rPr lang="en-US" altLang="en-US" sz="1600" dirty="0">
                <a:solidFill>
                  <a:srgbClr val="FFFFFF"/>
                </a:solidFill>
                <a:ea typeface="ヒラギノ角ゴ Pro W3"/>
              </a:rPr>
              <a:t>100% by 2030   </a:t>
            </a:r>
            <a:r>
              <a:rPr lang="en-US" altLang="en-US" sz="1600" dirty="0">
                <a:solidFill>
                  <a:srgbClr val="FFFFFF"/>
                </a:solidFill>
                <a:ea typeface="ヒラギノ角ゴ Pro W3"/>
                <a:sym typeface="Wingdings" pitchFamily="2" charset="2"/>
              </a:rPr>
              <a:t></a:t>
            </a:r>
            <a:r>
              <a:rPr lang="en-US" altLang="en-US" sz="1600" dirty="0">
                <a:solidFill>
                  <a:srgbClr val="FFFFFF"/>
                </a:solidFill>
                <a:ea typeface="ヒラギノ角ゴ Pro W3"/>
              </a:rPr>
              <a:t>100% by 2032   </a:t>
            </a:r>
            <a:r>
              <a:rPr lang="en-US" altLang="en-US" sz="1600" dirty="0">
                <a:solidFill>
                  <a:srgbClr val="FFFFFF"/>
                </a:solidFill>
                <a:ea typeface="ヒラギノ角ゴ Pro W3"/>
                <a:sym typeface="Wingdings" pitchFamily="2" charset="2"/>
              </a:rPr>
              <a:t></a:t>
            </a:r>
            <a:r>
              <a:rPr lang="en-US" altLang="en-US" sz="1600" dirty="0">
                <a:solidFill>
                  <a:srgbClr val="FFFFFF"/>
                </a:solidFill>
                <a:ea typeface="ヒラギノ角ゴ Pro W3"/>
              </a:rPr>
              <a:t>100% by 2040</a:t>
            </a:r>
            <a:endParaRPr lang="en-US" altLang="en-US" dirty="0">
              <a:solidFill>
                <a:srgbClr val="FFFFFF"/>
              </a:solidFill>
              <a:ea typeface="ヒラギノ角ゴ Pro W3"/>
            </a:endParaRPr>
          </a:p>
        </p:txBody>
      </p:sp>
    </p:spTree>
    <p:extLst>
      <p:ext uri="{BB962C8B-B14F-4D97-AF65-F5344CB8AC3E}">
        <p14:creationId xmlns:p14="http://schemas.microsoft.com/office/powerpoint/2010/main" val="2208262928"/>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flipV="1">
            <a:off x="446088" y="1557338"/>
            <a:ext cx="8302625" cy="4824412"/>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100000"/>
              </a:lnSpc>
              <a:spcBef>
                <a:spcPct val="0"/>
              </a:spcBef>
              <a:spcAft>
                <a:spcPct val="0"/>
              </a:spcAft>
              <a:buClrTx/>
              <a:buSzTx/>
              <a:buFontTx/>
              <a:buNone/>
            </a:pPr>
            <a:endParaRPr lang="en-US" altLang="en-US" sz="2400" dirty="0">
              <a:solidFill>
                <a:srgbClr val="000000"/>
              </a:solidFill>
              <a:ea typeface="ヒラギノ角ゴ Pro W3"/>
            </a:endParaRPr>
          </a:p>
        </p:txBody>
      </p:sp>
      <p:sp>
        <p:nvSpPr>
          <p:cNvPr id="8195"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algn="r" eaLnBrk="1" fontAlgn="base" hangingPunct="1">
              <a:lnSpc>
                <a:spcPct val="100000"/>
              </a:lnSpc>
              <a:spcBef>
                <a:spcPct val="0"/>
              </a:spcBef>
              <a:spcAft>
                <a:spcPct val="0"/>
              </a:spcAft>
              <a:buClrTx/>
              <a:buSzTx/>
              <a:buFontTx/>
              <a:buNone/>
            </a:pPr>
            <a:fld id="{5E054EA2-A9ED-458A-8C13-66B7A9C2115D}" type="slidenum">
              <a:rPr lang="en-US" altLang="en-US" sz="900">
                <a:solidFill>
                  <a:srgbClr val="5F2861"/>
                </a:solidFill>
                <a:ea typeface="ヒラギノ角ゴ Pro W3"/>
              </a:rPr>
              <a:pPr algn="r" eaLnBrk="1" fontAlgn="base" hangingPunct="1">
                <a:lnSpc>
                  <a:spcPct val="100000"/>
                </a:lnSpc>
                <a:spcBef>
                  <a:spcPct val="0"/>
                </a:spcBef>
                <a:spcAft>
                  <a:spcPct val="0"/>
                </a:spcAft>
                <a:buClrTx/>
                <a:buSzTx/>
                <a:buFontTx/>
                <a:buNone/>
              </a:pPr>
              <a:t>4</a:t>
            </a:fld>
            <a:endParaRPr lang="en-US" altLang="en-US" sz="1400" dirty="0">
              <a:solidFill>
                <a:srgbClr val="6D2E69"/>
              </a:solidFill>
              <a:ea typeface="ヒラギノ角ゴ Pro W3"/>
            </a:endParaRPr>
          </a:p>
        </p:txBody>
      </p:sp>
      <p:sp>
        <p:nvSpPr>
          <p:cNvPr id="8196" name="Rectangle 2"/>
          <p:cNvSpPr txBox="1">
            <a:spLocks noChangeArrowheads="1"/>
          </p:cNvSpPr>
          <p:nvPr/>
        </p:nvSpPr>
        <p:spPr bwMode="auto">
          <a:xfrm>
            <a:off x="568325" y="693738"/>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85000"/>
              </a:lnSpc>
              <a:spcBef>
                <a:spcPct val="0"/>
              </a:spcBef>
              <a:spcAft>
                <a:spcPct val="0"/>
              </a:spcAft>
              <a:buClrTx/>
              <a:buSzTx/>
              <a:buFontTx/>
              <a:buNone/>
            </a:pPr>
            <a:r>
              <a:rPr lang="en-GB" altLang="en-US" sz="2800" dirty="0">
                <a:solidFill>
                  <a:srgbClr val="FFFFFF"/>
                </a:solidFill>
                <a:ea typeface="ヒラギノ角ゴ Pro W3"/>
              </a:rPr>
              <a:t>Our new approach</a:t>
            </a:r>
          </a:p>
        </p:txBody>
      </p:sp>
      <p:sp>
        <p:nvSpPr>
          <p:cNvPr id="8197" name="Rectangle 3"/>
          <p:cNvSpPr txBox="1">
            <a:spLocks noChangeArrowheads="1"/>
          </p:cNvSpPr>
          <p:nvPr/>
        </p:nvSpPr>
        <p:spPr bwMode="auto">
          <a:xfrm>
            <a:off x="814388" y="1785938"/>
            <a:ext cx="7286625"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100000"/>
              </a:lnSpc>
              <a:spcBef>
                <a:spcPct val="0"/>
              </a:spcBef>
              <a:spcAft>
                <a:spcPts val="600"/>
              </a:spcAft>
              <a:buClrTx/>
              <a:buSzPct val="100000"/>
              <a:buFontTx/>
              <a:buNone/>
            </a:pPr>
            <a:endParaRPr lang="en-GB" altLang="en-US" sz="1800" b="1" dirty="0">
              <a:solidFill>
                <a:srgbClr val="000000"/>
              </a:solidFill>
              <a:ea typeface="ヒラギノ角ゴ Pro W3"/>
            </a:endParaRPr>
          </a:p>
        </p:txBody>
      </p:sp>
      <p:pic>
        <p:nvPicPr>
          <p:cNvPr id="7" name="Picture 4" descr="Y:\CQC_Records\ENGAGEMENT\Editorial and Planning\Operating Model\20150318 CQC Operating Model 13.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754"/>
          <a:stretch/>
        </p:blipFill>
        <p:spPr bwMode="auto">
          <a:xfrm>
            <a:off x="1654238" y="1629477"/>
            <a:ext cx="6119750" cy="468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6886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3"/>
          <p:cNvSpPr>
            <a:spLocks noChangeArrowheads="1"/>
          </p:cNvSpPr>
          <p:nvPr/>
        </p:nvSpPr>
        <p:spPr bwMode="auto">
          <a:xfrm flipV="1">
            <a:off x="446088" y="1557338"/>
            <a:ext cx="8302625" cy="4824412"/>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100000"/>
              </a:lnSpc>
              <a:spcBef>
                <a:spcPct val="0"/>
              </a:spcBef>
              <a:spcAft>
                <a:spcPct val="0"/>
              </a:spcAft>
              <a:buClrTx/>
              <a:buSzTx/>
              <a:buFontTx/>
              <a:buNone/>
            </a:pPr>
            <a:endParaRPr lang="en-US" altLang="en-US" sz="2400" dirty="0">
              <a:solidFill>
                <a:srgbClr val="000000"/>
              </a:solidFill>
              <a:ea typeface="ヒラギノ角ゴ Pro W3"/>
            </a:endParaRPr>
          </a:p>
        </p:txBody>
      </p:sp>
      <p:sp>
        <p:nvSpPr>
          <p:cNvPr id="8195"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algn="r" eaLnBrk="1" fontAlgn="base" hangingPunct="1">
              <a:lnSpc>
                <a:spcPct val="100000"/>
              </a:lnSpc>
              <a:spcBef>
                <a:spcPct val="0"/>
              </a:spcBef>
              <a:spcAft>
                <a:spcPct val="0"/>
              </a:spcAft>
              <a:buClrTx/>
              <a:buSzTx/>
              <a:buFontTx/>
              <a:buNone/>
            </a:pPr>
            <a:fld id="{5E054EA2-A9ED-458A-8C13-66B7A9C2115D}" type="slidenum">
              <a:rPr lang="en-US" altLang="en-US" sz="900">
                <a:solidFill>
                  <a:srgbClr val="5F2861"/>
                </a:solidFill>
                <a:ea typeface="ヒラギノ角ゴ Pro W3"/>
              </a:rPr>
              <a:pPr algn="r" eaLnBrk="1" fontAlgn="base" hangingPunct="1">
                <a:lnSpc>
                  <a:spcPct val="100000"/>
                </a:lnSpc>
                <a:spcBef>
                  <a:spcPct val="0"/>
                </a:spcBef>
                <a:spcAft>
                  <a:spcPct val="0"/>
                </a:spcAft>
                <a:buClrTx/>
                <a:buSzTx/>
                <a:buFontTx/>
                <a:buNone/>
              </a:pPr>
              <a:t>5</a:t>
            </a:fld>
            <a:endParaRPr lang="en-US" altLang="en-US" sz="1400" dirty="0">
              <a:solidFill>
                <a:srgbClr val="6D2E69"/>
              </a:solidFill>
              <a:ea typeface="ヒラギノ角ゴ Pro W3"/>
            </a:endParaRPr>
          </a:p>
        </p:txBody>
      </p:sp>
      <p:sp>
        <p:nvSpPr>
          <p:cNvPr id="8196" name="Rectangle 2"/>
          <p:cNvSpPr txBox="1">
            <a:spLocks noChangeArrowheads="1"/>
          </p:cNvSpPr>
          <p:nvPr/>
        </p:nvSpPr>
        <p:spPr bwMode="auto">
          <a:xfrm>
            <a:off x="568325" y="693738"/>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85000"/>
              </a:lnSpc>
              <a:spcBef>
                <a:spcPct val="0"/>
              </a:spcBef>
              <a:spcAft>
                <a:spcPct val="0"/>
              </a:spcAft>
              <a:buClrTx/>
              <a:buSzTx/>
              <a:buFontTx/>
              <a:buNone/>
            </a:pPr>
            <a:r>
              <a:rPr lang="en-GB" altLang="en-US" sz="2800" dirty="0" smtClean="0">
                <a:solidFill>
                  <a:srgbClr val="FFFFFF"/>
                </a:solidFill>
                <a:ea typeface="ヒラギノ角ゴ Pro W3"/>
              </a:rPr>
              <a:t>Fundamental Standards</a:t>
            </a:r>
            <a:endParaRPr lang="en-GB" altLang="en-US" sz="2800" dirty="0">
              <a:solidFill>
                <a:srgbClr val="FFFFFF"/>
              </a:solidFill>
              <a:ea typeface="ヒラギノ角ゴ Pro W3"/>
            </a:endParaRPr>
          </a:p>
        </p:txBody>
      </p:sp>
      <p:sp>
        <p:nvSpPr>
          <p:cNvPr id="8197" name="Rectangle 3"/>
          <p:cNvSpPr txBox="1">
            <a:spLocks noChangeArrowheads="1"/>
          </p:cNvSpPr>
          <p:nvPr/>
        </p:nvSpPr>
        <p:spPr bwMode="auto">
          <a:xfrm>
            <a:off x="814388" y="1785938"/>
            <a:ext cx="7286625" cy="494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lnSpc>
                <a:spcPct val="90000"/>
              </a:lnSpc>
              <a:spcBef>
                <a:spcPct val="60000"/>
              </a:spcBef>
              <a:buClr>
                <a:srgbClr val="5F2861"/>
              </a:buClr>
              <a:buSzPct val="120000"/>
              <a:buChar char="•"/>
              <a:defRPr sz="2000">
                <a:solidFill>
                  <a:schemeClr val="tx1"/>
                </a:solidFill>
                <a:latin typeface="Arial" pitchFamily="34" charset="0"/>
                <a:ea typeface="MS PGothic" pitchFamily="34" charset="-128"/>
              </a:defRPr>
            </a:lvl1pPr>
            <a:lvl2pPr marL="742950" indent="-285750" eaLnBrk="0" hangingPunct="0">
              <a:lnSpc>
                <a:spcPct val="90000"/>
              </a:lnSpc>
              <a:spcBef>
                <a:spcPct val="50000"/>
              </a:spcBef>
              <a:buClr>
                <a:srgbClr val="5F2861"/>
              </a:buClr>
              <a:buSzPct val="120000"/>
              <a:buChar char="•"/>
              <a:defRPr sz="2000">
                <a:solidFill>
                  <a:schemeClr val="tx1"/>
                </a:solidFill>
                <a:latin typeface="Arial" pitchFamily="34" charset="0"/>
                <a:ea typeface="MS PGothic" pitchFamily="34" charset="-128"/>
              </a:defRPr>
            </a:lvl2pPr>
            <a:lvl3pPr marL="1143000" indent="-228600" eaLnBrk="0" hangingPunct="0">
              <a:lnSpc>
                <a:spcPct val="90000"/>
              </a:lnSpc>
              <a:spcBef>
                <a:spcPct val="50000"/>
              </a:spcBef>
              <a:buFont typeface="Arial" pitchFamily="34" charset="0"/>
              <a:buChar char="-"/>
              <a:defRPr sz="2000">
                <a:solidFill>
                  <a:schemeClr val="tx1"/>
                </a:solidFill>
                <a:latin typeface="Arial" pitchFamily="34" charset="0"/>
                <a:ea typeface="MS PGothic" pitchFamily="34" charset="-128"/>
              </a:defRPr>
            </a:lvl3pPr>
            <a:lvl4pPr marL="16002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4pPr>
            <a:lvl5pPr marL="2057400" indent="-228600" eaLnBrk="0" hangingPunct="0">
              <a:lnSpc>
                <a:spcPct val="90000"/>
              </a:lnSpc>
              <a:spcBef>
                <a:spcPct val="50000"/>
              </a:spcBef>
              <a:buFont typeface="Wingdings 2" pitchFamily="18" charset="2"/>
              <a:buChar char=""/>
              <a:defRPr sz="2000">
                <a:solidFill>
                  <a:schemeClr val="tx1"/>
                </a:solidFill>
                <a:latin typeface="Arial" pitchFamily="34" charset="0"/>
                <a:ea typeface="MS PGothic" pitchFamily="34" charset="-128"/>
              </a:defRPr>
            </a:lvl5pPr>
            <a:lvl6pPr marL="25146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6pPr>
            <a:lvl7pPr marL="29718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7pPr>
            <a:lvl8pPr marL="34290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8pPr>
            <a:lvl9pPr marL="3886200" indent="-228600" eaLnBrk="0" fontAlgn="base" hangingPunct="0">
              <a:lnSpc>
                <a:spcPct val="90000"/>
              </a:lnSpc>
              <a:spcBef>
                <a:spcPct val="50000"/>
              </a:spcBef>
              <a:spcAft>
                <a:spcPct val="0"/>
              </a:spcAft>
              <a:buFont typeface="Wingdings 2" pitchFamily="18" charset="2"/>
              <a:buChar char=""/>
              <a:defRPr sz="2000">
                <a:solidFill>
                  <a:schemeClr val="tx1"/>
                </a:solidFill>
                <a:latin typeface="Arial" pitchFamily="34" charset="0"/>
                <a:ea typeface="MS PGothic" pitchFamily="34" charset="-128"/>
              </a:defRPr>
            </a:lvl9pPr>
          </a:lstStyle>
          <a:p>
            <a:pPr eaLnBrk="1" fontAlgn="base" hangingPunct="1">
              <a:lnSpc>
                <a:spcPct val="100000"/>
              </a:lnSpc>
              <a:spcBef>
                <a:spcPct val="0"/>
              </a:spcBef>
              <a:spcAft>
                <a:spcPts val="600"/>
              </a:spcAft>
              <a:buClrTx/>
              <a:buSzPct val="100000"/>
              <a:buFontTx/>
              <a:buNone/>
            </a:pPr>
            <a:endParaRPr lang="en-GB" altLang="en-US" sz="1800" b="1" dirty="0">
              <a:solidFill>
                <a:srgbClr val="000000"/>
              </a:solidFill>
              <a:ea typeface="ヒラギノ角ゴ Pro W3"/>
            </a:endParaRPr>
          </a:p>
        </p:txBody>
      </p:sp>
      <p:graphicFrame>
        <p:nvGraphicFramePr>
          <p:cNvPr id="2" name="Diagram 1"/>
          <p:cNvGraphicFramePr/>
          <p:nvPr>
            <p:extLst>
              <p:ext uri="{D42A27DB-BD31-4B8C-83A1-F6EECF244321}">
                <p14:modId xmlns:p14="http://schemas.microsoft.com/office/powerpoint/2010/main" val="1337490100"/>
              </p:ext>
            </p:extLst>
          </p:nvPr>
        </p:nvGraphicFramePr>
        <p:xfrm>
          <a:off x="568325" y="1610519"/>
          <a:ext cx="8064728" cy="4771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804787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ChangeArrowheads="1"/>
          </p:cNvSpPr>
          <p:nvPr/>
        </p:nvSpPr>
        <p:spPr bwMode="auto">
          <a:xfrm flipV="1">
            <a:off x="449263" y="1557338"/>
            <a:ext cx="8277225" cy="4822825"/>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endParaRPr lang="en-GB" altLang="en-US" dirty="0"/>
          </a:p>
        </p:txBody>
      </p:sp>
      <p:sp>
        <p:nvSpPr>
          <p:cNvPr id="512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gn="r"/>
            <a:fld id="{CF5D708C-5A24-4503-BCC8-1EB46792D68A}" type="slidenum">
              <a:rPr lang="en-US" altLang="en-US" sz="900">
                <a:solidFill>
                  <a:srgbClr val="5F2861"/>
                </a:solidFill>
                <a:ea typeface="ＭＳ Ｐゴシック" pitchFamily="34" charset="-128"/>
              </a:rPr>
              <a:pPr algn="r"/>
              <a:t>6</a:t>
            </a:fld>
            <a:endParaRPr lang="en-US" altLang="en-US" sz="1400" dirty="0">
              <a:solidFill>
                <a:srgbClr val="6D2E69"/>
              </a:solidFill>
              <a:ea typeface="ＭＳ Ｐゴシック" pitchFamily="34" charset="-128"/>
            </a:endParaRPr>
          </a:p>
        </p:txBody>
      </p:sp>
      <p:sp>
        <p:nvSpPr>
          <p:cNvPr id="5124" name="Rectangle 2"/>
          <p:cNvSpPr txBox="1">
            <a:spLocks noChangeArrowheads="1"/>
          </p:cNvSpPr>
          <p:nvPr/>
        </p:nvSpPr>
        <p:spPr bwMode="auto">
          <a:xfrm>
            <a:off x="539750" y="552450"/>
            <a:ext cx="5832475"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nSpc>
                <a:spcPct val="85000"/>
              </a:lnSpc>
            </a:pPr>
            <a:r>
              <a:rPr lang="en-GB" altLang="en-US" sz="2800" dirty="0">
                <a:solidFill>
                  <a:schemeClr val="bg1"/>
                </a:solidFill>
                <a:ea typeface="ＭＳ Ｐゴシック" pitchFamily="34" charset="-128"/>
              </a:rPr>
              <a:t>Asking the right questions about quality and safety</a:t>
            </a:r>
          </a:p>
        </p:txBody>
      </p:sp>
      <p:sp>
        <p:nvSpPr>
          <p:cNvPr id="5125" name="Rectangle 3"/>
          <p:cNvSpPr txBox="1">
            <a:spLocks noChangeArrowheads="1"/>
          </p:cNvSpPr>
          <p:nvPr/>
        </p:nvSpPr>
        <p:spPr bwMode="auto">
          <a:xfrm>
            <a:off x="1149350" y="1809750"/>
            <a:ext cx="342265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457200" indent="-457200">
              <a:defRPr sz="2400">
                <a:solidFill>
                  <a:schemeClr val="tx1"/>
                </a:solidFill>
                <a:latin typeface="Arial" charset="0"/>
                <a:ea typeface="ヒラギノ角ゴ Pro W3" charset="-128"/>
              </a:defRPr>
            </a:lvl1pPr>
            <a:lvl2pPr marL="742950" indent="-285750">
              <a:defRPr sz="2400">
                <a:solidFill>
                  <a:schemeClr val="tx1"/>
                </a:solidFill>
                <a:latin typeface="Arial" charset="0"/>
                <a:ea typeface="ヒラギノ角ゴ Pro W3" charset="-128"/>
              </a:defRPr>
            </a:lvl2pPr>
            <a:lvl3pPr marL="1143000" indent="-228600">
              <a:defRPr sz="2400">
                <a:solidFill>
                  <a:schemeClr val="tx1"/>
                </a:solidFill>
                <a:latin typeface="Arial" charset="0"/>
                <a:ea typeface="ヒラギノ角ゴ Pro W3" charset="-128"/>
              </a:defRPr>
            </a:lvl3pPr>
            <a:lvl4pPr marL="1600200" indent="-228600">
              <a:defRPr sz="2400">
                <a:solidFill>
                  <a:schemeClr val="tx1"/>
                </a:solidFill>
                <a:latin typeface="Arial" charset="0"/>
                <a:ea typeface="ヒラギノ角ゴ Pro W3" charset="-128"/>
              </a:defRPr>
            </a:lvl4pPr>
            <a:lvl5pPr marL="2057400" indent="-228600">
              <a:defRPr sz="2400">
                <a:solidFill>
                  <a:schemeClr val="tx1"/>
                </a:solidFill>
                <a:latin typeface="Arial"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charset="-128"/>
              </a:defRPr>
            </a:lvl9pPr>
          </a:lstStyle>
          <a:p>
            <a:pPr>
              <a:lnSpc>
                <a:spcPts val="3600"/>
              </a:lnSpc>
              <a:spcAft>
                <a:spcPts val="1800"/>
              </a:spcAft>
              <a:buClr>
                <a:srgbClr val="6D276A"/>
              </a:buClr>
              <a:buSzPct val="100000"/>
              <a:buFontTx/>
              <a:buBlip>
                <a:blip r:embed="rId3"/>
              </a:buBlip>
            </a:pPr>
            <a:r>
              <a:rPr lang="en-GB" altLang="en-US" sz="2800" dirty="0"/>
              <a:t>Safe</a:t>
            </a:r>
          </a:p>
          <a:p>
            <a:pPr>
              <a:lnSpc>
                <a:spcPts val="3600"/>
              </a:lnSpc>
              <a:spcAft>
                <a:spcPts val="1800"/>
              </a:spcAft>
              <a:buClr>
                <a:srgbClr val="6D276A"/>
              </a:buClr>
              <a:buSzPct val="100000"/>
              <a:buFontTx/>
              <a:buBlip>
                <a:blip r:embed="rId3"/>
              </a:buBlip>
            </a:pPr>
            <a:r>
              <a:rPr lang="en-GB" altLang="en-US" sz="2800" dirty="0"/>
              <a:t>Effective </a:t>
            </a:r>
          </a:p>
          <a:p>
            <a:pPr>
              <a:lnSpc>
                <a:spcPts val="3600"/>
              </a:lnSpc>
              <a:spcAft>
                <a:spcPts val="1800"/>
              </a:spcAft>
              <a:buClr>
                <a:srgbClr val="6D276A"/>
              </a:buClr>
              <a:buSzPct val="100000"/>
              <a:buFontTx/>
              <a:buBlip>
                <a:blip r:embed="rId3"/>
              </a:buBlip>
            </a:pPr>
            <a:r>
              <a:rPr lang="en-GB" altLang="en-US" sz="2800" dirty="0"/>
              <a:t>Caring</a:t>
            </a:r>
          </a:p>
          <a:p>
            <a:pPr>
              <a:lnSpc>
                <a:spcPts val="3600"/>
              </a:lnSpc>
              <a:spcAft>
                <a:spcPts val="1800"/>
              </a:spcAft>
              <a:buClr>
                <a:srgbClr val="6D276A"/>
              </a:buClr>
              <a:buSzPct val="100000"/>
              <a:buFontTx/>
              <a:buBlip>
                <a:blip r:embed="rId3"/>
              </a:buBlip>
            </a:pPr>
            <a:r>
              <a:rPr lang="en-GB" altLang="en-US" sz="2800" dirty="0"/>
              <a:t>Responsive to people’s needs</a:t>
            </a:r>
          </a:p>
          <a:p>
            <a:pPr>
              <a:lnSpc>
                <a:spcPts val="3600"/>
              </a:lnSpc>
              <a:spcAft>
                <a:spcPts val="1800"/>
              </a:spcAft>
              <a:buClr>
                <a:srgbClr val="6D276A"/>
              </a:buClr>
              <a:buSzPct val="100000"/>
              <a:buFontTx/>
              <a:buBlip>
                <a:blip r:embed="rId3"/>
              </a:buBlip>
            </a:pPr>
            <a:r>
              <a:rPr lang="en-GB" altLang="en-US" sz="2800" dirty="0"/>
              <a:t>Well-led </a:t>
            </a:r>
          </a:p>
        </p:txBody>
      </p:sp>
      <p:pic>
        <p:nvPicPr>
          <p:cNvPr id="5126" name="Picture 2" descr="Y:\CQC_Records\ENGAGEMENT\Marketing Services\Marketing Services Tools\Photo Intranet Page\Older People Residential Homes\5.Older woman and care sta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809750"/>
            <a:ext cx="2660650" cy="400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965364"/>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3"/>
          <p:cNvSpPr>
            <a:spLocks noChangeArrowheads="1"/>
          </p:cNvSpPr>
          <p:nvPr/>
        </p:nvSpPr>
        <p:spPr bwMode="auto">
          <a:xfrm flipV="1">
            <a:off x="449263" y="1557336"/>
            <a:ext cx="8277225" cy="4919663"/>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square" anchor="t"/>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r>
              <a:rPr lang="en-GB" altLang="en-US" dirty="0" smtClean="0">
                <a:solidFill>
                  <a:srgbClr val="000000"/>
                </a:solidFill>
              </a:rPr>
              <a:t>For residential adult social care we ask: </a:t>
            </a:r>
          </a:p>
          <a:p>
            <a:endParaRPr lang="en-GB" altLang="en-US" dirty="0">
              <a:solidFill>
                <a:srgbClr val="000000"/>
              </a:solidFill>
            </a:endParaRPr>
          </a:p>
        </p:txBody>
      </p:sp>
      <p:sp>
        <p:nvSpPr>
          <p:cNvPr id="15363"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400">
                <a:solidFill>
                  <a:schemeClr val="tx1"/>
                </a:solidFill>
                <a:latin typeface="Arial" pitchFamily="34" charset="0"/>
                <a:ea typeface="ヒラギノ角ゴ Pro W3" charset="-128"/>
              </a:defRPr>
            </a:lvl1pPr>
            <a:lvl2pPr marL="742950" indent="-285750">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algn="r"/>
            <a:fld id="{79CCC118-B00F-4D80-B8CD-463BEFF16BD0}" type="slidenum">
              <a:rPr lang="en-US" altLang="en-US" sz="900">
                <a:solidFill>
                  <a:srgbClr val="5F2861"/>
                </a:solidFill>
                <a:ea typeface="MS PGothic" pitchFamily="34" charset="-128"/>
              </a:rPr>
              <a:pPr algn="r"/>
              <a:t>7</a:t>
            </a:fld>
            <a:endParaRPr lang="en-US" altLang="en-US" sz="1400" dirty="0">
              <a:solidFill>
                <a:srgbClr val="6D2E69"/>
              </a:solidFill>
              <a:ea typeface="MS PGothic" pitchFamily="34" charset="-128"/>
            </a:endParaRPr>
          </a:p>
        </p:txBody>
      </p:sp>
      <p:sp>
        <p:nvSpPr>
          <p:cNvPr id="15364" name="Rectangle 2"/>
          <p:cNvSpPr txBox="1">
            <a:spLocks noChangeArrowheads="1"/>
          </p:cNvSpPr>
          <p:nvPr/>
        </p:nvSpPr>
        <p:spPr bwMode="auto">
          <a:xfrm>
            <a:off x="179512" y="620712"/>
            <a:ext cx="58324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a:defRPr sz="2400">
                <a:solidFill>
                  <a:schemeClr val="tx1"/>
                </a:solidFill>
                <a:latin typeface="Arial" pitchFamily="34" charset="0"/>
                <a:ea typeface="ヒラギノ角ゴ Pro W3" charset="-128"/>
              </a:defRPr>
            </a:lvl1pPr>
            <a:lvl2pPr>
              <a:defRPr sz="2400">
                <a:solidFill>
                  <a:schemeClr val="tx1"/>
                </a:solidFill>
                <a:latin typeface="Arial" pitchFamily="34" charset="0"/>
                <a:ea typeface="ヒラギノ角ゴ Pro W3" charset="-128"/>
              </a:defRPr>
            </a:lvl2pPr>
            <a:lvl3pPr marL="1143000" indent="-228600">
              <a:defRPr sz="2400">
                <a:solidFill>
                  <a:schemeClr val="tx1"/>
                </a:solidFill>
                <a:latin typeface="Arial" pitchFamily="34" charset="0"/>
                <a:ea typeface="ヒラギノ角ゴ Pro W3" charset="-128"/>
              </a:defRPr>
            </a:lvl3pPr>
            <a:lvl4pPr marL="1600200" indent="-228600">
              <a:defRPr sz="2400">
                <a:solidFill>
                  <a:schemeClr val="tx1"/>
                </a:solidFill>
                <a:latin typeface="Arial" pitchFamily="34" charset="0"/>
                <a:ea typeface="ヒラギノ角ゴ Pro W3" charset="-128"/>
              </a:defRPr>
            </a:lvl4pPr>
            <a:lvl5pPr marL="2057400" indent="-228600">
              <a:defRPr sz="24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128"/>
              </a:defRPr>
            </a:lvl9pPr>
          </a:lstStyle>
          <a:p>
            <a:pPr marL="0" lvl="1">
              <a:spcAft>
                <a:spcPts val="900"/>
              </a:spcAft>
            </a:pPr>
            <a:r>
              <a:rPr lang="en-GB" altLang="en-US" sz="2800" dirty="0" smtClean="0">
                <a:solidFill>
                  <a:srgbClr val="FFFFFF"/>
                </a:solidFill>
              </a:rPr>
              <a:t>KLOEs – Well-Led</a:t>
            </a:r>
            <a:endParaRPr lang="en-GB" altLang="en-US" sz="2800" dirty="0">
              <a:solidFill>
                <a:srgbClr val="FFFFFF"/>
              </a:solidFill>
            </a:endParaRPr>
          </a:p>
        </p:txBody>
      </p:sp>
      <p:sp>
        <p:nvSpPr>
          <p:cNvPr id="2" name="Rounded Rectangular Callout 1"/>
          <p:cNvSpPr/>
          <p:nvPr/>
        </p:nvSpPr>
        <p:spPr>
          <a:xfrm>
            <a:off x="449262" y="2132856"/>
            <a:ext cx="8277225" cy="919398"/>
          </a:xfrm>
          <a:prstGeom prst="wedgeRoundRectCallout">
            <a:avLst/>
          </a:prstGeom>
          <a:solidFill>
            <a:srgbClr val="FFC00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altLang="en-US" dirty="0">
                <a:solidFill>
                  <a:srgbClr val="000000"/>
                </a:solidFill>
              </a:rPr>
              <a:t>W1 How does the service promote a positive culture that is person-centred, open, inclusive and empowering?</a:t>
            </a:r>
          </a:p>
        </p:txBody>
      </p:sp>
      <p:sp>
        <p:nvSpPr>
          <p:cNvPr id="3" name="Rounded Rectangular Callout 2"/>
          <p:cNvSpPr/>
          <p:nvPr/>
        </p:nvSpPr>
        <p:spPr>
          <a:xfrm>
            <a:off x="449262" y="3301178"/>
            <a:ext cx="8277225" cy="919398"/>
          </a:xfrm>
          <a:prstGeom prst="wedgeRoundRectCallout">
            <a:avLst/>
          </a:prstGeom>
          <a:solidFill>
            <a:srgbClr val="FFC00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altLang="en-US" dirty="0">
                <a:solidFill>
                  <a:srgbClr val="000000"/>
                </a:solidFill>
              </a:rPr>
              <a:t>W2 How does the service demonstrate good management and leadership?</a:t>
            </a:r>
          </a:p>
        </p:txBody>
      </p:sp>
      <p:sp>
        <p:nvSpPr>
          <p:cNvPr id="4" name="Rounded Rectangular Callout 3"/>
          <p:cNvSpPr/>
          <p:nvPr/>
        </p:nvSpPr>
        <p:spPr>
          <a:xfrm>
            <a:off x="449261" y="4469500"/>
            <a:ext cx="8277227" cy="510776"/>
          </a:xfrm>
          <a:prstGeom prst="wedgeRoundRectCallout">
            <a:avLst/>
          </a:prstGeom>
          <a:solidFill>
            <a:srgbClr val="FFC00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altLang="en-US" dirty="0">
                <a:solidFill>
                  <a:srgbClr val="000000"/>
                </a:solidFill>
              </a:rPr>
              <a:t>W3 How does the service deliver high quality care?</a:t>
            </a:r>
          </a:p>
        </p:txBody>
      </p:sp>
      <p:sp>
        <p:nvSpPr>
          <p:cNvPr id="5" name="Rounded Rectangular Callout 4"/>
          <p:cNvSpPr/>
          <p:nvPr/>
        </p:nvSpPr>
        <p:spPr>
          <a:xfrm>
            <a:off x="449261" y="5229200"/>
            <a:ext cx="8277227" cy="919398"/>
          </a:xfrm>
          <a:prstGeom prst="wedgeRoundRectCallout">
            <a:avLst/>
          </a:prstGeom>
          <a:solidFill>
            <a:srgbClr val="FFC00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GB" altLang="en-US" dirty="0">
                <a:solidFill>
                  <a:srgbClr val="000000"/>
                </a:solidFill>
              </a:rPr>
              <a:t>W4 How does the service work in partnership with other agencies?</a:t>
            </a:r>
          </a:p>
        </p:txBody>
      </p:sp>
    </p:spTree>
    <p:extLst>
      <p:ext uri="{BB962C8B-B14F-4D97-AF65-F5344CB8AC3E}">
        <p14:creationId xmlns:p14="http://schemas.microsoft.com/office/powerpoint/2010/main" val="308293720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556792"/>
            <a:ext cx="8496944" cy="49202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9218"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algn="r"/>
            <a:fld id="{BECE3DCD-61EE-4E61-B8D5-ACCF947585A7}" type="slidenum">
              <a:rPr lang="en-US" altLang="en-US" sz="900">
                <a:solidFill>
                  <a:srgbClr val="5F2861"/>
                </a:solidFill>
                <a:ea typeface="MS PGothic" pitchFamily="34" charset="-128"/>
              </a:rPr>
              <a:pPr algn="r"/>
              <a:t>8</a:t>
            </a:fld>
            <a:endParaRPr lang="en-US" altLang="en-US" sz="1400" dirty="0">
              <a:solidFill>
                <a:srgbClr val="6D2E69"/>
              </a:solidFill>
              <a:ea typeface="MS PGothic" pitchFamily="34" charset="-128"/>
            </a:endParaRPr>
          </a:p>
        </p:txBody>
      </p:sp>
      <p:sp>
        <p:nvSpPr>
          <p:cNvPr id="9219" name="Rectangle 2"/>
          <p:cNvSpPr txBox="1">
            <a:spLocks noChangeArrowheads="1"/>
          </p:cNvSpPr>
          <p:nvPr/>
        </p:nvSpPr>
        <p:spPr bwMode="auto">
          <a:xfrm>
            <a:off x="617538" y="765175"/>
            <a:ext cx="583247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sz="2000">
                <a:solidFill>
                  <a:schemeClr val="tx1"/>
                </a:solidFill>
                <a:latin typeface="Arial" pitchFamily="34" charset="0"/>
                <a:ea typeface="ヒラギノ角ゴ Pro W3" charset="-128"/>
              </a:defRPr>
            </a:lvl1pPr>
            <a:lvl2pPr marL="742950" indent="-285750">
              <a:defRPr sz="2000">
                <a:solidFill>
                  <a:schemeClr val="tx1"/>
                </a:solidFill>
                <a:latin typeface="Arial" pitchFamily="34" charset="0"/>
                <a:ea typeface="ヒラギノ角ゴ Pro W3" charset="-128"/>
              </a:defRPr>
            </a:lvl2pPr>
            <a:lvl3pPr marL="1143000" indent="-228600">
              <a:defRPr sz="2000">
                <a:solidFill>
                  <a:schemeClr val="tx1"/>
                </a:solidFill>
                <a:latin typeface="Arial" pitchFamily="34" charset="0"/>
                <a:ea typeface="ヒラギノ角ゴ Pro W3" charset="-128"/>
              </a:defRPr>
            </a:lvl3pPr>
            <a:lvl4pPr marL="1600200" indent="-228600">
              <a:defRPr sz="2000">
                <a:solidFill>
                  <a:schemeClr val="tx1"/>
                </a:solidFill>
                <a:latin typeface="Arial" pitchFamily="34" charset="0"/>
                <a:ea typeface="ヒラギノ角ゴ Pro W3" charset="-128"/>
              </a:defRPr>
            </a:lvl4pPr>
            <a:lvl5pPr marL="2057400" indent="-228600">
              <a:defRPr sz="2000">
                <a:solidFill>
                  <a:schemeClr val="tx1"/>
                </a:solidFill>
                <a:latin typeface="Arial" pitchFamily="34" charset="0"/>
                <a:ea typeface="ヒラギノ角ゴ Pro W3" charset="-128"/>
              </a:defRPr>
            </a:lvl5pPr>
            <a:lvl6pPr marL="2514600" indent="-228600" eaLnBrk="0" fontAlgn="base" hangingPunct="0">
              <a:spcBef>
                <a:spcPct val="0"/>
              </a:spcBef>
              <a:spcAft>
                <a:spcPct val="0"/>
              </a:spcAft>
              <a:defRPr sz="2000">
                <a:solidFill>
                  <a:schemeClr val="tx1"/>
                </a:solidFill>
                <a:latin typeface="Arial" pitchFamily="34" charset="0"/>
                <a:ea typeface="ヒラギノ角ゴ Pro W3" charset="-128"/>
              </a:defRPr>
            </a:lvl6pPr>
            <a:lvl7pPr marL="2971800" indent="-228600" eaLnBrk="0" fontAlgn="base" hangingPunct="0">
              <a:spcBef>
                <a:spcPct val="0"/>
              </a:spcBef>
              <a:spcAft>
                <a:spcPct val="0"/>
              </a:spcAft>
              <a:defRPr sz="2000">
                <a:solidFill>
                  <a:schemeClr val="tx1"/>
                </a:solidFill>
                <a:latin typeface="Arial" pitchFamily="34" charset="0"/>
                <a:ea typeface="ヒラギノ角ゴ Pro W3" charset="-128"/>
              </a:defRPr>
            </a:lvl7pPr>
            <a:lvl8pPr marL="3429000" indent="-228600" eaLnBrk="0" fontAlgn="base" hangingPunct="0">
              <a:spcBef>
                <a:spcPct val="0"/>
              </a:spcBef>
              <a:spcAft>
                <a:spcPct val="0"/>
              </a:spcAft>
              <a:defRPr sz="2000">
                <a:solidFill>
                  <a:schemeClr val="tx1"/>
                </a:solidFill>
                <a:latin typeface="Arial" pitchFamily="34" charset="0"/>
                <a:ea typeface="ヒラギノ角ゴ Pro W3" charset="-128"/>
              </a:defRPr>
            </a:lvl8pPr>
            <a:lvl9pPr marL="3886200" indent="-228600" eaLnBrk="0" fontAlgn="base" hangingPunct="0">
              <a:spcBef>
                <a:spcPct val="0"/>
              </a:spcBef>
              <a:spcAft>
                <a:spcPct val="0"/>
              </a:spcAft>
              <a:defRPr sz="2000">
                <a:solidFill>
                  <a:schemeClr val="tx1"/>
                </a:solidFill>
                <a:latin typeface="Arial" pitchFamily="34" charset="0"/>
                <a:ea typeface="ヒラギノ角ゴ Pro W3" charset="-128"/>
              </a:defRPr>
            </a:lvl9pPr>
          </a:lstStyle>
          <a:p>
            <a:pPr>
              <a:lnSpc>
                <a:spcPct val="85000"/>
              </a:lnSpc>
            </a:pPr>
            <a:r>
              <a:rPr lang="en-GB" altLang="en-US" sz="2800" dirty="0" smtClean="0">
                <a:solidFill>
                  <a:srgbClr val="FFFFFF"/>
                </a:solidFill>
                <a:ea typeface="MS PGothic" pitchFamily="34" charset="-128"/>
              </a:rPr>
              <a:t>Well-led</a:t>
            </a:r>
            <a:endParaRPr lang="en-GB" altLang="en-US" sz="2800" dirty="0">
              <a:solidFill>
                <a:srgbClr val="FFFFFF"/>
              </a:solidFill>
              <a:ea typeface="MS PGothic" pitchFamily="34" charset="-128"/>
            </a:endParaRPr>
          </a:p>
        </p:txBody>
      </p:sp>
      <p:grpSp>
        <p:nvGrpSpPr>
          <p:cNvPr id="9220" name="Group 1"/>
          <p:cNvGrpSpPr>
            <a:grpSpLocks/>
          </p:cNvGrpSpPr>
          <p:nvPr/>
        </p:nvGrpSpPr>
        <p:grpSpPr bwMode="auto">
          <a:xfrm>
            <a:off x="466725" y="1616075"/>
            <a:ext cx="2881313" cy="4789488"/>
            <a:chOff x="3059113" y="1615508"/>
            <a:chExt cx="2737023" cy="4550342"/>
          </a:xfrm>
        </p:grpSpPr>
        <p:pic>
          <p:nvPicPr>
            <p:cNvPr id="9237" name="Picture 6"/>
            <p:cNvPicPr>
              <a:picLocks noChangeAspect="1" noChangeArrowheads="1"/>
            </p:cNvPicPr>
            <p:nvPr/>
          </p:nvPicPr>
          <p:blipFill>
            <a:blip r:embed="rId3">
              <a:extLst>
                <a:ext uri="{28A0092B-C50C-407E-A947-70E740481C1C}">
                  <a14:useLocalDpi xmlns:a14="http://schemas.microsoft.com/office/drawing/2010/main" val="0"/>
                </a:ext>
              </a:extLst>
            </a:blip>
            <a:srcRect t="19662"/>
            <a:stretch>
              <a:fillRect/>
            </a:stretch>
          </p:blipFill>
          <p:spPr bwMode="auto">
            <a:xfrm>
              <a:off x="3059113" y="2636912"/>
              <a:ext cx="2736850" cy="352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38" name="Picture 6"/>
            <p:cNvPicPr>
              <a:picLocks noChangeAspect="1" noChangeArrowheads="1"/>
            </p:cNvPicPr>
            <p:nvPr/>
          </p:nvPicPr>
          <p:blipFill>
            <a:blip r:embed="rId3">
              <a:extLst>
                <a:ext uri="{28A0092B-C50C-407E-A947-70E740481C1C}">
                  <a14:useLocalDpi xmlns:a14="http://schemas.microsoft.com/office/drawing/2010/main" val="0"/>
                </a:ext>
              </a:extLst>
            </a:blip>
            <a:srcRect b="79736"/>
            <a:stretch>
              <a:fillRect/>
            </a:stretch>
          </p:blipFill>
          <p:spPr bwMode="auto">
            <a:xfrm>
              <a:off x="3059286" y="1615508"/>
              <a:ext cx="2736850" cy="890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aphicFrame>
        <p:nvGraphicFramePr>
          <p:cNvPr id="10" name="Table 9"/>
          <p:cNvGraphicFramePr>
            <a:graphicFrameLocks noGrp="1"/>
          </p:cNvGraphicFramePr>
          <p:nvPr>
            <p:extLst>
              <p:ext uri="{D42A27DB-BD31-4B8C-83A1-F6EECF244321}">
                <p14:modId xmlns:p14="http://schemas.microsoft.com/office/powerpoint/2010/main" val="1612992539"/>
              </p:ext>
            </p:extLst>
          </p:nvPr>
        </p:nvGraphicFramePr>
        <p:xfrm>
          <a:off x="3482975" y="1598613"/>
          <a:ext cx="5192713" cy="4718215"/>
        </p:xfrm>
        <a:graphic>
          <a:graphicData uri="http://schemas.openxmlformats.org/drawingml/2006/table">
            <a:tbl>
              <a:tblPr firstRow="1" firstCol="1" bandRow="1"/>
              <a:tblGrid>
                <a:gridCol w="5192713"/>
              </a:tblGrid>
              <a:tr h="927230">
                <a:tc>
                  <a:txBody>
                    <a:bodyPr/>
                    <a:lstStyle/>
                    <a:p>
                      <a:pPr marL="36195">
                        <a:lnSpc>
                          <a:spcPct val="100000"/>
                        </a:lnSpc>
                        <a:spcBef>
                          <a:spcPts val="0"/>
                        </a:spcBef>
                        <a:spcAft>
                          <a:spcPts val="0"/>
                        </a:spcAft>
                      </a:pPr>
                      <a:endParaRPr lang="en-GB" sz="200" b="1" dirty="0" smtClean="0">
                        <a:solidFill>
                          <a:srgbClr val="FFFFFF"/>
                        </a:solidFill>
                        <a:effectLst/>
                        <a:latin typeface="Arial"/>
                        <a:ea typeface="Times New Roman"/>
                      </a:endParaRPr>
                    </a:p>
                    <a:p>
                      <a:pPr marL="36195">
                        <a:lnSpc>
                          <a:spcPts val="1600"/>
                        </a:lnSpc>
                        <a:spcBef>
                          <a:spcPts val="600"/>
                        </a:spcBef>
                        <a:spcAft>
                          <a:spcPts val="0"/>
                        </a:spcAft>
                      </a:pPr>
                      <a:r>
                        <a:rPr lang="en-GB" sz="1800" b="1" dirty="0" smtClean="0">
                          <a:solidFill>
                            <a:srgbClr val="FFFFFF"/>
                          </a:solidFill>
                          <a:effectLst/>
                          <a:latin typeface="Arial"/>
                          <a:ea typeface="Times New Roman"/>
                        </a:rPr>
                        <a:t>Some high </a:t>
                      </a:r>
                      <a:r>
                        <a:rPr lang="en-GB" sz="1800" b="1" dirty="0">
                          <a:solidFill>
                            <a:srgbClr val="FFFFFF"/>
                          </a:solidFill>
                          <a:effectLst/>
                          <a:latin typeface="Arial"/>
                          <a:ea typeface="Times New Roman"/>
                        </a:rPr>
                        <a:t>level characteristics of </a:t>
                      </a:r>
                      <a:r>
                        <a:rPr lang="en-GB" sz="1800" b="1" dirty="0" smtClean="0">
                          <a:solidFill>
                            <a:srgbClr val="FFFFFF"/>
                          </a:solidFill>
                          <a:effectLst/>
                          <a:latin typeface="Arial"/>
                          <a:ea typeface="Times New Roman"/>
                        </a:rPr>
                        <a:t>Outstanding</a:t>
                      </a:r>
                      <a:endParaRPr lang="en-GB" sz="1800" b="1" dirty="0">
                        <a:solidFill>
                          <a:srgbClr val="FFFFFF"/>
                        </a:solidFill>
                        <a:effectLst/>
                        <a:latin typeface="Arial"/>
                        <a:ea typeface="Times New Roman"/>
                      </a:endParaRP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solidFill>
                      <a:srgbClr val="743669"/>
                    </a:solidFill>
                  </a:tcPr>
                </a:tc>
              </a:tr>
              <a:tr h="14115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800" dirty="0">
                        <a:solidFill>
                          <a:srgbClr val="404040"/>
                        </a:solidFill>
                        <a:effectLst/>
                        <a:latin typeface="Arial"/>
                        <a:ea typeface="Times New Roman"/>
                      </a:endParaRPr>
                    </a:p>
                  </a:txBody>
                  <a:tcPr marL="68560" marR="68560" marT="36185" marB="36185">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1166067">
                <a:tc>
                  <a:txBody>
                    <a:bodyPr/>
                    <a:lstStyle/>
                    <a:p>
                      <a:pPr marL="0" marR="0" indent="0" algn="l" defTabSz="457200" rtl="0" eaLnBrk="1" fontAlgn="auto" latinLnBrk="0" hangingPunct="1">
                        <a:lnSpc>
                          <a:spcPts val="1600"/>
                        </a:lnSpc>
                        <a:spcBef>
                          <a:spcPts val="0"/>
                        </a:spcBef>
                        <a:spcAft>
                          <a:spcPts val="0"/>
                        </a:spcAft>
                        <a:buClrTx/>
                        <a:buSzTx/>
                        <a:buFontTx/>
                        <a:buNone/>
                        <a:tabLst/>
                        <a:defRPr/>
                      </a:pPr>
                      <a:r>
                        <a:rPr lang="en-GB" sz="1600" dirty="0" smtClean="0">
                          <a:solidFill>
                            <a:srgbClr val="404040"/>
                          </a:solidFill>
                          <a:effectLst/>
                          <a:latin typeface="+mn-lt"/>
                          <a:ea typeface="Times New Roman"/>
                        </a:rPr>
                        <a:t>The service has a track record</a:t>
                      </a:r>
                      <a:r>
                        <a:rPr lang="en-GB" sz="1600" baseline="0" dirty="0" smtClean="0">
                          <a:solidFill>
                            <a:srgbClr val="404040"/>
                          </a:solidFill>
                          <a:effectLst/>
                          <a:latin typeface="+mn-lt"/>
                          <a:ea typeface="Times New Roman"/>
                        </a:rPr>
                        <a:t> of being an excellent role model, actively seeking and acting on the views of others through creative and innovative methods.</a:t>
                      </a:r>
                      <a:endParaRPr lang="en-GB" sz="1600" dirty="0">
                        <a:solidFill>
                          <a:srgbClr val="404040"/>
                        </a:solidFill>
                        <a:effectLst/>
                        <a:latin typeface="Arial"/>
                        <a:ea typeface="Times New Roman"/>
                      </a:endParaRPr>
                    </a:p>
                  </a:txBody>
                  <a:tcPr marL="68560" marR="68560" marT="36185" marB="36185"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609600">
                <a:tc>
                  <a:txBody>
                    <a:bodyPr/>
                    <a:lstStyle/>
                    <a:p>
                      <a:pPr marL="0" marR="0" indent="0" algn="l" defTabSz="457200" rtl="0" eaLnBrk="1" fontAlgn="auto" latinLnBrk="0" hangingPunct="1">
                        <a:lnSpc>
                          <a:spcPts val="1600"/>
                        </a:lnSpc>
                        <a:spcBef>
                          <a:spcPts val="1200"/>
                        </a:spcBef>
                        <a:spcAft>
                          <a:spcPts val="0"/>
                        </a:spcAft>
                        <a:buClrTx/>
                        <a:buSzTx/>
                        <a:buFontTx/>
                        <a:buNone/>
                        <a:tabLst/>
                        <a:defRPr/>
                      </a:pPr>
                      <a:r>
                        <a:rPr lang="en-GB" sz="1600" dirty="0" smtClean="0">
                          <a:solidFill>
                            <a:srgbClr val="404040"/>
                          </a:solidFill>
                          <a:effectLst/>
                          <a:latin typeface="+mn-lt"/>
                          <a:ea typeface="Times New Roman"/>
                        </a:rPr>
                        <a:t>There is</a:t>
                      </a:r>
                      <a:r>
                        <a:rPr lang="en-GB" sz="1600" baseline="0" dirty="0" smtClean="0">
                          <a:solidFill>
                            <a:srgbClr val="404040"/>
                          </a:solidFill>
                          <a:effectLst/>
                          <a:latin typeface="+mn-lt"/>
                          <a:ea typeface="Times New Roman"/>
                        </a:rPr>
                        <a:t> a strong emphasis on continually striving to improve.</a:t>
                      </a:r>
                      <a:endParaRPr lang="en-GB" sz="1600" dirty="0" smtClean="0">
                        <a:solidFill>
                          <a:srgbClr val="404040"/>
                        </a:solidFill>
                        <a:effectLst/>
                        <a:latin typeface="+mn-lt"/>
                        <a:ea typeface="Times New Roman"/>
                      </a:endParaRPr>
                    </a:p>
                  </a:txBody>
                  <a:tcPr marL="68560" marR="68560" marT="36185" marB="36185"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935851">
                <a:tc>
                  <a:txBody>
                    <a:bodyPr/>
                    <a:lstStyle/>
                    <a:p>
                      <a:pPr marL="0" marR="0" indent="0" algn="l" defTabSz="457200" rtl="0" eaLnBrk="1" fontAlgn="auto" latinLnBrk="0" hangingPunct="1">
                        <a:lnSpc>
                          <a:spcPts val="1600"/>
                        </a:lnSpc>
                        <a:spcBef>
                          <a:spcPts val="0"/>
                        </a:spcBef>
                        <a:spcAft>
                          <a:spcPts val="0"/>
                        </a:spcAft>
                        <a:buClrTx/>
                        <a:buSzTx/>
                        <a:buFontTx/>
                        <a:buNone/>
                        <a:tabLst/>
                        <a:defRPr/>
                      </a:pPr>
                      <a:r>
                        <a:rPr lang="en-GB" sz="1600" dirty="0" smtClean="0">
                          <a:solidFill>
                            <a:srgbClr val="404040"/>
                          </a:solidFill>
                          <a:effectLst/>
                          <a:latin typeface="+mn-lt"/>
                          <a:ea typeface="Times New Roman"/>
                        </a:rPr>
                        <a:t>The service finds innovative and creative ways to enable people to be empowered and voice their opinions.</a:t>
                      </a:r>
                    </a:p>
                  </a:txBody>
                  <a:tcPr marL="68560" marR="68560" marT="36185" marB="36185"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r h="885177">
                <a:tc>
                  <a:txBody>
                    <a:bodyPr/>
                    <a:lstStyle/>
                    <a:p>
                      <a:pPr marL="0" marR="0" indent="0" algn="l" defTabSz="457200" rtl="0" eaLnBrk="1" fontAlgn="auto" latinLnBrk="0" hangingPunct="1">
                        <a:lnSpc>
                          <a:spcPts val="1600"/>
                        </a:lnSpc>
                        <a:spcBef>
                          <a:spcPts val="0"/>
                        </a:spcBef>
                        <a:spcAft>
                          <a:spcPts val="0"/>
                        </a:spcAft>
                        <a:buClrTx/>
                        <a:buSzTx/>
                        <a:buFontTx/>
                        <a:buNone/>
                        <a:tabLst/>
                        <a:defRPr/>
                      </a:pPr>
                      <a:r>
                        <a:rPr lang="en-GB" sz="1600" dirty="0" smtClean="0">
                          <a:solidFill>
                            <a:srgbClr val="404040"/>
                          </a:solidFill>
                          <a:effectLst/>
                          <a:latin typeface="+mn-lt"/>
                          <a:ea typeface="Times New Roman"/>
                        </a:rPr>
                        <a:t>The vision and values are imaginative</a:t>
                      </a:r>
                      <a:r>
                        <a:rPr lang="en-GB" sz="1600" baseline="0" dirty="0" smtClean="0">
                          <a:solidFill>
                            <a:srgbClr val="404040"/>
                          </a:solidFill>
                          <a:effectLst/>
                          <a:latin typeface="+mn-lt"/>
                          <a:ea typeface="Times New Roman"/>
                        </a:rPr>
                        <a:t> and person-centred and make sure people are at the heart of the service.</a:t>
                      </a:r>
                      <a:endParaRPr lang="en-GB" sz="1600" dirty="0" smtClean="0">
                        <a:solidFill>
                          <a:srgbClr val="404040"/>
                        </a:solidFill>
                        <a:effectLst/>
                        <a:latin typeface="+mn-lt"/>
                        <a:ea typeface="Times New Roman"/>
                      </a:endParaRPr>
                    </a:p>
                  </a:txBody>
                  <a:tcPr marL="68560" marR="68560" marT="36185" marB="36185" anchor="ctr">
                    <a:lnL w="19050" cap="flat" cmpd="sng" algn="ctr">
                      <a:solidFill>
                        <a:srgbClr val="BFBFBF"/>
                      </a:solidFill>
                      <a:prstDash val="solid"/>
                      <a:round/>
                      <a:headEnd type="none" w="med" len="med"/>
                      <a:tailEnd type="none" w="med" len="med"/>
                    </a:lnL>
                    <a:lnR w="19050" cap="flat" cmpd="sng" algn="ctr">
                      <a:solidFill>
                        <a:srgbClr val="BFBFBF"/>
                      </a:solidFill>
                      <a:prstDash val="solid"/>
                      <a:round/>
                      <a:headEnd type="none" w="med" len="med"/>
                      <a:tailEnd type="none" w="med" len="med"/>
                    </a:lnR>
                    <a:lnT w="19050" cap="flat" cmpd="sng" algn="ctr">
                      <a:solidFill>
                        <a:srgbClr val="BFBFBF"/>
                      </a:solidFill>
                      <a:prstDash val="solid"/>
                      <a:round/>
                      <a:headEnd type="none" w="med" len="med"/>
                      <a:tailEnd type="none" w="med" len="med"/>
                    </a:lnT>
                    <a:lnB w="19050" cap="flat" cmpd="sng" algn="ctr">
                      <a:solidFill>
                        <a:srgbClr val="BFBFBF"/>
                      </a:solidFill>
                      <a:prstDash val="solid"/>
                      <a:round/>
                      <a:headEnd type="none" w="med" len="med"/>
                      <a:tailEnd type="none" w="med" len="med"/>
                    </a:lnB>
                  </a:tcPr>
                </a:tc>
              </a:tr>
            </a:tbl>
          </a:graphicData>
        </a:graphic>
      </p:graphicFrame>
      <p:sp>
        <p:nvSpPr>
          <p:cNvPr id="3" name="Rectangle 2"/>
          <p:cNvSpPr/>
          <p:nvPr/>
        </p:nvSpPr>
        <p:spPr>
          <a:xfrm>
            <a:off x="466725" y="3657600"/>
            <a:ext cx="2881313" cy="890761"/>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p:nvSpPr>
        <p:spPr>
          <a:xfrm>
            <a:off x="473653" y="4578928"/>
            <a:ext cx="2881313" cy="890761"/>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p:cNvSpPr/>
          <p:nvPr/>
        </p:nvSpPr>
        <p:spPr>
          <a:xfrm>
            <a:off x="473652" y="5503718"/>
            <a:ext cx="2881313" cy="890761"/>
          </a:xfrm>
          <a:prstGeom prst="rect">
            <a:avLst/>
          </a:prstGeom>
          <a:solidFill>
            <a:schemeClr val="accent1">
              <a:alpha val="7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122402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3"/>
          <p:cNvSpPr>
            <a:spLocks noChangeArrowheads="1"/>
          </p:cNvSpPr>
          <p:nvPr/>
        </p:nvSpPr>
        <p:spPr bwMode="auto">
          <a:xfrm flipV="1">
            <a:off x="449263" y="1504950"/>
            <a:ext cx="8277225" cy="4919663"/>
          </a:xfrm>
          <a:prstGeom prst="roundRect">
            <a:avLst>
              <a:gd name="adj" fmla="val 2167"/>
            </a:avLst>
          </a:prstGeom>
          <a:solidFill>
            <a:srgbClr val="EFBBC3"/>
          </a:solidFill>
          <a:ln>
            <a:noFill/>
          </a:ln>
          <a:extLst>
            <a:ext uri="{91240B29-F687-4F45-9708-019B960494DF}">
              <a14:hiddenLine xmlns:a14="http://schemas.microsoft.com/office/drawing/2010/main" w="9525">
                <a:solidFill>
                  <a:srgbClr val="000000"/>
                </a:solidFill>
                <a:round/>
                <a:headEnd/>
                <a:tailEnd/>
              </a14:hiddenLine>
            </a:ext>
          </a:extLst>
        </p:spPr>
        <p:txBody>
          <a:bodyPr rot="10800000"/>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r>
              <a:rPr lang="en-GB" altLang="en-US" dirty="0">
                <a:solidFill>
                  <a:srgbClr val="000000"/>
                </a:solidFill>
              </a:rPr>
              <a:t>For residential adult social care we ask: </a:t>
            </a:r>
          </a:p>
          <a:p>
            <a:endParaRPr lang="en-GB" altLang="en-US" dirty="0">
              <a:solidFill>
                <a:srgbClr val="000000"/>
              </a:solidFill>
            </a:endParaRPr>
          </a:p>
        </p:txBody>
      </p:sp>
      <p:sp>
        <p:nvSpPr>
          <p:cNvPr id="12291" name="Rectangle 5"/>
          <p:cNvSpPr txBox="1">
            <a:spLocks noGrp="1" noChangeArrowheads="1"/>
          </p:cNvSpPr>
          <p:nvPr/>
        </p:nvSpPr>
        <p:spPr bwMode="auto">
          <a:xfrm>
            <a:off x="6821488"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defRPr sz="2400">
                <a:solidFill>
                  <a:schemeClr val="tx1"/>
                </a:solidFill>
                <a:latin typeface="Arial" pitchFamily="34" charset="0"/>
                <a:ea typeface="ヒラギノ角ゴ Pro W3"/>
                <a:cs typeface="ヒラギノ角ゴ Pro W3"/>
              </a:defRPr>
            </a:lvl1pPr>
            <a:lvl2pPr marL="742950" indent="-285750"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algn="r"/>
            <a:fld id="{4D020E1C-B43A-42FD-9ED9-59449A8F29DD}" type="slidenum">
              <a:rPr lang="en-US" altLang="en-US" sz="900">
                <a:solidFill>
                  <a:srgbClr val="5F2861"/>
                </a:solidFill>
                <a:ea typeface="MS PGothic" pitchFamily="34" charset="-128"/>
              </a:rPr>
              <a:pPr algn="r"/>
              <a:t>9</a:t>
            </a:fld>
            <a:endParaRPr lang="en-US" altLang="en-US" sz="1400" dirty="0">
              <a:solidFill>
                <a:srgbClr val="6D2E69"/>
              </a:solidFill>
              <a:ea typeface="MS PGothic" pitchFamily="34" charset="-128"/>
            </a:endParaRPr>
          </a:p>
        </p:txBody>
      </p:sp>
      <p:sp>
        <p:nvSpPr>
          <p:cNvPr id="12292" name="Rectangle 2"/>
          <p:cNvSpPr txBox="1">
            <a:spLocks noChangeArrowheads="1"/>
          </p:cNvSpPr>
          <p:nvPr/>
        </p:nvSpPr>
        <p:spPr bwMode="auto">
          <a:xfrm>
            <a:off x="900113" y="620713"/>
            <a:ext cx="5832475"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marL="342900" indent="-342900" eaLnBrk="0" hangingPunct="0">
              <a:defRPr sz="2400">
                <a:solidFill>
                  <a:schemeClr val="tx1"/>
                </a:solidFill>
                <a:latin typeface="Arial" pitchFamily="34" charset="0"/>
                <a:ea typeface="ヒラギノ角ゴ Pro W3"/>
                <a:cs typeface="ヒラギノ角ゴ Pro W3"/>
              </a:defRPr>
            </a:lvl1pPr>
            <a:lvl2pPr eaLnBrk="0" hangingPunct="0">
              <a:defRPr sz="2400">
                <a:solidFill>
                  <a:schemeClr val="tx1"/>
                </a:solidFill>
                <a:latin typeface="Arial" pitchFamily="34" charset="0"/>
                <a:ea typeface="ヒラギノ角ゴ Pro W3"/>
                <a:cs typeface="ヒラギノ角ゴ Pro W3"/>
              </a:defRPr>
            </a:lvl2pPr>
            <a:lvl3pPr marL="1143000" indent="-228600" eaLnBrk="0" hangingPunct="0">
              <a:defRPr sz="2400">
                <a:solidFill>
                  <a:schemeClr val="tx1"/>
                </a:solidFill>
                <a:latin typeface="Arial" pitchFamily="34" charset="0"/>
                <a:ea typeface="ヒラギノ角ゴ Pro W3"/>
                <a:cs typeface="ヒラギノ角ゴ Pro W3"/>
              </a:defRPr>
            </a:lvl3pPr>
            <a:lvl4pPr marL="1600200" indent="-228600" eaLnBrk="0" hangingPunct="0">
              <a:defRPr sz="2400">
                <a:solidFill>
                  <a:schemeClr val="tx1"/>
                </a:solidFill>
                <a:latin typeface="Arial" pitchFamily="34" charset="0"/>
                <a:ea typeface="ヒラギノ角ゴ Pro W3"/>
                <a:cs typeface="ヒラギノ角ゴ Pro W3"/>
              </a:defRPr>
            </a:lvl4pPr>
            <a:lvl5pPr marL="2057400" indent="-228600" eaLnBrk="0" hangingPunct="0">
              <a:defRPr sz="2400">
                <a:solidFill>
                  <a:schemeClr val="tx1"/>
                </a:solidFill>
                <a:latin typeface="Arial"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a:cs typeface="ヒラギノ角ゴ Pro W3"/>
              </a:defRPr>
            </a:lvl9pPr>
          </a:lstStyle>
          <a:p>
            <a:pPr marL="0" lvl="1">
              <a:spcAft>
                <a:spcPts val="900"/>
              </a:spcAft>
            </a:pPr>
            <a:r>
              <a:rPr lang="en-GB" altLang="en-US" sz="2800" dirty="0">
                <a:solidFill>
                  <a:srgbClr val="FFFFFF"/>
                </a:solidFill>
              </a:rPr>
              <a:t>KLOEs – </a:t>
            </a:r>
            <a:r>
              <a:rPr lang="en-GB" altLang="en-US" sz="2800" dirty="0" smtClean="0">
                <a:solidFill>
                  <a:srgbClr val="FFFFFF"/>
                </a:solidFill>
              </a:rPr>
              <a:t>SAFE</a:t>
            </a:r>
            <a:endParaRPr lang="en-GB" altLang="en-US" sz="2800" dirty="0">
              <a:solidFill>
                <a:srgbClr val="FFFFFF"/>
              </a:solidFill>
            </a:endParaRPr>
          </a:p>
        </p:txBody>
      </p:sp>
      <p:sp>
        <p:nvSpPr>
          <p:cNvPr id="2" name="Rounded Rectangular Callout 1"/>
          <p:cNvSpPr/>
          <p:nvPr/>
        </p:nvSpPr>
        <p:spPr>
          <a:xfrm>
            <a:off x="449263" y="2133600"/>
            <a:ext cx="8277225" cy="1021554"/>
          </a:xfrm>
          <a:prstGeom prst="wedgeRoundRectCallout">
            <a:avLst/>
          </a:prstGeom>
          <a:solidFill>
            <a:srgbClr val="FFC00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hangingPunct="0">
              <a:defRPr/>
            </a:pPr>
            <a:r>
              <a:rPr lang="en-GB" b="1" dirty="0" smtClean="0"/>
              <a:t>S1 How </a:t>
            </a:r>
            <a:r>
              <a:rPr lang="en-GB" b="1" dirty="0"/>
              <a:t>are people protected from bullying, harassment, avoidable harm and abuse that may breach their human rights? </a:t>
            </a:r>
            <a:r>
              <a:rPr lang="en-GB" dirty="0"/>
              <a:t>	</a:t>
            </a:r>
          </a:p>
          <a:p>
            <a:pPr eaLnBrk="0" hangingPunct="0">
              <a:defRPr/>
            </a:pPr>
            <a:endParaRPr lang="en-GB" altLang="en-US" dirty="0">
              <a:solidFill>
                <a:srgbClr val="000000"/>
              </a:solidFill>
              <a:latin typeface="Arial" charset="0"/>
              <a:ea typeface="ヒラギノ角ゴ Pro W3" charset="-128"/>
              <a:cs typeface="+mn-cs"/>
            </a:endParaRPr>
          </a:p>
        </p:txBody>
      </p:sp>
      <p:sp>
        <p:nvSpPr>
          <p:cNvPr id="3" name="Rounded Rectangular Callout 2"/>
          <p:cNvSpPr/>
          <p:nvPr/>
        </p:nvSpPr>
        <p:spPr>
          <a:xfrm>
            <a:off x="449263" y="3300413"/>
            <a:ext cx="8277225" cy="1021554"/>
          </a:xfrm>
          <a:prstGeom prst="wedgeRoundRectCallout">
            <a:avLst/>
          </a:prstGeom>
          <a:solidFill>
            <a:srgbClr val="FFC00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hangingPunct="0">
              <a:defRPr/>
            </a:pPr>
            <a:r>
              <a:rPr lang="en-GB" b="1" dirty="0" smtClean="0"/>
              <a:t>S2 How </a:t>
            </a:r>
            <a:r>
              <a:rPr lang="en-GB" b="1" dirty="0"/>
              <a:t>are risks to individuals and the service managed so that people are protected and their freedom is supported and respected? </a:t>
            </a:r>
            <a:r>
              <a:rPr lang="en-GB" dirty="0"/>
              <a:t>	</a:t>
            </a:r>
          </a:p>
          <a:p>
            <a:pPr eaLnBrk="0" hangingPunct="0">
              <a:defRPr/>
            </a:pPr>
            <a:endParaRPr lang="en-GB" altLang="en-US" dirty="0">
              <a:solidFill>
                <a:srgbClr val="000000"/>
              </a:solidFill>
              <a:latin typeface="Arial" charset="0"/>
              <a:ea typeface="ヒラギノ角ゴ Pro W3" charset="-128"/>
              <a:cs typeface="+mn-cs"/>
            </a:endParaRPr>
          </a:p>
        </p:txBody>
      </p:sp>
      <p:sp>
        <p:nvSpPr>
          <p:cNvPr id="4" name="Rounded Rectangular Callout 3"/>
          <p:cNvSpPr/>
          <p:nvPr/>
        </p:nvSpPr>
        <p:spPr>
          <a:xfrm>
            <a:off x="685800" y="4495800"/>
            <a:ext cx="7918450" cy="1021554"/>
          </a:xfrm>
          <a:prstGeom prst="wedgeRoundRectCallout">
            <a:avLst/>
          </a:prstGeom>
          <a:solidFill>
            <a:srgbClr val="FFC00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spcFirstLastPara="1" wrap="square" lIns="45719" tIns="45719" rIns="45719" bIns="45719" spcCol="38100">
            <a:spAutoFit/>
          </a:bodyPr>
          <a:lstStyle/>
          <a:p>
            <a:pPr eaLnBrk="0" hangingPunct="0">
              <a:defRPr/>
            </a:pPr>
            <a:r>
              <a:rPr lang="en-GB" b="1" dirty="0" smtClean="0"/>
              <a:t>S3 How </a:t>
            </a:r>
            <a:r>
              <a:rPr lang="en-GB" b="1" dirty="0"/>
              <a:t>does the service make sure that there are sufficient numbers of suitable staff to keep people safe and meet their needs? </a:t>
            </a:r>
            <a:r>
              <a:rPr lang="en-GB" dirty="0"/>
              <a:t>	</a:t>
            </a:r>
          </a:p>
          <a:p>
            <a:pPr eaLnBrk="0" hangingPunct="0">
              <a:defRPr/>
            </a:pPr>
            <a:endParaRPr lang="en-GB" altLang="en-US" dirty="0">
              <a:solidFill>
                <a:srgbClr val="000000"/>
              </a:solidFill>
              <a:latin typeface="Arial" charset="0"/>
              <a:ea typeface="ヒラギノ角ゴ Pro W3" charset="-128"/>
              <a:cs typeface="+mn-cs"/>
            </a:endParaRPr>
          </a:p>
        </p:txBody>
      </p:sp>
      <p:sp>
        <p:nvSpPr>
          <p:cNvPr id="5" name="Rounded Rectangular Callout 4"/>
          <p:cNvSpPr/>
          <p:nvPr/>
        </p:nvSpPr>
        <p:spPr>
          <a:xfrm>
            <a:off x="539750" y="5445125"/>
            <a:ext cx="8186738" cy="1021554"/>
          </a:xfrm>
          <a:prstGeom prst="wedgeRoundRectCallout">
            <a:avLst/>
          </a:prstGeom>
          <a:solidFill>
            <a:srgbClr val="FFC000"/>
          </a:solidFill>
          <a:ln w="25400" cap="flat">
            <a:solidFill>
              <a:srgbClr val="BBE0E3"/>
            </a:solidFill>
            <a:prstDash val="solid"/>
            <a:bevel/>
          </a:ln>
          <a:effectLst/>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eaLnBrk="0" hangingPunct="0">
              <a:defRPr/>
            </a:pPr>
            <a:r>
              <a:rPr lang="en-GB" altLang="en-US" dirty="0" smtClean="0">
                <a:solidFill>
                  <a:srgbClr val="000000"/>
                </a:solidFill>
                <a:latin typeface="Arial" charset="0"/>
                <a:ea typeface="ヒラギノ角ゴ Pro W3" charset="-128"/>
              </a:rPr>
              <a:t>S4 </a:t>
            </a:r>
            <a:r>
              <a:rPr lang="en-GB" b="1" dirty="0"/>
              <a:t>How are people’s medicines managed so that they receive them safely? </a:t>
            </a:r>
            <a:r>
              <a:rPr lang="en-GB" dirty="0"/>
              <a:t>	</a:t>
            </a:r>
          </a:p>
          <a:p>
            <a:pPr eaLnBrk="0" hangingPunct="0">
              <a:defRPr/>
            </a:pPr>
            <a:endParaRPr lang="en-GB" altLang="en-US" dirty="0">
              <a:solidFill>
                <a:srgbClr val="000000"/>
              </a:solidFill>
              <a:latin typeface="Arial" charset="0"/>
              <a:ea typeface="ヒラギノ角ゴ Pro W3" charset="-128"/>
              <a:cs typeface="+mn-cs"/>
            </a:endParaRPr>
          </a:p>
        </p:txBody>
      </p:sp>
    </p:spTree>
    <p:extLst>
      <p:ext uri="{BB962C8B-B14F-4D97-AF65-F5344CB8AC3E}">
        <p14:creationId xmlns:p14="http://schemas.microsoft.com/office/powerpoint/2010/main" val="67692337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205_CQC_Template">
  <a:themeElements>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0205_CQC_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 charset="0"/>
            <a:ea typeface="ヒラギノ角ゴ Pro W3" pitchFamily="1" charset="-128"/>
            <a:cs typeface="ヒラギノ角ゴ Pro W3" pitchFamily="1" charset="-128"/>
          </a:defRPr>
        </a:defPPr>
      </a:lstStyle>
    </a:lnDef>
  </a:objectDefaults>
  <a:extraClrSchemeLst>
    <a:extraClrScheme>
      <a:clrScheme name="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20205_CQC_Template">
  <a:themeElements>
    <a:clrScheme name="4_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20205_CQC_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20205_CQC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20205_CQC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20205_CQC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20205_CQC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20205_CQC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20205_CQC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20205_CQC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20205_CQC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20205_CQC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20205_CQC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20205_CQC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20205_CQC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2264</Words>
  <Application>Microsoft Office PowerPoint</Application>
  <PresentationFormat>On-screen Show (4:3)</PresentationFormat>
  <Paragraphs>284</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1_20205_CQC_Template</vt:lpstr>
      <vt:lpstr>20205_CQC_Template</vt:lpstr>
      <vt:lpstr>4_20205_CQC_Template</vt:lpstr>
      <vt:lpstr>Our New Approach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Rampulla, Vincenzo</dc:creator>
  <cp:lastModifiedBy>Jewell, Jane</cp:lastModifiedBy>
  <cp:revision>21</cp:revision>
  <cp:lastPrinted>2015-05-19T11:35:46Z</cp:lastPrinted>
  <dcterms:created xsi:type="dcterms:W3CDTF">2006-08-16T00:00:00Z</dcterms:created>
  <dcterms:modified xsi:type="dcterms:W3CDTF">2015-07-28T17:09:02Z</dcterms:modified>
</cp:coreProperties>
</file>