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7" r:id="rId3"/>
  </p:sldMasterIdLst>
  <p:notesMasterIdLst>
    <p:notesMasterId r:id="rId24"/>
  </p:notesMasterIdLst>
  <p:sldIdLst>
    <p:sldId id="294" r:id="rId4"/>
    <p:sldId id="257" r:id="rId5"/>
    <p:sldId id="258" r:id="rId6"/>
    <p:sldId id="285" r:id="rId7"/>
    <p:sldId id="286" r:id="rId8"/>
    <p:sldId id="295" r:id="rId9"/>
    <p:sldId id="296" r:id="rId10"/>
    <p:sldId id="299" r:id="rId11"/>
    <p:sldId id="278" r:id="rId12"/>
    <p:sldId id="293" r:id="rId13"/>
    <p:sldId id="280" r:id="rId14"/>
    <p:sldId id="288" r:id="rId15"/>
    <p:sldId id="264" r:id="rId16"/>
    <p:sldId id="300" r:id="rId17"/>
    <p:sldId id="301" r:id="rId18"/>
    <p:sldId id="302" r:id="rId19"/>
    <p:sldId id="297" r:id="rId20"/>
    <p:sldId id="274" r:id="rId21"/>
    <p:sldId id="298" r:id="rId22"/>
    <p:sldId id="275" r:id="rId23"/>
  </p:sldIdLst>
  <p:sldSz cx="9144000" cy="6858000" type="screen4x3"/>
  <p:notesSz cx="6797675" cy="9928225"/>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a:defRPr sz="2400">
        <a:latin typeface="Arial"/>
        <a:ea typeface="Arial"/>
        <a:cs typeface="Arial"/>
        <a:sym typeface="Arial"/>
      </a:defRPr>
    </a:lvl6pPr>
    <a:lvl7pPr>
      <a:defRPr sz="2400">
        <a:latin typeface="Arial"/>
        <a:ea typeface="Arial"/>
        <a:cs typeface="Arial"/>
        <a:sym typeface="Arial"/>
      </a:defRPr>
    </a:lvl7pPr>
    <a:lvl8pPr>
      <a:defRPr sz="2400">
        <a:latin typeface="Arial"/>
        <a:ea typeface="Arial"/>
        <a:cs typeface="Arial"/>
        <a:sym typeface="Arial"/>
      </a:defRPr>
    </a:lvl8pPr>
    <a:lvl9pPr>
      <a:defRPr sz="2400">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64955"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192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FAEBE-C102-45DD-998A-04DE854CF19E}"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GB"/>
        </a:p>
      </dgm:t>
    </dgm:pt>
    <dgm:pt modelId="{31D07629-5EA1-4E3E-B4FF-CC9ED8233951}">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New ASC directorate</a:t>
          </a:r>
        </a:p>
        <a:p>
          <a:pPr rtl="0"/>
          <a:r>
            <a:rPr lang="en-GB" sz="1600" dirty="0" smtClean="0">
              <a:solidFill>
                <a:schemeClr val="bg1"/>
              </a:solidFill>
            </a:rPr>
            <a:t>April 2014</a:t>
          </a:r>
          <a:endParaRPr lang="en-GB" sz="1600" dirty="0">
            <a:solidFill>
              <a:schemeClr val="bg1"/>
            </a:solidFill>
          </a:endParaRPr>
        </a:p>
      </dgm:t>
    </dgm:pt>
    <dgm:pt modelId="{2F13D0FF-5135-42A4-B4DB-DF6F5DACC83D}" type="parTrans" cxnId="{66E0255B-CD38-42F7-B4F0-5517084CAB52}">
      <dgm:prSet/>
      <dgm:spPr/>
      <dgm:t>
        <a:bodyPr/>
        <a:lstStyle/>
        <a:p>
          <a:endParaRPr lang="en-GB"/>
        </a:p>
      </dgm:t>
    </dgm:pt>
    <dgm:pt modelId="{F7A38DDB-4558-4F1B-AA04-0862F0191AE1}" type="sibTrans" cxnId="{66E0255B-CD38-42F7-B4F0-5517084CAB52}">
      <dgm:prSet/>
      <dgm:spPr/>
      <dgm:t>
        <a:bodyPr/>
        <a:lstStyle/>
        <a:p>
          <a:endParaRPr lang="en-GB"/>
        </a:p>
      </dgm:t>
    </dgm:pt>
    <dgm:pt modelId="{C879D7EE-12F8-4C8D-BACC-6250FB6991FE}">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Wave inspections</a:t>
          </a:r>
        </a:p>
        <a:p>
          <a:pPr rtl="0"/>
          <a:r>
            <a:rPr lang="en-GB" sz="1600" dirty="0" smtClean="0">
              <a:solidFill>
                <a:schemeClr val="bg1"/>
              </a:solidFill>
            </a:rPr>
            <a:t>***</a:t>
          </a:r>
        </a:p>
        <a:p>
          <a:pPr rtl="0"/>
          <a:r>
            <a:rPr lang="en-GB" sz="1600" dirty="0" smtClean="0">
              <a:solidFill>
                <a:schemeClr val="bg1"/>
              </a:solidFill>
            </a:rPr>
            <a:t>ASC co-production groups/ task and finish groups/ roundtable groups</a:t>
          </a:r>
        </a:p>
        <a:p>
          <a:pPr rtl="0"/>
          <a:r>
            <a:rPr lang="en-GB" sz="1600" dirty="0" smtClean="0">
              <a:solidFill>
                <a:schemeClr val="bg1"/>
              </a:solidFill>
            </a:rPr>
            <a:t>***</a:t>
          </a:r>
        </a:p>
        <a:p>
          <a:pPr rtl="0"/>
          <a:r>
            <a:rPr lang="en-GB" sz="1600" dirty="0" smtClean="0">
              <a:solidFill>
                <a:schemeClr val="bg1"/>
              </a:solidFill>
            </a:rPr>
            <a:t>Public steering groups/focus groups</a:t>
          </a:r>
        </a:p>
        <a:p>
          <a:pPr rtl="0"/>
          <a:r>
            <a:rPr lang="en-GB" sz="1600" dirty="0" smtClean="0">
              <a:solidFill>
                <a:schemeClr val="bg1"/>
              </a:solidFill>
            </a:rPr>
            <a:t>***</a:t>
          </a:r>
        </a:p>
        <a:p>
          <a:pPr rtl="0"/>
          <a:r>
            <a:rPr lang="en-GB" sz="1600" dirty="0" smtClean="0">
              <a:solidFill>
                <a:schemeClr val="bg1"/>
              </a:solidFill>
            </a:rPr>
            <a:t>Provider and public online communities</a:t>
          </a:r>
        </a:p>
      </dgm:t>
    </dgm:pt>
    <dgm:pt modelId="{061EC358-2239-472B-B16E-2CC4C5CA73E8}" type="parTrans" cxnId="{621CCD31-120A-4F33-BE03-CB4167B113C3}">
      <dgm:prSet/>
      <dgm:spPr/>
      <dgm:t>
        <a:bodyPr/>
        <a:lstStyle/>
        <a:p>
          <a:endParaRPr lang="en-GB"/>
        </a:p>
      </dgm:t>
    </dgm:pt>
    <dgm:pt modelId="{3F05760F-9BCE-43B8-BE6F-AB6B877B61FE}" type="sibTrans" cxnId="{621CCD31-120A-4F33-BE03-CB4167B113C3}">
      <dgm:prSet/>
      <dgm:spPr/>
      <dgm:t>
        <a:bodyPr/>
        <a:lstStyle/>
        <a:p>
          <a:endParaRPr lang="en-GB"/>
        </a:p>
      </dgm:t>
    </dgm:pt>
    <dgm:pt modelId="{75E7228F-590F-4705-9612-42718D987367}">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ASC provider handbook consultations  April to June 2014</a:t>
          </a:r>
          <a:endParaRPr lang="en-GB" sz="1600" dirty="0">
            <a:solidFill>
              <a:schemeClr val="bg1"/>
            </a:solidFill>
          </a:endParaRPr>
        </a:p>
      </dgm:t>
    </dgm:pt>
    <dgm:pt modelId="{9045FDF0-7C35-43B9-BD30-8A4065435883}" type="parTrans" cxnId="{82F6575D-EFF0-455F-9F92-165717A04D06}">
      <dgm:prSet/>
      <dgm:spPr/>
      <dgm:t>
        <a:bodyPr/>
        <a:lstStyle/>
        <a:p>
          <a:endParaRPr lang="en-GB"/>
        </a:p>
      </dgm:t>
    </dgm:pt>
    <dgm:pt modelId="{45D215B7-E717-480C-848B-1A847EC14F7A}" type="sibTrans" cxnId="{82F6575D-EFF0-455F-9F92-165717A04D06}">
      <dgm:prSet/>
      <dgm:spPr/>
      <dgm:t>
        <a:bodyPr/>
        <a:lstStyle/>
        <a:p>
          <a:endParaRPr lang="en-GB"/>
        </a:p>
      </dgm:t>
    </dgm:pt>
    <dgm:pt modelId="{0BD5DB97-317B-4E55-BBA3-E6ED3B46EBC8}">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i="1" dirty="0" smtClean="0">
              <a:solidFill>
                <a:schemeClr val="bg1"/>
              </a:solidFill>
            </a:rPr>
            <a:t>A New Start </a:t>
          </a:r>
        </a:p>
        <a:p>
          <a:pPr rtl="0"/>
          <a:r>
            <a:rPr lang="en-GB" sz="1600" dirty="0" smtClean="0">
              <a:solidFill>
                <a:schemeClr val="bg1"/>
              </a:solidFill>
            </a:rPr>
            <a:t>June 2013</a:t>
          </a:r>
          <a:endParaRPr lang="en-GB" sz="1600" dirty="0">
            <a:solidFill>
              <a:schemeClr val="bg1"/>
            </a:solidFill>
          </a:endParaRPr>
        </a:p>
      </dgm:t>
    </dgm:pt>
    <dgm:pt modelId="{AD5040D3-8B23-4F6F-8436-079EBEC1EA5F}" type="parTrans" cxnId="{3B3E6F82-64D8-4924-92B5-DEFAACDD35D1}">
      <dgm:prSet/>
      <dgm:spPr/>
      <dgm:t>
        <a:bodyPr/>
        <a:lstStyle/>
        <a:p>
          <a:endParaRPr lang="en-GB"/>
        </a:p>
      </dgm:t>
    </dgm:pt>
    <dgm:pt modelId="{F7189BC7-6099-4473-ADF8-DF6D844C1591}" type="sibTrans" cxnId="{3B3E6F82-64D8-4924-92B5-DEFAACDD35D1}">
      <dgm:prSet/>
      <dgm:spPr/>
      <dgm:t>
        <a:bodyPr/>
        <a:lstStyle/>
        <a:p>
          <a:endParaRPr lang="en-GB"/>
        </a:p>
      </dgm:t>
    </dgm:pt>
    <dgm:pt modelId="{18F5B774-78A2-453A-ACED-FFFEE53307FA}">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Adult Social Care Services signposting document Oct 2013</a:t>
          </a:r>
          <a:endParaRPr lang="en-GB" sz="1600" dirty="0">
            <a:solidFill>
              <a:schemeClr val="bg1"/>
            </a:solidFill>
          </a:endParaRPr>
        </a:p>
      </dgm:t>
    </dgm:pt>
    <dgm:pt modelId="{08449179-039E-4BB7-921F-0A95766A5DEE}" type="parTrans" cxnId="{B8C9E152-4240-4154-8527-8B88E29752E9}">
      <dgm:prSet/>
      <dgm:spPr/>
      <dgm:t>
        <a:bodyPr/>
        <a:lstStyle/>
        <a:p>
          <a:endParaRPr lang="en-GB"/>
        </a:p>
      </dgm:t>
    </dgm:pt>
    <dgm:pt modelId="{0D8208AC-C3C5-40EA-BE55-EE92C7FB6458}" type="sibTrans" cxnId="{B8C9E152-4240-4154-8527-8B88E29752E9}">
      <dgm:prSet/>
      <dgm:spPr/>
      <dgm:t>
        <a:bodyPr/>
        <a:lstStyle/>
        <a:p>
          <a:endParaRPr lang="en-GB"/>
        </a:p>
      </dgm:t>
    </dgm:pt>
    <dgm:pt modelId="{771D56E6-C51E-466C-BB55-E9B09A3EB8D1}" type="pres">
      <dgm:prSet presAssocID="{C80FAEBE-C102-45DD-998A-04DE854CF19E}" presName="CompostProcess" presStyleCnt="0">
        <dgm:presLayoutVars>
          <dgm:dir/>
          <dgm:resizeHandles val="exact"/>
        </dgm:presLayoutVars>
      </dgm:prSet>
      <dgm:spPr/>
      <dgm:t>
        <a:bodyPr/>
        <a:lstStyle/>
        <a:p>
          <a:endParaRPr lang="en-GB"/>
        </a:p>
      </dgm:t>
    </dgm:pt>
    <dgm:pt modelId="{3D717E20-805E-48CA-B87E-94F54357999D}" type="pres">
      <dgm:prSet presAssocID="{C80FAEBE-C102-45DD-998A-04DE854CF19E}" presName="arrow" presStyleLbl="bgShp" presStyleIdx="0" presStyleCnt="1"/>
      <dgm:spPr>
        <a:solidFill>
          <a:schemeClr val="bg1">
            <a:lumMod val="50000"/>
          </a:schemeClr>
        </a:solidFill>
      </dgm:spPr>
    </dgm:pt>
    <dgm:pt modelId="{23420F17-C8F4-4D38-8D5A-C64997E28045}" type="pres">
      <dgm:prSet presAssocID="{C80FAEBE-C102-45DD-998A-04DE854CF19E}" presName="linearProcess" presStyleCnt="0"/>
      <dgm:spPr/>
    </dgm:pt>
    <dgm:pt modelId="{00D7B340-1295-44C8-B5C3-4AD6783D9B8F}" type="pres">
      <dgm:prSet presAssocID="{0BD5DB97-317B-4E55-BBA3-E6ED3B46EBC8}" presName="textNode" presStyleLbl="node1" presStyleIdx="0" presStyleCnt="5" custScaleX="70428" custLinFactX="1418" custLinFactNeighborX="100000" custLinFactNeighborY="-1915">
        <dgm:presLayoutVars>
          <dgm:bulletEnabled val="1"/>
        </dgm:presLayoutVars>
      </dgm:prSet>
      <dgm:spPr/>
      <dgm:t>
        <a:bodyPr/>
        <a:lstStyle/>
        <a:p>
          <a:endParaRPr lang="en-GB"/>
        </a:p>
      </dgm:t>
    </dgm:pt>
    <dgm:pt modelId="{296BEAF4-B2F3-422C-A9D1-BA205DCD4446}" type="pres">
      <dgm:prSet presAssocID="{F7189BC7-6099-4473-ADF8-DF6D844C1591}" presName="sibTrans" presStyleCnt="0"/>
      <dgm:spPr/>
    </dgm:pt>
    <dgm:pt modelId="{28124234-0C85-4ED6-8D6B-72590E70CA75}" type="pres">
      <dgm:prSet presAssocID="{18F5B774-78A2-453A-ACED-FFFEE53307FA}" presName="textNode" presStyleLbl="node1" presStyleIdx="1" presStyleCnt="5" custScaleX="85994" custLinFactX="430" custLinFactNeighborX="100000" custLinFactNeighborY="-1915">
        <dgm:presLayoutVars>
          <dgm:bulletEnabled val="1"/>
        </dgm:presLayoutVars>
      </dgm:prSet>
      <dgm:spPr/>
      <dgm:t>
        <a:bodyPr/>
        <a:lstStyle/>
        <a:p>
          <a:endParaRPr lang="en-GB"/>
        </a:p>
      </dgm:t>
    </dgm:pt>
    <dgm:pt modelId="{04329702-B01E-422E-9F4C-3B118EE6B9EB}" type="pres">
      <dgm:prSet presAssocID="{0D8208AC-C3C5-40EA-BE55-EE92C7FB6458}" presName="sibTrans" presStyleCnt="0"/>
      <dgm:spPr/>
    </dgm:pt>
    <dgm:pt modelId="{9B4FE81E-91F0-40D9-91D2-3158B58DE4CF}" type="pres">
      <dgm:prSet presAssocID="{31D07629-5EA1-4E3E-B4FF-CC9ED8233951}" presName="textNode" presStyleLbl="node1" presStyleIdx="2" presStyleCnt="5" custScaleX="80253" custLinFactX="1440" custLinFactNeighborX="100000" custLinFactNeighborY="-1915">
        <dgm:presLayoutVars>
          <dgm:bulletEnabled val="1"/>
        </dgm:presLayoutVars>
      </dgm:prSet>
      <dgm:spPr/>
      <dgm:t>
        <a:bodyPr/>
        <a:lstStyle/>
        <a:p>
          <a:endParaRPr lang="en-GB"/>
        </a:p>
      </dgm:t>
    </dgm:pt>
    <dgm:pt modelId="{4ABF978D-29A9-4848-A0BD-15994BED13A5}" type="pres">
      <dgm:prSet presAssocID="{F7A38DDB-4558-4F1B-AA04-0862F0191AE1}" presName="sibTrans" presStyleCnt="0"/>
      <dgm:spPr/>
    </dgm:pt>
    <dgm:pt modelId="{F225E1C2-7498-4F5D-AE38-2A6E2A79F94F}" type="pres">
      <dgm:prSet presAssocID="{C879D7EE-12F8-4C8D-BACC-6250FB6991FE}" presName="textNode" presStyleLbl="node1" presStyleIdx="3" presStyleCnt="5" custScaleX="140917" custScaleY="204608" custLinFactNeighborX="62066" custLinFactNeighborY="-1205">
        <dgm:presLayoutVars>
          <dgm:bulletEnabled val="1"/>
        </dgm:presLayoutVars>
      </dgm:prSet>
      <dgm:spPr/>
      <dgm:t>
        <a:bodyPr/>
        <a:lstStyle/>
        <a:p>
          <a:endParaRPr lang="en-GB"/>
        </a:p>
      </dgm:t>
    </dgm:pt>
    <dgm:pt modelId="{CB077A70-5340-4A34-88A2-0EBA09A705B5}" type="pres">
      <dgm:prSet presAssocID="{3F05760F-9BCE-43B8-BE6F-AB6B877B61FE}" presName="sibTrans" presStyleCnt="0"/>
      <dgm:spPr/>
    </dgm:pt>
    <dgm:pt modelId="{95C56BDF-08E7-417F-81AE-1E19AAFF7748}" type="pres">
      <dgm:prSet presAssocID="{75E7228F-590F-4705-9612-42718D987367}" presName="textNode" presStyleLbl="node1" presStyleIdx="4" presStyleCnt="5" custScaleX="95957" custLinFactNeighborX="12489" custLinFactNeighborY="-1598">
        <dgm:presLayoutVars>
          <dgm:bulletEnabled val="1"/>
        </dgm:presLayoutVars>
      </dgm:prSet>
      <dgm:spPr/>
      <dgm:t>
        <a:bodyPr/>
        <a:lstStyle/>
        <a:p>
          <a:endParaRPr lang="en-GB"/>
        </a:p>
      </dgm:t>
    </dgm:pt>
  </dgm:ptLst>
  <dgm:cxnLst>
    <dgm:cxn modelId="{621CCD31-120A-4F33-BE03-CB4167B113C3}" srcId="{C80FAEBE-C102-45DD-998A-04DE854CF19E}" destId="{C879D7EE-12F8-4C8D-BACC-6250FB6991FE}" srcOrd="3" destOrd="0" parTransId="{061EC358-2239-472B-B16E-2CC4C5CA73E8}" sibTransId="{3F05760F-9BCE-43B8-BE6F-AB6B877B61FE}"/>
    <dgm:cxn modelId="{B8C9E152-4240-4154-8527-8B88E29752E9}" srcId="{C80FAEBE-C102-45DD-998A-04DE854CF19E}" destId="{18F5B774-78A2-453A-ACED-FFFEE53307FA}" srcOrd="1" destOrd="0" parTransId="{08449179-039E-4BB7-921F-0A95766A5DEE}" sibTransId="{0D8208AC-C3C5-40EA-BE55-EE92C7FB6458}"/>
    <dgm:cxn modelId="{66E0255B-CD38-42F7-B4F0-5517084CAB52}" srcId="{C80FAEBE-C102-45DD-998A-04DE854CF19E}" destId="{31D07629-5EA1-4E3E-B4FF-CC9ED8233951}" srcOrd="2" destOrd="0" parTransId="{2F13D0FF-5135-42A4-B4DB-DF6F5DACC83D}" sibTransId="{F7A38DDB-4558-4F1B-AA04-0862F0191AE1}"/>
    <dgm:cxn modelId="{C8B051E0-1DBC-43BA-B240-0D2232D10561}" type="presOf" srcId="{C879D7EE-12F8-4C8D-BACC-6250FB6991FE}" destId="{F225E1C2-7498-4F5D-AE38-2A6E2A79F94F}" srcOrd="0" destOrd="0" presId="urn:microsoft.com/office/officeart/2005/8/layout/hProcess9"/>
    <dgm:cxn modelId="{B0EFFACE-99F2-47FA-AF12-36883535CD96}" type="presOf" srcId="{31D07629-5EA1-4E3E-B4FF-CC9ED8233951}" destId="{9B4FE81E-91F0-40D9-91D2-3158B58DE4CF}" srcOrd="0" destOrd="0" presId="urn:microsoft.com/office/officeart/2005/8/layout/hProcess9"/>
    <dgm:cxn modelId="{19ABE232-AEB7-4B08-AE01-A81A2040C7EB}" type="presOf" srcId="{18F5B774-78A2-453A-ACED-FFFEE53307FA}" destId="{28124234-0C85-4ED6-8D6B-72590E70CA75}" srcOrd="0" destOrd="0" presId="urn:microsoft.com/office/officeart/2005/8/layout/hProcess9"/>
    <dgm:cxn modelId="{3B3E6F82-64D8-4924-92B5-DEFAACDD35D1}" srcId="{C80FAEBE-C102-45DD-998A-04DE854CF19E}" destId="{0BD5DB97-317B-4E55-BBA3-E6ED3B46EBC8}" srcOrd="0" destOrd="0" parTransId="{AD5040D3-8B23-4F6F-8436-079EBEC1EA5F}" sibTransId="{F7189BC7-6099-4473-ADF8-DF6D844C1591}"/>
    <dgm:cxn modelId="{1B8A67FD-DEEC-48BC-A25C-9A63EBB45B85}" type="presOf" srcId="{0BD5DB97-317B-4E55-BBA3-E6ED3B46EBC8}" destId="{00D7B340-1295-44C8-B5C3-4AD6783D9B8F}" srcOrd="0" destOrd="0" presId="urn:microsoft.com/office/officeart/2005/8/layout/hProcess9"/>
    <dgm:cxn modelId="{DC8B39CF-D1D3-4485-9344-C2934610D8D7}" type="presOf" srcId="{C80FAEBE-C102-45DD-998A-04DE854CF19E}" destId="{771D56E6-C51E-466C-BB55-E9B09A3EB8D1}" srcOrd="0" destOrd="0" presId="urn:microsoft.com/office/officeart/2005/8/layout/hProcess9"/>
    <dgm:cxn modelId="{82F6575D-EFF0-455F-9F92-165717A04D06}" srcId="{C80FAEBE-C102-45DD-998A-04DE854CF19E}" destId="{75E7228F-590F-4705-9612-42718D987367}" srcOrd="4" destOrd="0" parTransId="{9045FDF0-7C35-43B9-BD30-8A4065435883}" sibTransId="{45D215B7-E717-480C-848B-1A847EC14F7A}"/>
    <dgm:cxn modelId="{FF8F114F-5D1B-4D34-8201-8E14269764D1}" type="presOf" srcId="{75E7228F-590F-4705-9612-42718D987367}" destId="{95C56BDF-08E7-417F-81AE-1E19AAFF7748}" srcOrd="0" destOrd="0" presId="urn:microsoft.com/office/officeart/2005/8/layout/hProcess9"/>
    <dgm:cxn modelId="{6B19F67A-E2D3-4666-989B-33A744ADC4F6}" type="presParOf" srcId="{771D56E6-C51E-466C-BB55-E9B09A3EB8D1}" destId="{3D717E20-805E-48CA-B87E-94F54357999D}" srcOrd="0" destOrd="0" presId="urn:microsoft.com/office/officeart/2005/8/layout/hProcess9"/>
    <dgm:cxn modelId="{93E86668-0803-4B17-B278-03AF86C45824}" type="presParOf" srcId="{771D56E6-C51E-466C-BB55-E9B09A3EB8D1}" destId="{23420F17-C8F4-4D38-8D5A-C64997E28045}" srcOrd="1" destOrd="0" presId="urn:microsoft.com/office/officeart/2005/8/layout/hProcess9"/>
    <dgm:cxn modelId="{8AABA1D2-0E8F-485C-A9D6-E2AF5C86699A}" type="presParOf" srcId="{23420F17-C8F4-4D38-8D5A-C64997E28045}" destId="{00D7B340-1295-44C8-B5C3-4AD6783D9B8F}" srcOrd="0" destOrd="0" presId="urn:microsoft.com/office/officeart/2005/8/layout/hProcess9"/>
    <dgm:cxn modelId="{E1AAF430-BAF6-4B34-9150-DA386830DAC5}" type="presParOf" srcId="{23420F17-C8F4-4D38-8D5A-C64997E28045}" destId="{296BEAF4-B2F3-422C-A9D1-BA205DCD4446}" srcOrd="1" destOrd="0" presId="urn:microsoft.com/office/officeart/2005/8/layout/hProcess9"/>
    <dgm:cxn modelId="{FF926466-8A03-4E2A-BCEA-DCA3D88699F0}" type="presParOf" srcId="{23420F17-C8F4-4D38-8D5A-C64997E28045}" destId="{28124234-0C85-4ED6-8D6B-72590E70CA75}" srcOrd="2" destOrd="0" presId="urn:microsoft.com/office/officeart/2005/8/layout/hProcess9"/>
    <dgm:cxn modelId="{BBD4D62F-5EF0-44F5-8F69-C7F58FBEAC0E}" type="presParOf" srcId="{23420F17-C8F4-4D38-8D5A-C64997E28045}" destId="{04329702-B01E-422E-9F4C-3B118EE6B9EB}" srcOrd="3" destOrd="0" presId="urn:microsoft.com/office/officeart/2005/8/layout/hProcess9"/>
    <dgm:cxn modelId="{FC031DAC-401C-414F-BCDD-AC058F3CBFBE}" type="presParOf" srcId="{23420F17-C8F4-4D38-8D5A-C64997E28045}" destId="{9B4FE81E-91F0-40D9-91D2-3158B58DE4CF}" srcOrd="4" destOrd="0" presId="urn:microsoft.com/office/officeart/2005/8/layout/hProcess9"/>
    <dgm:cxn modelId="{633B4AAA-E8B9-4AA5-8E46-6CF8F3D44148}" type="presParOf" srcId="{23420F17-C8F4-4D38-8D5A-C64997E28045}" destId="{4ABF978D-29A9-4848-A0BD-15994BED13A5}" srcOrd="5" destOrd="0" presId="urn:microsoft.com/office/officeart/2005/8/layout/hProcess9"/>
    <dgm:cxn modelId="{1206F47A-C59A-4803-BDE9-3DD51AA22B9A}" type="presParOf" srcId="{23420F17-C8F4-4D38-8D5A-C64997E28045}" destId="{F225E1C2-7498-4F5D-AE38-2A6E2A79F94F}" srcOrd="6" destOrd="0" presId="urn:microsoft.com/office/officeart/2005/8/layout/hProcess9"/>
    <dgm:cxn modelId="{FE1B0CCF-DA6C-4121-B6BD-6600D7899276}" type="presParOf" srcId="{23420F17-C8F4-4D38-8D5A-C64997E28045}" destId="{CB077A70-5340-4A34-88A2-0EBA09A705B5}" srcOrd="7" destOrd="0" presId="urn:microsoft.com/office/officeart/2005/8/layout/hProcess9"/>
    <dgm:cxn modelId="{7D5C4609-074A-4292-B576-79755FE8F276}" type="presParOf" srcId="{23420F17-C8F4-4D38-8D5A-C64997E28045}" destId="{95C56BDF-08E7-417F-81AE-1E19AAFF77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80FAEBE-C102-45DD-998A-04DE854CF19E}"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GB"/>
        </a:p>
      </dgm:t>
    </dgm:pt>
    <dgm:pt modelId="{1F61E454-E3A7-42CD-AB14-585EC39F4F49}">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KLOES &amp; Ratings published September 2014 </a:t>
          </a:r>
          <a:endParaRPr lang="en-GB" sz="1600" dirty="0">
            <a:solidFill>
              <a:schemeClr val="bg1"/>
            </a:solidFill>
          </a:endParaRPr>
        </a:p>
      </dgm:t>
    </dgm:pt>
    <dgm:pt modelId="{BC78EFF2-3D93-43AE-A574-535C601350C8}" type="parTrans" cxnId="{4E7BB062-D64B-40EF-A5DD-EF7ED3142D38}">
      <dgm:prSet/>
      <dgm:spPr/>
      <dgm:t>
        <a:bodyPr/>
        <a:lstStyle/>
        <a:p>
          <a:endParaRPr lang="en-GB"/>
        </a:p>
      </dgm:t>
    </dgm:pt>
    <dgm:pt modelId="{1C89B3BE-2C5F-4974-B00B-F6507F046FE5}" type="sibTrans" cxnId="{4E7BB062-D64B-40EF-A5DD-EF7ED3142D38}">
      <dgm:prSet/>
      <dgm:spPr/>
      <dgm:t>
        <a:bodyPr/>
        <a:lstStyle/>
        <a:p>
          <a:endParaRPr lang="en-GB"/>
        </a:p>
      </dgm:t>
    </dgm:pt>
    <dgm:pt modelId="{31D07629-5EA1-4E3E-B4FF-CC9ED8233951}">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New approach inspections rolled out October 2014</a:t>
          </a:r>
          <a:endParaRPr lang="en-GB" sz="1600" dirty="0">
            <a:solidFill>
              <a:schemeClr val="bg1"/>
            </a:solidFill>
          </a:endParaRPr>
        </a:p>
      </dgm:t>
    </dgm:pt>
    <dgm:pt modelId="{2F13D0FF-5135-42A4-B4DB-DF6F5DACC83D}" type="parTrans" cxnId="{66E0255B-CD38-42F7-B4F0-5517084CAB52}">
      <dgm:prSet/>
      <dgm:spPr/>
      <dgm:t>
        <a:bodyPr/>
        <a:lstStyle/>
        <a:p>
          <a:endParaRPr lang="en-GB"/>
        </a:p>
      </dgm:t>
    </dgm:pt>
    <dgm:pt modelId="{F7A38DDB-4558-4F1B-AA04-0862F0191AE1}" type="sibTrans" cxnId="{66E0255B-CD38-42F7-B4F0-5517084CAB52}">
      <dgm:prSet/>
      <dgm:spPr/>
      <dgm:t>
        <a:bodyPr/>
        <a:lstStyle/>
        <a:p>
          <a:endParaRPr lang="en-GB"/>
        </a:p>
      </dgm:t>
    </dgm:pt>
    <dgm:pt modelId="{C879D7EE-12F8-4C8D-BACC-6250FB6991FE}">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New regulations including Fit and Proper Person and</a:t>
          </a:r>
        </a:p>
        <a:p>
          <a:pPr rtl="0"/>
          <a:r>
            <a:rPr lang="en-GB" sz="1600" dirty="0" smtClean="0">
              <a:solidFill>
                <a:schemeClr val="bg1"/>
              </a:solidFill>
            </a:rPr>
            <a:t>Duty of Candour</a:t>
          </a:r>
        </a:p>
        <a:p>
          <a:pPr rtl="0"/>
          <a:r>
            <a:rPr lang="en-GB" sz="1600" dirty="0" smtClean="0">
              <a:solidFill>
                <a:schemeClr val="bg1"/>
              </a:solidFill>
            </a:rPr>
            <a:t>introduced</a:t>
          </a:r>
        </a:p>
        <a:p>
          <a:pPr rtl="0"/>
          <a:r>
            <a:rPr lang="en-GB" sz="1600" dirty="0" smtClean="0">
              <a:solidFill>
                <a:schemeClr val="bg1"/>
              </a:solidFill>
            </a:rPr>
            <a:t> April 2015</a:t>
          </a:r>
        </a:p>
      </dgm:t>
    </dgm:pt>
    <dgm:pt modelId="{061EC358-2239-472B-B16E-2CC4C5CA73E8}" type="parTrans" cxnId="{621CCD31-120A-4F33-BE03-CB4167B113C3}">
      <dgm:prSet/>
      <dgm:spPr/>
      <dgm:t>
        <a:bodyPr/>
        <a:lstStyle/>
        <a:p>
          <a:endParaRPr lang="en-GB"/>
        </a:p>
      </dgm:t>
    </dgm:pt>
    <dgm:pt modelId="{3F05760F-9BCE-43B8-BE6F-AB6B877B61FE}" type="sibTrans" cxnId="{621CCD31-120A-4F33-BE03-CB4167B113C3}">
      <dgm:prSet/>
      <dgm:spPr/>
      <dgm:t>
        <a:bodyPr/>
        <a:lstStyle/>
        <a:p>
          <a:endParaRPr lang="en-GB"/>
        </a:p>
      </dgm:t>
    </dgm:pt>
    <dgm:pt modelId="{75E7228F-590F-4705-9612-42718D987367}">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All ASC services rated by March 2016</a:t>
          </a:r>
          <a:endParaRPr lang="en-GB" sz="1600" dirty="0">
            <a:solidFill>
              <a:schemeClr val="bg1"/>
            </a:solidFill>
          </a:endParaRPr>
        </a:p>
      </dgm:t>
    </dgm:pt>
    <dgm:pt modelId="{9045FDF0-7C35-43B9-BD30-8A4065435883}" type="parTrans" cxnId="{82F6575D-EFF0-455F-9F92-165717A04D06}">
      <dgm:prSet/>
      <dgm:spPr/>
      <dgm:t>
        <a:bodyPr/>
        <a:lstStyle/>
        <a:p>
          <a:endParaRPr lang="en-GB"/>
        </a:p>
      </dgm:t>
    </dgm:pt>
    <dgm:pt modelId="{45D215B7-E717-480C-848B-1A847EC14F7A}" type="sibTrans" cxnId="{82F6575D-EFF0-455F-9F92-165717A04D06}">
      <dgm:prSet/>
      <dgm:spPr/>
      <dgm:t>
        <a:bodyPr/>
        <a:lstStyle/>
        <a:p>
          <a:endParaRPr lang="en-GB"/>
        </a:p>
      </dgm:t>
    </dgm:pt>
    <dgm:pt modelId="{BC6D85E0-D842-4139-87DD-33F48F1FDFE3}">
      <dgm:prSet custT="1"/>
      <dgm:spPr>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600" dirty="0" smtClean="0">
              <a:solidFill>
                <a:schemeClr val="bg1"/>
              </a:solidFill>
            </a:rPr>
            <a:t>State of Care</a:t>
          </a:r>
        </a:p>
        <a:p>
          <a:pPr rtl="0"/>
          <a:r>
            <a:rPr lang="en-GB" sz="1600" dirty="0" smtClean="0">
              <a:solidFill>
                <a:schemeClr val="bg1"/>
              </a:solidFill>
            </a:rPr>
            <a:t> </a:t>
          </a:r>
          <a:r>
            <a:rPr lang="en-GB" sz="1600" i="1" dirty="0" smtClean="0">
              <a:solidFill>
                <a:schemeClr val="bg1"/>
              </a:solidFill>
            </a:rPr>
            <a:t>Cracks in the Pathway</a:t>
          </a:r>
        </a:p>
        <a:p>
          <a:pPr rtl="0"/>
          <a:r>
            <a:rPr lang="en-GB" sz="1600" i="1" dirty="0" smtClean="0">
              <a:solidFill>
                <a:schemeClr val="bg1"/>
              </a:solidFill>
            </a:rPr>
            <a:t>First Ratings</a:t>
          </a:r>
        </a:p>
        <a:p>
          <a:pPr rtl="0"/>
          <a:r>
            <a:rPr lang="en-GB" sz="1600" i="1" dirty="0" smtClean="0">
              <a:solidFill>
                <a:schemeClr val="bg1"/>
              </a:solidFill>
            </a:rPr>
            <a:t> </a:t>
          </a:r>
          <a:r>
            <a:rPr lang="en-GB" sz="1600" i="0" dirty="0" smtClean="0">
              <a:solidFill>
                <a:schemeClr val="bg1"/>
              </a:solidFill>
            </a:rPr>
            <a:t>October 2014</a:t>
          </a:r>
          <a:endParaRPr lang="en-GB" sz="1600" dirty="0">
            <a:solidFill>
              <a:schemeClr val="bg1"/>
            </a:solidFill>
          </a:endParaRPr>
        </a:p>
      </dgm:t>
    </dgm:pt>
    <dgm:pt modelId="{873C63D9-D3DB-44B9-9400-6A21A354EFCB}" type="parTrans" cxnId="{37BF5FE8-862A-4D04-954F-425C72E0663B}">
      <dgm:prSet/>
      <dgm:spPr/>
      <dgm:t>
        <a:bodyPr/>
        <a:lstStyle/>
        <a:p>
          <a:endParaRPr lang="en-GB"/>
        </a:p>
      </dgm:t>
    </dgm:pt>
    <dgm:pt modelId="{9C5B9D61-685F-4A1F-BDB5-0AAA73E1ABB4}" type="sibTrans" cxnId="{37BF5FE8-862A-4D04-954F-425C72E0663B}">
      <dgm:prSet/>
      <dgm:spPr/>
      <dgm:t>
        <a:bodyPr/>
        <a:lstStyle/>
        <a:p>
          <a:endParaRPr lang="en-GB"/>
        </a:p>
      </dgm:t>
    </dgm:pt>
    <dgm:pt modelId="{771D56E6-C51E-466C-BB55-E9B09A3EB8D1}" type="pres">
      <dgm:prSet presAssocID="{C80FAEBE-C102-45DD-998A-04DE854CF19E}" presName="CompostProcess" presStyleCnt="0">
        <dgm:presLayoutVars>
          <dgm:dir/>
          <dgm:resizeHandles val="exact"/>
        </dgm:presLayoutVars>
      </dgm:prSet>
      <dgm:spPr/>
      <dgm:t>
        <a:bodyPr/>
        <a:lstStyle/>
        <a:p>
          <a:endParaRPr lang="en-GB"/>
        </a:p>
      </dgm:t>
    </dgm:pt>
    <dgm:pt modelId="{3D717E20-805E-48CA-B87E-94F54357999D}" type="pres">
      <dgm:prSet presAssocID="{C80FAEBE-C102-45DD-998A-04DE854CF19E}" presName="arrow" presStyleLbl="bgShp" presStyleIdx="0" presStyleCnt="1"/>
      <dgm:spPr>
        <a:solidFill>
          <a:schemeClr val="bg1">
            <a:lumMod val="50000"/>
          </a:schemeClr>
        </a:solidFill>
      </dgm:spPr>
    </dgm:pt>
    <dgm:pt modelId="{23420F17-C8F4-4D38-8D5A-C64997E28045}" type="pres">
      <dgm:prSet presAssocID="{C80FAEBE-C102-45DD-998A-04DE854CF19E}" presName="linearProcess" presStyleCnt="0"/>
      <dgm:spPr/>
    </dgm:pt>
    <dgm:pt modelId="{D3983613-587E-4EB1-BAAE-3F4236F68344}" type="pres">
      <dgm:prSet presAssocID="{1F61E454-E3A7-42CD-AB14-585EC39F4F49}" presName="textNode" presStyleLbl="node1" presStyleIdx="0" presStyleCnt="5" custScaleX="68965">
        <dgm:presLayoutVars>
          <dgm:bulletEnabled val="1"/>
        </dgm:presLayoutVars>
      </dgm:prSet>
      <dgm:spPr/>
      <dgm:t>
        <a:bodyPr/>
        <a:lstStyle/>
        <a:p>
          <a:endParaRPr lang="en-GB"/>
        </a:p>
      </dgm:t>
    </dgm:pt>
    <dgm:pt modelId="{B44B0DE6-415C-4219-8F98-E572B5212C02}" type="pres">
      <dgm:prSet presAssocID="{1C89B3BE-2C5F-4974-B00B-F6507F046FE5}" presName="sibTrans" presStyleCnt="0"/>
      <dgm:spPr/>
    </dgm:pt>
    <dgm:pt modelId="{9B4FE81E-91F0-40D9-91D2-3158B58DE4CF}" type="pres">
      <dgm:prSet presAssocID="{31D07629-5EA1-4E3E-B4FF-CC9ED8233951}" presName="textNode" presStyleLbl="node1" presStyleIdx="1" presStyleCnt="5" custScaleX="74522">
        <dgm:presLayoutVars>
          <dgm:bulletEnabled val="1"/>
        </dgm:presLayoutVars>
      </dgm:prSet>
      <dgm:spPr/>
      <dgm:t>
        <a:bodyPr/>
        <a:lstStyle/>
        <a:p>
          <a:endParaRPr lang="en-GB"/>
        </a:p>
      </dgm:t>
    </dgm:pt>
    <dgm:pt modelId="{4ABF978D-29A9-4848-A0BD-15994BED13A5}" type="pres">
      <dgm:prSet presAssocID="{F7A38DDB-4558-4F1B-AA04-0862F0191AE1}" presName="sibTrans" presStyleCnt="0"/>
      <dgm:spPr/>
    </dgm:pt>
    <dgm:pt modelId="{00401373-1442-42A2-A27F-0B9583BB8A78}" type="pres">
      <dgm:prSet presAssocID="{BC6D85E0-D842-4139-87DD-33F48F1FDFE3}" presName="textNode" presStyleLbl="node1" presStyleIdx="2" presStyleCnt="5">
        <dgm:presLayoutVars>
          <dgm:bulletEnabled val="1"/>
        </dgm:presLayoutVars>
      </dgm:prSet>
      <dgm:spPr/>
      <dgm:t>
        <a:bodyPr/>
        <a:lstStyle/>
        <a:p>
          <a:endParaRPr lang="en-GB"/>
        </a:p>
      </dgm:t>
    </dgm:pt>
    <dgm:pt modelId="{F408EF6E-B0F3-4EE2-9906-99EC2463F4DD}" type="pres">
      <dgm:prSet presAssocID="{9C5B9D61-685F-4A1F-BDB5-0AAA73E1ABB4}" presName="sibTrans" presStyleCnt="0"/>
      <dgm:spPr/>
    </dgm:pt>
    <dgm:pt modelId="{F225E1C2-7498-4F5D-AE38-2A6E2A79F94F}" type="pres">
      <dgm:prSet presAssocID="{C879D7EE-12F8-4C8D-BACC-6250FB6991FE}" presName="textNode" presStyleLbl="node1" presStyleIdx="3" presStyleCnt="5" custScaleX="79267" custScaleY="145519">
        <dgm:presLayoutVars>
          <dgm:bulletEnabled val="1"/>
        </dgm:presLayoutVars>
      </dgm:prSet>
      <dgm:spPr/>
      <dgm:t>
        <a:bodyPr/>
        <a:lstStyle/>
        <a:p>
          <a:endParaRPr lang="en-GB"/>
        </a:p>
      </dgm:t>
    </dgm:pt>
    <dgm:pt modelId="{CB077A70-5340-4A34-88A2-0EBA09A705B5}" type="pres">
      <dgm:prSet presAssocID="{3F05760F-9BCE-43B8-BE6F-AB6B877B61FE}" presName="sibTrans" presStyleCnt="0"/>
      <dgm:spPr/>
    </dgm:pt>
    <dgm:pt modelId="{95C56BDF-08E7-417F-81AE-1E19AAFF7748}" type="pres">
      <dgm:prSet presAssocID="{75E7228F-590F-4705-9612-42718D987367}" presName="textNode" presStyleLbl="node1" presStyleIdx="4" presStyleCnt="5" custScaleX="75067">
        <dgm:presLayoutVars>
          <dgm:bulletEnabled val="1"/>
        </dgm:presLayoutVars>
      </dgm:prSet>
      <dgm:spPr/>
      <dgm:t>
        <a:bodyPr/>
        <a:lstStyle/>
        <a:p>
          <a:endParaRPr lang="en-GB"/>
        </a:p>
      </dgm:t>
    </dgm:pt>
  </dgm:ptLst>
  <dgm:cxnLst>
    <dgm:cxn modelId="{4E7BB062-D64B-40EF-A5DD-EF7ED3142D38}" srcId="{C80FAEBE-C102-45DD-998A-04DE854CF19E}" destId="{1F61E454-E3A7-42CD-AB14-585EC39F4F49}" srcOrd="0" destOrd="0" parTransId="{BC78EFF2-3D93-43AE-A574-535C601350C8}" sibTransId="{1C89B3BE-2C5F-4974-B00B-F6507F046FE5}"/>
    <dgm:cxn modelId="{2DD1A26D-5B9A-4C43-AE25-BEEFBC31F36B}" type="presOf" srcId="{C879D7EE-12F8-4C8D-BACC-6250FB6991FE}" destId="{F225E1C2-7498-4F5D-AE38-2A6E2A79F94F}" srcOrd="0" destOrd="0" presId="urn:microsoft.com/office/officeart/2005/8/layout/hProcess9"/>
    <dgm:cxn modelId="{66E0255B-CD38-42F7-B4F0-5517084CAB52}" srcId="{C80FAEBE-C102-45DD-998A-04DE854CF19E}" destId="{31D07629-5EA1-4E3E-B4FF-CC9ED8233951}" srcOrd="1" destOrd="0" parTransId="{2F13D0FF-5135-42A4-B4DB-DF6F5DACC83D}" sibTransId="{F7A38DDB-4558-4F1B-AA04-0862F0191AE1}"/>
    <dgm:cxn modelId="{1E5C469C-FCCC-46F4-8FB3-5236A31BE4A5}" type="presOf" srcId="{BC6D85E0-D842-4139-87DD-33F48F1FDFE3}" destId="{00401373-1442-42A2-A27F-0B9583BB8A78}" srcOrd="0" destOrd="0" presId="urn:microsoft.com/office/officeart/2005/8/layout/hProcess9"/>
    <dgm:cxn modelId="{37BF5FE8-862A-4D04-954F-425C72E0663B}" srcId="{C80FAEBE-C102-45DD-998A-04DE854CF19E}" destId="{BC6D85E0-D842-4139-87DD-33F48F1FDFE3}" srcOrd="2" destOrd="0" parTransId="{873C63D9-D3DB-44B9-9400-6A21A354EFCB}" sibTransId="{9C5B9D61-685F-4A1F-BDB5-0AAA73E1ABB4}"/>
    <dgm:cxn modelId="{474CD399-9B23-43E7-A59D-0502043B0CD0}" type="presOf" srcId="{C80FAEBE-C102-45DD-998A-04DE854CF19E}" destId="{771D56E6-C51E-466C-BB55-E9B09A3EB8D1}" srcOrd="0" destOrd="0" presId="urn:microsoft.com/office/officeart/2005/8/layout/hProcess9"/>
    <dgm:cxn modelId="{64464DE4-B6D9-4F6A-9D6E-24546C9BD00E}" type="presOf" srcId="{1F61E454-E3A7-42CD-AB14-585EC39F4F49}" destId="{D3983613-587E-4EB1-BAAE-3F4236F68344}" srcOrd="0" destOrd="0" presId="urn:microsoft.com/office/officeart/2005/8/layout/hProcess9"/>
    <dgm:cxn modelId="{4109A192-2794-4CC5-A0E7-09EA6C9761C7}" type="presOf" srcId="{75E7228F-590F-4705-9612-42718D987367}" destId="{95C56BDF-08E7-417F-81AE-1E19AAFF7748}" srcOrd="0" destOrd="0" presId="urn:microsoft.com/office/officeart/2005/8/layout/hProcess9"/>
    <dgm:cxn modelId="{82F6575D-EFF0-455F-9F92-165717A04D06}" srcId="{C80FAEBE-C102-45DD-998A-04DE854CF19E}" destId="{75E7228F-590F-4705-9612-42718D987367}" srcOrd="4" destOrd="0" parTransId="{9045FDF0-7C35-43B9-BD30-8A4065435883}" sibTransId="{45D215B7-E717-480C-848B-1A847EC14F7A}"/>
    <dgm:cxn modelId="{621CCD31-120A-4F33-BE03-CB4167B113C3}" srcId="{C80FAEBE-C102-45DD-998A-04DE854CF19E}" destId="{C879D7EE-12F8-4C8D-BACC-6250FB6991FE}" srcOrd="3" destOrd="0" parTransId="{061EC358-2239-472B-B16E-2CC4C5CA73E8}" sibTransId="{3F05760F-9BCE-43B8-BE6F-AB6B877B61FE}"/>
    <dgm:cxn modelId="{7AB452CC-BE33-4E2C-8121-42FAE11A818F}" type="presOf" srcId="{31D07629-5EA1-4E3E-B4FF-CC9ED8233951}" destId="{9B4FE81E-91F0-40D9-91D2-3158B58DE4CF}" srcOrd="0" destOrd="0" presId="urn:microsoft.com/office/officeart/2005/8/layout/hProcess9"/>
    <dgm:cxn modelId="{F0180AE6-49F0-4F8A-AC38-4EFE49B78FF9}" type="presParOf" srcId="{771D56E6-C51E-466C-BB55-E9B09A3EB8D1}" destId="{3D717E20-805E-48CA-B87E-94F54357999D}" srcOrd="0" destOrd="0" presId="urn:microsoft.com/office/officeart/2005/8/layout/hProcess9"/>
    <dgm:cxn modelId="{09B9DBBB-E067-47AE-A83F-BDB70607C860}" type="presParOf" srcId="{771D56E6-C51E-466C-BB55-E9B09A3EB8D1}" destId="{23420F17-C8F4-4D38-8D5A-C64997E28045}" srcOrd="1" destOrd="0" presId="urn:microsoft.com/office/officeart/2005/8/layout/hProcess9"/>
    <dgm:cxn modelId="{248FECC1-00EC-4C4E-AA71-C43075308AD2}" type="presParOf" srcId="{23420F17-C8F4-4D38-8D5A-C64997E28045}" destId="{D3983613-587E-4EB1-BAAE-3F4236F68344}" srcOrd="0" destOrd="0" presId="urn:microsoft.com/office/officeart/2005/8/layout/hProcess9"/>
    <dgm:cxn modelId="{A84EBF70-1C18-4DCE-9A9E-A7E344100B14}" type="presParOf" srcId="{23420F17-C8F4-4D38-8D5A-C64997E28045}" destId="{B44B0DE6-415C-4219-8F98-E572B5212C02}" srcOrd="1" destOrd="0" presId="urn:microsoft.com/office/officeart/2005/8/layout/hProcess9"/>
    <dgm:cxn modelId="{9A31C0CB-8A21-41E7-96A9-DA3AA9DD8C2A}" type="presParOf" srcId="{23420F17-C8F4-4D38-8D5A-C64997E28045}" destId="{9B4FE81E-91F0-40D9-91D2-3158B58DE4CF}" srcOrd="2" destOrd="0" presId="urn:microsoft.com/office/officeart/2005/8/layout/hProcess9"/>
    <dgm:cxn modelId="{EA884A75-ECF5-472C-BB79-AA3CF29A8030}" type="presParOf" srcId="{23420F17-C8F4-4D38-8D5A-C64997E28045}" destId="{4ABF978D-29A9-4848-A0BD-15994BED13A5}" srcOrd="3" destOrd="0" presId="urn:microsoft.com/office/officeart/2005/8/layout/hProcess9"/>
    <dgm:cxn modelId="{8F975238-4CC0-41ED-AA0D-345CAE8B649E}" type="presParOf" srcId="{23420F17-C8F4-4D38-8D5A-C64997E28045}" destId="{00401373-1442-42A2-A27F-0B9583BB8A78}" srcOrd="4" destOrd="0" presId="urn:microsoft.com/office/officeart/2005/8/layout/hProcess9"/>
    <dgm:cxn modelId="{9A4F0DEE-79EA-4AF7-A28E-9030A0EB8CB7}" type="presParOf" srcId="{23420F17-C8F4-4D38-8D5A-C64997E28045}" destId="{F408EF6E-B0F3-4EE2-9906-99EC2463F4DD}" srcOrd="5" destOrd="0" presId="urn:microsoft.com/office/officeart/2005/8/layout/hProcess9"/>
    <dgm:cxn modelId="{D7DAA1E5-29B3-4B62-A6CD-65303A4AC631}" type="presParOf" srcId="{23420F17-C8F4-4D38-8D5A-C64997E28045}" destId="{F225E1C2-7498-4F5D-AE38-2A6E2A79F94F}" srcOrd="6" destOrd="0" presId="urn:microsoft.com/office/officeart/2005/8/layout/hProcess9"/>
    <dgm:cxn modelId="{0D9E7EE1-25B0-4F8B-A127-12C8670F145E}" type="presParOf" srcId="{23420F17-C8F4-4D38-8D5A-C64997E28045}" destId="{CB077A70-5340-4A34-88A2-0EBA09A705B5}" srcOrd="7" destOrd="0" presId="urn:microsoft.com/office/officeart/2005/8/layout/hProcess9"/>
    <dgm:cxn modelId="{0944D582-388B-466E-8802-18F312DB02CE}" type="presParOf" srcId="{23420F17-C8F4-4D38-8D5A-C64997E28045}" destId="{95C56BDF-08E7-417F-81AE-1E19AAFF77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7E20-805E-48CA-B87E-94F54357999D}">
      <dsp:nvSpPr>
        <dsp:cNvPr id="0" name=""/>
        <dsp:cNvSpPr/>
      </dsp:nvSpPr>
      <dsp:spPr>
        <a:xfrm>
          <a:off x="651696" y="0"/>
          <a:ext cx="7385890" cy="4187371"/>
        </a:xfrm>
        <a:prstGeom prst="rightArrow">
          <a:avLst/>
        </a:prstGeom>
        <a:solidFill>
          <a:schemeClr val="bg1">
            <a:lumMod val="5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D7B340-1295-44C8-B5C3-4AD6783D9B8F}">
      <dsp:nvSpPr>
        <dsp:cNvPr id="0" name=""/>
        <dsp:cNvSpPr/>
      </dsp:nvSpPr>
      <dsp:spPr>
        <a:xfrm>
          <a:off x="281049" y="1224136"/>
          <a:ext cx="1140699"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i="1" kern="1200" dirty="0" smtClean="0">
              <a:solidFill>
                <a:schemeClr val="bg1"/>
              </a:solidFill>
            </a:rPr>
            <a:t>A New Start </a:t>
          </a:r>
        </a:p>
        <a:p>
          <a:pPr lvl="0" algn="ctr" defTabSz="711200" rtl="0">
            <a:lnSpc>
              <a:spcPct val="90000"/>
            </a:lnSpc>
            <a:spcBef>
              <a:spcPct val="0"/>
            </a:spcBef>
            <a:spcAft>
              <a:spcPct val="35000"/>
            </a:spcAft>
          </a:pPr>
          <a:r>
            <a:rPr lang="en-GB" sz="1600" kern="1200" dirty="0" smtClean="0">
              <a:solidFill>
                <a:schemeClr val="bg1"/>
              </a:solidFill>
            </a:rPr>
            <a:t>June 2013</a:t>
          </a:r>
          <a:endParaRPr lang="en-GB" sz="1600" kern="1200" dirty="0">
            <a:solidFill>
              <a:schemeClr val="bg1"/>
            </a:solidFill>
          </a:endParaRPr>
        </a:p>
      </dsp:txBody>
      <dsp:txXfrm>
        <a:off x="336733" y="1279820"/>
        <a:ext cx="1029331" cy="1563580"/>
      </dsp:txXfrm>
    </dsp:sp>
    <dsp:sp modelId="{28124234-0C85-4ED6-8D6B-72590E70CA75}">
      <dsp:nvSpPr>
        <dsp:cNvPr id="0" name=""/>
        <dsp:cNvSpPr/>
      </dsp:nvSpPr>
      <dsp:spPr>
        <a:xfrm>
          <a:off x="1657345" y="1224136"/>
          <a:ext cx="1392817"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Adult Social Care Services signposting document Oct 2013</a:t>
          </a:r>
          <a:endParaRPr lang="en-GB" sz="1600" kern="1200" dirty="0">
            <a:solidFill>
              <a:schemeClr val="bg1"/>
            </a:solidFill>
          </a:endParaRPr>
        </a:p>
      </dsp:txBody>
      <dsp:txXfrm>
        <a:off x="1725337" y="1292128"/>
        <a:ext cx="1256833" cy="1538964"/>
      </dsp:txXfrm>
    </dsp:sp>
    <dsp:sp modelId="{9B4FE81E-91F0-40D9-91D2-3158B58DE4CF}">
      <dsp:nvSpPr>
        <dsp:cNvPr id="0" name=""/>
        <dsp:cNvSpPr/>
      </dsp:nvSpPr>
      <dsp:spPr>
        <a:xfrm>
          <a:off x="3318120" y="1224136"/>
          <a:ext cx="1299831"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New ASC directorate</a:t>
          </a:r>
        </a:p>
        <a:p>
          <a:pPr lvl="0" algn="ctr" defTabSz="711200" rtl="0">
            <a:lnSpc>
              <a:spcPct val="90000"/>
            </a:lnSpc>
            <a:spcBef>
              <a:spcPct val="0"/>
            </a:spcBef>
            <a:spcAft>
              <a:spcPct val="35000"/>
            </a:spcAft>
          </a:pPr>
          <a:r>
            <a:rPr lang="en-GB" sz="1600" kern="1200" dirty="0" smtClean="0">
              <a:solidFill>
                <a:schemeClr val="bg1"/>
              </a:solidFill>
            </a:rPr>
            <a:t>April 2014</a:t>
          </a:r>
          <a:endParaRPr lang="en-GB" sz="1600" kern="1200" dirty="0">
            <a:solidFill>
              <a:schemeClr val="bg1"/>
            </a:solidFill>
          </a:endParaRPr>
        </a:p>
      </dsp:txBody>
      <dsp:txXfrm>
        <a:off x="3381573" y="1287589"/>
        <a:ext cx="1172925" cy="1548042"/>
      </dsp:txXfrm>
    </dsp:sp>
    <dsp:sp modelId="{F225E1C2-7498-4F5D-AE38-2A6E2A79F94F}">
      <dsp:nvSpPr>
        <dsp:cNvPr id="0" name=""/>
        <dsp:cNvSpPr/>
      </dsp:nvSpPr>
      <dsp:spPr>
        <a:xfrm>
          <a:off x="4750786" y="359963"/>
          <a:ext cx="2282387" cy="342707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Wave inspections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ASC co-production groups/ task and finish groups/ roundtable groups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Public steering groups/focus groups</a:t>
          </a:r>
        </a:p>
        <a:p>
          <a:pPr lvl="0" algn="ctr" defTabSz="711200" rtl="0">
            <a:lnSpc>
              <a:spcPct val="90000"/>
            </a:lnSpc>
            <a:spcBef>
              <a:spcPct val="0"/>
            </a:spcBef>
            <a:spcAft>
              <a:spcPct val="35000"/>
            </a:spcAft>
          </a:pPr>
          <a:r>
            <a:rPr lang="en-GB" sz="1600" kern="1200" dirty="0" smtClean="0">
              <a:solidFill>
                <a:schemeClr val="bg1"/>
              </a:solidFill>
            </a:rPr>
            <a:t>***</a:t>
          </a:r>
        </a:p>
        <a:p>
          <a:pPr lvl="0" algn="ctr" defTabSz="711200" rtl="0">
            <a:lnSpc>
              <a:spcPct val="90000"/>
            </a:lnSpc>
            <a:spcBef>
              <a:spcPct val="0"/>
            </a:spcBef>
            <a:spcAft>
              <a:spcPct val="35000"/>
            </a:spcAft>
          </a:pPr>
          <a:r>
            <a:rPr lang="en-GB" sz="1600" kern="1200" dirty="0" smtClean="0">
              <a:solidFill>
                <a:schemeClr val="bg1"/>
              </a:solidFill>
            </a:rPr>
            <a:t>Provider and public online communities</a:t>
          </a:r>
        </a:p>
      </dsp:txBody>
      <dsp:txXfrm>
        <a:off x="4862203" y="471380"/>
        <a:ext cx="2059553" cy="3204244"/>
      </dsp:txXfrm>
    </dsp:sp>
    <dsp:sp modelId="{95C56BDF-08E7-417F-81AE-1E19AAFF7748}">
      <dsp:nvSpPr>
        <dsp:cNvPr id="0" name=""/>
        <dsp:cNvSpPr/>
      </dsp:nvSpPr>
      <dsp:spPr>
        <a:xfrm>
          <a:off x="7135098" y="1229445"/>
          <a:ext cx="1554184"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ASC provider handbook consultations  April to June 2014</a:t>
          </a:r>
          <a:endParaRPr lang="en-GB" sz="1600" kern="1200" dirty="0">
            <a:solidFill>
              <a:schemeClr val="bg1"/>
            </a:solidFill>
          </a:endParaRPr>
        </a:p>
      </dsp:txBody>
      <dsp:txXfrm>
        <a:off x="7210967" y="1305314"/>
        <a:ext cx="1402446" cy="1523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7E20-805E-48CA-B87E-94F54357999D}">
      <dsp:nvSpPr>
        <dsp:cNvPr id="0" name=""/>
        <dsp:cNvSpPr/>
      </dsp:nvSpPr>
      <dsp:spPr>
        <a:xfrm>
          <a:off x="603170" y="0"/>
          <a:ext cx="6835933" cy="4187371"/>
        </a:xfrm>
        <a:prstGeom prst="rightArrow">
          <a:avLst/>
        </a:prstGeom>
        <a:solidFill>
          <a:schemeClr val="bg1">
            <a:lumMod val="5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3983613-587E-4EB1-BAAE-3F4236F68344}">
      <dsp:nvSpPr>
        <dsp:cNvPr id="0" name=""/>
        <dsp:cNvSpPr/>
      </dsp:nvSpPr>
      <dsp:spPr>
        <a:xfrm>
          <a:off x="4265" y="1256211"/>
          <a:ext cx="1239273"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KLOES &amp; Ratings published September 2014 </a:t>
          </a:r>
          <a:endParaRPr lang="en-GB" sz="1600" kern="1200" dirty="0">
            <a:solidFill>
              <a:schemeClr val="bg1"/>
            </a:solidFill>
          </a:endParaRPr>
        </a:p>
      </dsp:txBody>
      <dsp:txXfrm>
        <a:off x="64761" y="1316707"/>
        <a:ext cx="1118281" cy="1553956"/>
      </dsp:txXfrm>
    </dsp:sp>
    <dsp:sp modelId="{9B4FE81E-91F0-40D9-91D2-3158B58DE4CF}">
      <dsp:nvSpPr>
        <dsp:cNvPr id="0" name=""/>
        <dsp:cNvSpPr/>
      </dsp:nvSpPr>
      <dsp:spPr>
        <a:xfrm>
          <a:off x="1464803" y="1256211"/>
          <a:ext cx="1339130"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New approach inspections rolled out October 2014</a:t>
          </a:r>
          <a:endParaRPr lang="en-GB" sz="1600" kern="1200" dirty="0">
            <a:solidFill>
              <a:schemeClr val="bg1"/>
            </a:solidFill>
          </a:endParaRPr>
        </a:p>
      </dsp:txBody>
      <dsp:txXfrm>
        <a:off x="1530174" y="1321582"/>
        <a:ext cx="1208388" cy="1544206"/>
      </dsp:txXfrm>
    </dsp:sp>
    <dsp:sp modelId="{00401373-1442-42A2-A27F-0B9583BB8A78}">
      <dsp:nvSpPr>
        <dsp:cNvPr id="0" name=""/>
        <dsp:cNvSpPr/>
      </dsp:nvSpPr>
      <dsp:spPr>
        <a:xfrm>
          <a:off x="3025199" y="1256211"/>
          <a:ext cx="1796959"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State of Care</a:t>
          </a:r>
        </a:p>
        <a:p>
          <a:pPr lvl="0" algn="ctr" defTabSz="711200" rtl="0">
            <a:lnSpc>
              <a:spcPct val="90000"/>
            </a:lnSpc>
            <a:spcBef>
              <a:spcPct val="0"/>
            </a:spcBef>
            <a:spcAft>
              <a:spcPct val="35000"/>
            </a:spcAft>
          </a:pPr>
          <a:r>
            <a:rPr lang="en-GB" sz="1600" kern="1200" dirty="0" smtClean="0">
              <a:solidFill>
                <a:schemeClr val="bg1"/>
              </a:solidFill>
            </a:rPr>
            <a:t> </a:t>
          </a:r>
          <a:r>
            <a:rPr lang="en-GB" sz="1600" i="1" kern="1200" dirty="0" smtClean="0">
              <a:solidFill>
                <a:schemeClr val="bg1"/>
              </a:solidFill>
            </a:rPr>
            <a:t>Cracks in the Pathway</a:t>
          </a:r>
        </a:p>
        <a:p>
          <a:pPr lvl="0" algn="ctr" defTabSz="711200" rtl="0">
            <a:lnSpc>
              <a:spcPct val="90000"/>
            </a:lnSpc>
            <a:spcBef>
              <a:spcPct val="0"/>
            </a:spcBef>
            <a:spcAft>
              <a:spcPct val="35000"/>
            </a:spcAft>
          </a:pPr>
          <a:r>
            <a:rPr lang="en-GB" sz="1600" i="1" kern="1200" dirty="0" smtClean="0">
              <a:solidFill>
                <a:schemeClr val="bg1"/>
              </a:solidFill>
            </a:rPr>
            <a:t>First Ratings</a:t>
          </a:r>
        </a:p>
        <a:p>
          <a:pPr lvl="0" algn="ctr" defTabSz="711200" rtl="0">
            <a:lnSpc>
              <a:spcPct val="90000"/>
            </a:lnSpc>
            <a:spcBef>
              <a:spcPct val="0"/>
            </a:spcBef>
            <a:spcAft>
              <a:spcPct val="35000"/>
            </a:spcAft>
          </a:pPr>
          <a:r>
            <a:rPr lang="en-GB" sz="1600" i="1" kern="1200" dirty="0" smtClean="0">
              <a:solidFill>
                <a:schemeClr val="bg1"/>
              </a:solidFill>
            </a:rPr>
            <a:t> </a:t>
          </a:r>
          <a:r>
            <a:rPr lang="en-GB" sz="1600" i="0" kern="1200" dirty="0" smtClean="0">
              <a:solidFill>
                <a:schemeClr val="bg1"/>
              </a:solidFill>
            </a:rPr>
            <a:t>October 2014</a:t>
          </a:r>
          <a:endParaRPr lang="en-GB" sz="1600" kern="1200" dirty="0">
            <a:solidFill>
              <a:schemeClr val="bg1"/>
            </a:solidFill>
          </a:endParaRPr>
        </a:p>
      </dsp:txBody>
      <dsp:txXfrm>
        <a:off x="3106963" y="1337975"/>
        <a:ext cx="1633431" cy="1511420"/>
      </dsp:txXfrm>
    </dsp:sp>
    <dsp:sp modelId="{F225E1C2-7498-4F5D-AE38-2A6E2A79F94F}">
      <dsp:nvSpPr>
        <dsp:cNvPr id="0" name=""/>
        <dsp:cNvSpPr/>
      </dsp:nvSpPr>
      <dsp:spPr>
        <a:xfrm>
          <a:off x="5043424" y="875001"/>
          <a:ext cx="1424396" cy="243736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New regulations including Fit and Proper Person and</a:t>
          </a:r>
        </a:p>
        <a:p>
          <a:pPr lvl="0" algn="ctr" defTabSz="711200" rtl="0">
            <a:lnSpc>
              <a:spcPct val="90000"/>
            </a:lnSpc>
            <a:spcBef>
              <a:spcPct val="0"/>
            </a:spcBef>
            <a:spcAft>
              <a:spcPct val="35000"/>
            </a:spcAft>
          </a:pPr>
          <a:r>
            <a:rPr lang="en-GB" sz="1600" kern="1200" dirty="0" smtClean="0">
              <a:solidFill>
                <a:schemeClr val="bg1"/>
              </a:solidFill>
            </a:rPr>
            <a:t>Duty of Candour</a:t>
          </a:r>
        </a:p>
        <a:p>
          <a:pPr lvl="0" algn="ctr" defTabSz="711200" rtl="0">
            <a:lnSpc>
              <a:spcPct val="90000"/>
            </a:lnSpc>
            <a:spcBef>
              <a:spcPct val="0"/>
            </a:spcBef>
            <a:spcAft>
              <a:spcPct val="35000"/>
            </a:spcAft>
          </a:pPr>
          <a:r>
            <a:rPr lang="en-GB" sz="1600" kern="1200" dirty="0" smtClean="0">
              <a:solidFill>
                <a:schemeClr val="bg1"/>
              </a:solidFill>
            </a:rPr>
            <a:t>introduced</a:t>
          </a:r>
        </a:p>
        <a:p>
          <a:pPr lvl="0" algn="ctr" defTabSz="711200" rtl="0">
            <a:lnSpc>
              <a:spcPct val="90000"/>
            </a:lnSpc>
            <a:spcBef>
              <a:spcPct val="0"/>
            </a:spcBef>
            <a:spcAft>
              <a:spcPct val="35000"/>
            </a:spcAft>
          </a:pPr>
          <a:r>
            <a:rPr lang="en-GB" sz="1600" kern="1200" dirty="0" smtClean="0">
              <a:solidFill>
                <a:schemeClr val="bg1"/>
              </a:solidFill>
            </a:rPr>
            <a:t> April 2015</a:t>
          </a:r>
        </a:p>
      </dsp:txBody>
      <dsp:txXfrm>
        <a:off x="5112957" y="944534"/>
        <a:ext cx="1285330" cy="2298302"/>
      </dsp:txXfrm>
    </dsp:sp>
    <dsp:sp modelId="{95C56BDF-08E7-417F-81AE-1E19AAFF7748}">
      <dsp:nvSpPr>
        <dsp:cNvPr id="0" name=""/>
        <dsp:cNvSpPr/>
      </dsp:nvSpPr>
      <dsp:spPr>
        <a:xfrm>
          <a:off x="6689086" y="1256211"/>
          <a:ext cx="1348923" cy="1674948"/>
        </a:xfrm>
        <a:prstGeom prst="roundRect">
          <a:avLst/>
        </a:prstGeom>
        <a:gradFill flip="none" rotWithShape="0">
          <a:gsLst>
            <a:gs pos="0">
              <a:srgbClr val="6C276A">
                <a:shade val="30000"/>
                <a:satMod val="115000"/>
              </a:srgbClr>
            </a:gs>
            <a:gs pos="50000">
              <a:srgbClr val="6C276A">
                <a:shade val="67500"/>
                <a:satMod val="115000"/>
              </a:srgbClr>
            </a:gs>
            <a:gs pos="100000">
              <a:srgbClr val="6C276A">
                <a:shade val="100000"/>
                <a:satMod val="115000"/>
              </a:srgbClr>
            </a:gs>
          </a:gsLst>
          <a:lin ang="2700000" scaled="1"/>
          <a:tileRect/>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chemeClr val="bg1"/>
              </a:solidFill>
            </a:rPr>
            <a:t>All ASC services rated by March 2016</a:t>
          </a:r>
          <a:endParaRPr lang="en-GB" sz="1600" kern="1200" dirty="0">
            <a:solidFill>
              <a:schemeClr val="bg1"/>
            </a:solidFill>
          </a:endParaRPr>
        </a:p>
      </dsp:txBody>
      <dsp:txXfrm>
        <a:off x="6754935" y="1322060"/>
        <a:ext cx="1217225" cy="15432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xfrm>
            <a:off x="917575" y="744538"/>
            <a:ext cx="4962525" cy="3722687"/>
          </a:xfrm>
          <a:prstGeom prst="rect">
            <a:avLst/>
          </a:prstGeom>
        </p:spPr>
        <p:txBody>
          <a:bodyPr/>
          <a:lstStyle/>
          <a:p>
            <a:pPr lvl="0"/>
            <a:endParaRPr dirty="0"/>
          </a:p>
        </p:txBody>
      </p:sp>
      <p:sp>
        <p:nvSpPr>
          <p:cNvPr id="11" name="Shape 11"/>
          <p:cNvSpPr>
            <a:spLocks noGrp="1"/>
          </p:cNvSpPr>
          <p:nvPr>
            <p:ph type="body" sz="quarter" idx="1"/>
          </p:nvPr>
        </p:nvSpPr>
        <p:spPr>
          <a:xfrm>
            <a:off x="906358" y="4715907"/>
            <a:ext cx="4984962" cy="4467702"/>
          </a:xfrm>
          <a:prstGeom prst="rect">
            <a:avLst/>
          </a:prstGeom>
        </p:spPr>
        <p:txBody>
          <a:bodyPr/>
          <a:lstStyle/>
          <a:p>
            <a:pPr lvl="0"/>
            <a:endParaRPr/>
          </a:p>
        </p:txBody>
      </p:sp>
    </p:spTree>
    <p:extLst>
      <p:ext uri="{BB962C8B-B14F-4D97-AF65-F5344CB8AC3E}">
        <p14:creationId xmlns:p14="http://schemas.microsoft.com/office/powerpoint/2010/main" val="377252668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088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ヒラギノ角ゴ Pro W3"/>
              <a:cs typeface="ヒラギノ角ゴ Pro W3"/>
            </a:endParaRPr>
          </a:p>
        </p:txBody>
      </p:sp>
      <p:sp>
        <p:nvSpPr>
          <p:cNvPr id="20484" name="Slide Number Placeholder 3"/>
          <p:cNvSpPr>
            <a:spLocks noGrp="1"/>
          </p:cNvSpPr>
          <p:nvPr>
            <p:ph type="sldNum" sz="quarter" idx="5"/>
          </p:nvPr>
        </p:nvSpPr>
        <p:spPr>
          <a:xfrm>
            <a:off x="3849690"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CF047E4F-25C6-4D5D-A41D-6CC89CF430DA}" type="slidenum">
              <a:rPr lang="en-GB" altLang="en-US" sz="1200" smtClean="0">
                <a:solidFill>
                  <a:srgbClr val="000000"/>
                </a:solidFill>
              </a:rPr>
              <a:pPr/>
              <a:t>11</a:t>
            </a:fld>
            <a:endParaRPr lang="en-GB" altLang="en-US" sz="1200"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defRPr sz="1800"/>
            </a:pPr>
            <a:r>
              <a:rPr lang="en-GB" sz="1400" dirty="0" smtClean="0"/>
              <a:t>Will we find more poor care? I believe that our new model will reveal more poor care and we will be empowered to change that. There will be a spotlight on both good and poor care and we are clear about our expectations for what that looks like.</a:t>
            </a:r>
          </a:p>
          <a:p>
            <a:pPr lvl="0">
              <a:defRPr sz="1800"/>
            </a:pPr>
            <a:r>
              <a:rPr lang="en-GB" sz="1400" dirty="0" smtClean="0"/>
              <a:t>The people who use and choose care, will know whether care is </a:t>
            </a:r>
            <a:r>
              <a:rPr lang="en-GB" sz="1400" baseline="0" dirty="0" smtClean="0"/>
              <a:t>Inadequate</a:t>
            </a:r>
            <a:r>
              <a:rPr lang="en-GB" sz="1400" dirty="0" smtClean="0"/>
              <a:t>, Requires improvement, Good or Outstanding - through our new ratings system.</a:t>
            </a:r>
          </a:p>
          <a:p>
            <a:pPr lvl="0">
              <a:defRPr sz="1800"/>
            </a:pPr>
            <a:r>
              <a:rPr lang="en-GB" sz="1400" dirty="0" smtClean="0"/>
              <a:t>We recognise that providing good care is harder. Everyone’s finances are squeezed, but good care is vital every day for everyone.</a:t>
            </a:r>
          </a:p>
          <a:p>
            <a:pPr lvl="0">
              <a:defRPr sz="1800"/>
            </a:pPr>
            <a:r>
              <a:rPr lang="en-GB" sz="1400" dirty="0" smtClean="0"/>
              <a:t>We will celebrate good care more.</a:t>
            </a:r>
          </a:p>
          <a:p>
            <a:pPr lvl="0">
              <a:defRPr sz="1800"/>
            </a:pPr>
            <a:r>
              <a:rPr lang="en-GB" sz="1400" dirty="0" smtClean="0"/>
              <a:t>Good care has the power to transform people’s lives.</a:t>
            </a:r>
          </a:p>
          <a:p>
            <a:pPr lvl="0">
              <a:defRPr sz="1800"/>
            </a:pPr>
            <a:r>
              <a:rPr lang="en-GB" sz="1400" dirty="0" smtClean="0"/>
              <a:t>Our role is to influence good care by signposting to the good stuff! Our ratings will show the way.</a:t>
            </a:r>
          </a:p>
          <a:p>
            <a:pPr lvl="0">
              <a:defRPr sz="1800"/>
            </a:pPr>
            <a:r>
              <a:rPr lang="en-GB" sz="1400" dirty="0" smtClean="0"/>
              <a:t>Providers and commissioners must also play their part</a:t>
            </a:r>
            <a:r>
              <a:rPr lang="en-GB" sz="1400" dirty="0" smtClean="0"/>
              <a:t>.</a:t>
            </a:r>
          </a:p>
          <a:p>
            <a:pPr lvl="0">
              <a:defRPr sz="1800"/>
            </a:pPr>
            <a:endParaRPr lang="en-GB" sz="1400" dirty="0" smtClean="0"/>
          </a:p>
          <a:p>
            <a:pPr lvl="0">
              <a:defRPr sz="1800"/>
            </a:pPr>
            <a:endParaRPr lang="en-GB" sz="1400" dirty="0" smtClean="0"/>
          </a:p>
          <a:p>
            <a:pPr lvl="1"/>
            <a:endParaRPr lang="en-GB" altLang="en-US" sz="1800" dirty="0"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8557" y="4604071"/>
            <a:ext cx="4984962" cy="4467702"/>
          </a:xfrm>
        </p:spPr>
        <p:txBody>
          <a:bodyPr/>
          <a:lstStyle/>
          <a:p>
            <a:r>
              <a:rPr lang="en-GB" sz="1400" dirty="0" smtClean="0"/>
              <a:t>We have come such a long way</a:t>
            </a:r>
            <a:r>
              <a:rPr lang="en-GB" sz="1400" baseline="0" dirty="0" smtClean="0"/>
              <a:t> in the last 12 months.</a:t>
            </a:r>
          </a:p>
          <a:p>
            <a:endParaRPr lang="en-GB" sz="1400" baseline="0" dirty="0" smtClean="0"/>
          </a:p>
          <a:p>
            <a:r>
              <a:rPr lang="en-GB" sz="1400" baseline="0" dirty="0" smtClean="0"/>
              <a:t>We now need to fit in the last pieces of our corporate jigsaw:</a:t>
            </a:r>
          </a:p>
          <a:p>
            <a:endParaRPr lang="en-GB" sz="140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GB" sz="1400" baseline="0" dirty="0" smtClean="0"/>
              <a:t>Embed our methodology throughout our teams of inspectors and the providers they inspect.</a:t>
            </a:r>
          </a:p>
          <a:p>
            <a:r>
              <a:rPr lang="en-GB" sz="1400" baseline="0" dirty="0" smtClean="0"/>
              <a:t>Improve our relationships with corporate providers and introduce an effective Market Oversight process.  </a:t>
            </a:r>
          </a:p>
          <a:p>
            <a:r>
              <a:rPr lang="en-GB" sz="1400" baseline="0" dirty="0" smtClean="0"/>
              <a:t>Be more responsive to different models e.g. supported living</a:t>
            </a:r>
          </a:p>
          <a:p>
            <a:r>
              <a:rPr lang="en-GB" sz="1400" baseline="0" dirty="0" smtClean="0"/>
              <a:t>Run effective special measures and enforcement processes.</a:t>
            </a:r>
          </a:p>
          <a:p>
            <a:endParaRPr lang="en-GB" sz="1400" baseline="0" dirty="0" smtClean="0"/>
          </a:p>
        </p:txBody>
      </p:sp>
    </p:spTree>
    <p:extLst>
      <p:ext uri="{BB962C8B-B14F-4D97-AF65-F5344CB8AC3E}">
        <p14:creationId xmlns:p14="http://schemas.microsoft.com/office/powerpoint/2010/main" val="230313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ea typeface="ヒラギノ角ゴ Pro W3" charset="-128"/>
              </a:rPr>
              <a:t>There is a relationship between the quality of care and the finances. If you see quality dropping that can be an indication of wider problems. Long-overdue need for redecoration, lack of activities, poor food, and over-use of agency staff are all things we may be able to spot on our visits to homes. Our inspectors often know instinctively that they are seeing something that needs to be explored further. </a:t>
            </a:r>
            <a:br>
              <a:rPr lang="en-GB" altLang="en-US" smtClean="0">
                <a:latin typeface="Arial" pitchFamily="34" charset="0"/>
                <a:ea typeface="ヒラギノ角ゴ Pro W3" charset="-128"/>
              </a:rPr>
            </a:br>
            <a:endParaRPr lang="en-GB" altLang="en-US" smtClean="0">
              <a:latin typeface="Arial" pitchFamily="34" charset="0"/>
              <a:ea typeface="ヒラギノ角ゴ Pro W3" charset="-128"/>
            </a:endParaRPr>
          </a:p>
        </p:txBody>
      </p:sp>
      <p:sp>
        <p:nvSpPr>
          <p:cNvPr id="26628" name="Slide Number Placeholder 3"/>
          <p:cNvSpPr>
            <a:spLocks noGrp="1"/>
          </p:cNvSpPr>
          <p:nvPr>
            <p:ph type="sldNum" sz="quarter" idx="5"/>
          </p:nvPr>
        </p:nvSpPr>
        <p:spPr>
          <a:xfrm>
            <a:off x="3849688"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ヒラギノ角ゴ Pro W3" charset="-128"/>
              </a:defRPr>
            </a:lvl1pPr>
            <a:lvl2pPr marL="742950" indent="-285750">
              <a:spcBef>
                <a:spcPct val="30000"/>
              </a:spcBef>
              <a:defRPr sz="1200">
                <a:solidFill>
                  <a:schemeClr val="tx1"/>
                </a:solidFill>
                <a:latin typeface="Arial" pitchFamily="34" charset="0"/>
                <a:ea typeface="ヒラギノ角ゴ Pro W3" charset="-128"/>
              </a:defRPr>
            </a:lvl2pPr>
            <a:lvl3pPr marL="1143000" indent="-228600">
              <a:spcBef>
                <a:spcPct val="30000"/>
              </a:spcBef>
              <a:defRPr sz="1200">
                <a:solidFill>
                  <a:schemeClr val="tx1"/>
                </a:solidFill>
                <a:latin typeface="Arial" pitchFamily="34" charset="0"/>
                <a:ea typeface="ヒラギノ角ゴ Pro W3" charset="-128"/>
              </a:defRPr>
            </a:lvl3pPr>
            <a:lvl4pPr marL="1600200" indent="-228600">
              <a:spcBef>
                <a:spcPct val="30000"/>
              </a:spcBef>
              <a:defRPr sz="1200">
                <a:solidFill>
                  <a:schemeClr val="tx1"/>
                </a:solidFill>
                <a:latin typeface="Arial" pitchFamily="34" charset="0"/>
                <a:ea typeface="ヒラギノ角ゴ Pro W3" charset="-128"/>
              </a:defRPr>
            </a:lvl4pPr>
            <a:lvl5pPr marL="2057400" indent="-22860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ED380818-C2C1-42E6-811D-C520409C9321}" type="slidenum">
              <a:rPr lang="en-GB" altLang="en-US" smtClean="0">
                <a:solidFill>
                  <a:srgbClr val="000000"/>
                </a:solidFill>
                <a:ea typeface="MS PGothic" pitchFamily="34" charset="-128"/>
              </a:rPr>
              <a:pPr>
                <a:spcBef>
                  <a:spcPct val="0"/>
                </a:spcBef>
              </a:pPr>
              <a:t>14</a:t>
            </a:fld>
            <a:endParaRPr lang="en-GB" altLang="en-US" smtClean="0">
              <a:solidFill>
                <a:srgbClr val="000000"/>
              </a:solidFill>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20750" y="746125"/>
            <a:ext cx="4959350" cy="37211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ヒラギノ角ゴ Pro W3" charset="-128"/>
            </a:endParaRPr>
          </a:p>
        </p:txBody>
      </p:sp>
      <p:sp>
        <p:nvSpPr>
          <p:cNvPr id="27652" name="Slide Number Placeholder 3"/>
          <p:cNvSpPr>
            <a:spLocks noGrp="1"/>
          </p:cNvSpPr>
          <p:nvPr>
            <p:ph type="sldNum" sz="quarter" idx="5"/>
          </p:nvPr>
        </p:nvSpPr>
        <p:spPr>
          <a:xfrm>
            <a:off x="3849688"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BCA0C8F-A268-4EAA-AEF2-EE06AA455E04}" type="slidenum">
              <a:rPr lang="en-GB" altLang="en-US" sz="1200" smtClean="0">
                <a:solidFill>
                  <a:srgbClr val="000000"/>
                </a:solidFill>
              </a:rPr>
              <a:pPr/>
              <a:t>15</a:t>
            </a:fld>
            <a:endParaRPr lang="en-GB" altLang="en-US" sz="120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itchFamily="34" charset="0"/>
                <a:ea typeface="ヒラギノ角ゴ Pro W3" charset="-128"/>
              </a:rPr>
              <a:t>Currently conducting a consultation which sets out our proposed guidance for providers to help them meet the requirements of the </a:t>
            </a:r>
            <a:r>
              <a:rPr lang="en-GB" altLang="en-US" dirty="0" err="1" smtClean="0">
                <a:latin typeface="Arial" pitchFamily="34" charset="0"/>
                <a:ea typeface="ヒラギノ角ゴ Pro W3" charset="-128"/>
              </a:rPr>
              <a:t>regs</a:t>
            </a:r>
            <a:r>
              <a:rPr lang="en-GB" altLang="en-US" dirty="0" smtClean="0">
                <a:latin typeface="Arial" pitchFamily="34" charset="0"/>
                <a:ea typeface="ヒラギノ角ゴ Pro W3" charset="-128"/>
              </a:rPr>
              <a:t>, and our proposed guidance on how we use our enforcement powers (closing date 17 October 2014)</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It will lead to the replacement in its entirety, from April 2015 of CQC’s current </a:t>
            </a:r>
            <a:r>
              <a:rPr lang="en-GB" altLang="en-US" i="1" dirty="0" smtClean="0">
                <a:latin typeface="Arial" pitchFamily="34" charset="0"/>
                <a:ea typeface="ヒラギノ角ゴ Pro W3" charset="-128"/>
              </a:rPr>
              <a:t>Guidance about compliance: Essential standards of quality and safety </a:t>
            </a:r>
            <a:r>
              <a:rPr lang="en-GB" altLang="en-US" dirty="0" smtClean="0">
                <a:latin typeface="Arial" pitchFamily="34" charset="0"/>
                <a:ea typeface="ヒラギノ角ゴ Pro W3" charset="-128"/>
              </a:rPr>
              <a:t>and current enforcement policy.</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Our inspections will focus on rating providers on the five key questions for identifying good care, but where we identify poor care this guidance will help us to also determine whether there is a breach of regulations and, if so what action to take.</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In October 2014 following our recent consultation we will be publishing our provider handbooks which details how we will set out the details of our new approach. They will describe how we will carry out inspections, make judgements and award ratings to providers</a:t>
            </a:r>
          </a:p>
        </p:txBody>
      </p:sp>
      <p:sp>
        <p:nvSpPr>
          <p:cNvPr id="27652" name="Slide Number Placeholder 3"/>
          <p:cNvSpPr>
            <a:spLocks noGrp="1"/>
          </p:cNvSpPr>
          <p:nvPr>
            <p:ph type="sldNum" sz="quarter" idx="5"/>
          </p:nvPr>
        </p:nvSpPr>
        <p:spPr>
          <a:xfrm>
            <a:off x="3849688"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0AD22256-8FCF-47A1-8402-47672BB1FE9F}" type="slidenum">
              <a:rPr lang="en-GB" altLang="en-US" sz="1200">
                <a:solidFill>
                  <a:srgbClr val="000000"/>
                </a:solidFill>
              </a:rPr>
              <a:pPr/>
              <a:t>17</a:t>
            </a:fld>
            <a:endParaRPr lang="en-GB"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dirty="0"/>
          </a:p>
        </p:txBody>
      </p:sp>
      <p:sp>
        <p:nvSpPr>
          <p:cNvPr id="91" name="Shape 91"/>
          <p:cNvSpPr>
            <a:spLocks noGrp="1"/>
          </p:cNvSpPr>
          <p:nvPr>
            <p:ph type="body" sz="quarter" idx="1"/>
          </p:nvPr>
        </p:nvSpPr>
        <p:spPr>
          <a:xfrm>
            <a:off x="878557" y="4532064"/>
            <a:ext cx="4984962" cy="4467702"/>
          </a:xfrm>
          <a:prstGeom prst="rect">
            <a:avLst/>
          </a:prstGeom>
        </p:spPr>
        <p:txBody>
          <a:bodyPr/>
          <a:lstStyle/>
          <a:p>
            <a:pPr lvl="0">
              <a:defRPr sz="1800"/>
            </a:pPr>
            <a:r>
              <a:rPr lang="en-GB" sz="1200" dirty="0" smtClean="0"/>
              <a:t>The ‘Mum test’ is real. It is powerful. </a:t>
            </a:r>
          </a:p>
          <a:p>
            <a:pPr lvl="0">
              <a:defRPr sz="1800"/>
            </a:pPr>
            <a:r>
              <a:rPr lang="en-GB" sz="1200" dirty="0" smtClean="0"/>
              <a:t>In my mind, in my inspectors’ minds, in the minds of the public and the minds of those who lead and provide care - we must think: Is this care good enough for my mum? Or any loved one?</a:t>
            </a:r>
          </a:p>
          <a:p>
            <a:pPr lvl="0">
              <a:defRPr sz="1800"/>
            </a:pPr>
            <a:r>
              <a:rPr lang="en-GB" sz="1200" dirty="0" smtClean="0"/>
              <a:t>If not, we must act.</a:t>
            </a:r>
          </a:p>
          <a:p>
            <a:pPr lvl="0">
              <a:defRPr sz="1800"/>
            </a:pPr>
            <a:r>
              <a:rPr lang="en-GB" sz="1200" dirty="0" smtClean="0"/>
              <a:t>Very little about the CQC is what you would recognise from the past.  </a:t>
            </a:r>
          </a:p>
          <a:p>
            <a:pPr lvl="0">
              <a:defRPr sz="1800"/>
            </a:pPr>
            <a:r>
              <a:rPr lang="en-GB" sz="1200" dirty="0" smtClean="0"/>
              <a:t>We have three new Chief Inspectors - for hospitals, primary care and adult social care.</a:t>
            </a:r>
          </a:p>
          <a:p>
            <a:pPr lvl="0">
              <a:defRPr sz="1800"/>
            </a:pPr>
            <a:r>
              <a:rPr lang="en-GB" sz="1200" dirty="0" smtClean="0"/>
              <a:t>We have a new strategy.</a:t>
            </a:r>
          </a:p>
          <a:p>
            <a:pPr lvl="0">
              <a:defRPr sz="1800"/>
            </a:pPr>
            <a:r>
              <a:rPr lang="en-GB" sz="1200" dirty="0" smtClean="0"/>
              <a:t>We have new methodologies, which reflect the specialisms of care in your own home, dentistry, hospices, acute mental health services, care homes and so on.</a:t>
            </a:r>
          </a:p>
          <a:p>
            <a:pPr lvl="0">
              <a:defRPr sz="1800"/>
            </a:pPr>
            <a:r>
              <a:rPr lang="en-GB" sz="1200" dirty="0" smtClean="0"/>
              <a:t>We have a new fees structure.</a:t>
            </a:r>
          </a:p>
          <a:p>
            <a:pPr lvl="0">
              <a:defRPr sz="1800"/>
            </a:pPr>
            <a:r>
              <a:rPr lang="en-GB" sz="1200" dirty="0" smtClean="0"/>
              <a:t>We are introducing ratings.</a:t>
            </a:r>
          </a:p>
          <a:p>
            <a:pPr lvl="0">
              <a:defRPr sz="1800"/>
            </a:pPr>
            <a:r>
              <a:rPr lang="en-GB" sz="1200" dirty="0" smtClean="0"/>
              <a:t>We are building confidence.</a:t>
            </a:r>
          </a:p>
          <a:p>
            <a:pPr lvl="0">
              <a:defRPr sz="1800"/>
            </a:pPr>
            <a:r>
              <a:rPr lang="en-GB" sz="1200" dirty="0" smtClean="0"/>
              <a:t>Co-production has shaped all of our work.</a:t>
            </a:r>
          </a:p>
          <a:p>
            <a:pPr lvl="0">
              <a:defRPr sz="1800"/>
            </a:pPr>
            <a:r>
              <a:rPr lang="en-GB" sz="1200" dirty="0" smtClean="0"/>
              <a:t>We co-produced the changes by working closely with our partners, providers, key stakeholders, the public and people who use services.</a:t>
            </a:r>
          </a:p>
          <a:p>
            <a:pPr lvl="0">
              <a:defRPr sz="1800"/>
            </a:pPr>
            <a:r>
              <a:rPr lang="en-GB" sz="1200" dirty="0" smtClean="0"/>
              <a:t>Co-production has given a voice to those who commission, provide and use services - shaping a much better end result.</a:t>
            </a:r>
            <a:endParaRPr lang="en-GB"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446088" y="4716463"/>
            <a:ext cx="5905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smtClean="0">
              <a:latin typeface="Arial"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446088" y="4716464"/>
            <a:ext cx="5905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dirty="0" smtClean="0">
              <a:latin typeface="Arial" pitchFamily="34" charset="0"/>
              <a:ea typeface="ヒラギノ角ゴ Pro W3"/>
              <a:cs typeface="ヒラギノ角ゴ Pro W3"/>
            </a:endParaRPr>
          </a:p>
          <a:p>
            <a:endParaRPr lang="en-GB" altLang="en-US" sz="1400" dirty="0"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480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1400"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1400" dirty="0"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1400" smtClean="0">
              <a:latin typeface="Arial"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pPr>
            <a:r>
              <a:rPr lang="en-GB" altLang="en-US" sz="1400" smtClean="0">
                <a:latin typeface="Arial" pitchFamily="34" charset="0"/>
                <a:ea typeface="ヒラギノ角ゴ Pro W3" charset="-128"/>
              </a:rPr>
              <a:t>Following each inspection, we will judge whether services are outstanding, good, requires improvement or are inadequate. </a:t>
            </a:r>
          </a:p>
          <a:p>
            <a:pPr marL="742950" lvl="1" indent="-285750">
              <a:buFontTx/>
              <a:buChar char="•"/>
            </a:pPr>
            <a:r>
              <a:rPr lang="en-GB" altLang="en-US" sz="1400" smtClean="0">
                <a:latin typeface="Arial" pitchFamily="34" charset="0"/>
                <a:ea typeface="ヒラギノ角ゴ Pro W3" charset="-128"/>
              </a:rPr>
              <a:t>We have developed characteristics to describe what each of these ratings looks like (which we’ll take a closer look at in our next table session).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446088" y="4716463"/>
            <a:ext cx="5905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Char char="•"/>
            </a:pPr>
            <a:r>
              <a:rPr lang="en-GB" altLang="en-US" sz="1400" smtClean="0">
                <a:latin typeface="Arial" pitchFamily="34" charset="0"/>
                <a:ea typeface="ヒラギノ角ゴ Pro W3" charset="-128"/>
              </a:rPr>
              <a:t>Spotlight on improvement</a:t>
            </a:r>
          </a:p>
          <a:p>
            <a:pPr marL="285750" indent="-285750">
              <a:buFontTx/>
              <a:buChar char="•"/>
            </a:pPr>
            <a:r>
              <a:rPr lang="en-GB" altLang="en-US" sz="1400" smtClean="0">
                <a:latin typeface="Arial" pitchFamily="34" charset="0"/>
                <a:ea typeface="ヒラギノ角ゴ Pro W3" charset="-128"/>
              </a:rPr>
              <a:t>Clarity about clear expectations and clear information</a:t>
            </a:r>
          </a:p>
          <a:p>
            <a:pPr marL="285750" indent="-285750">
              <a:buFontTx/>
              <a:buChar char="•"/>
            </a:pPr>
            <a:r>
              <a:rPr lang="en-GB" altLang="en-US" sz="1400" smtClean="0">
                <a:latin typeface="Arial" pitchFamily="34" charset="0"/>
                <a:ea typeface="ヒラギノ角ゴ Pro W3" charset="-128"/>
              </a:rPr>
              <a:t>Take action</a:t>
            </a:r>
          </a:p>
          <a:p>
            <a:pPr marL="285750" indent="-285750">
              <a:buFontTx/>
              <a:buChar char="•"/>
            </a:pPr>
            <a:r>
              <a:rPr lang="en-GB" altLang="en-US" sz="1400" smtClean="0">
                <a:latin typeface="Arial" pitchFamily="34" charset="0"/>
                <a:ea typeface="ヒラギノ角ゴ Pro W3" charset="-128"/>
              </a:rPr>
              <a:t>Find information e.g. COT, SCIE, Skills for Care</a:t>
            </a:r>
          </a:p>
          <a:p>
            <a:pPr marL="285750" indent="-285750">
              <a:buFontTx/>
              <a:buChar char="•"/>
            </a:pPr>
            <a:r>
              <a:rPr lang="en-GB" altLang="en-US" sz="1400" smtClean="0">
                <a:latin typeface="Arial" pitchFamily="34" charset="0"/>
                <a:ea typeface="ヒラギノ角ゴ Pro W3" charset="-128"/>
              </a:rPr>
              <a:t>Celebrate success e.g. National Care Home Open Day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878557" y="4604071"/>
            <a:ext cx="4984962" cy="446770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sz="1400" dirty="0" smtClean="0"/>
              <a:t>The report gives our perspective on the state of care in England</a:t>
            </a:r>
          </a:p>
          <a:p>
            <a:pPr marL="171450" indent="-171450">
              <a:buFont typeface="Arial" panose="020B0604020202020204" pitchFamily="34" charset="0"/>
              <a:buChar char="•"/>
              <a:defRPr/>
            </a:pPr>
            <a:r>
              <a:rPr lang="en-GB" sz="1400" dirty="0" smtClean="0"/>
              <a:t>It is our first assessment since we’ve introduced our new, more rigorous and expert-led approach to regulation and inspection</a:t>
            </a:r>
          </a:p>
          <a:p>
            <a:pPr marL="171450" indent="-171450">
              <a:buFont typeface="Arial" panose="020B0604020202020204" pitchFamily="34" charset="0"/>
              <a:buChar char="•"/>
              <a:defRPr/>
            </a:pPr>
            <a:r>
              <a:rPr lang="en-GB" sz="1400" dirty="0" smtClean="0"/>
              <a:t>It means we’re beginning to build a bigger and deeper understanding of the quality of care</a:t>
            </a:r>
          </a:p>
          <a:p>
            <a:pPr marL="171450" indent="-171450">
              <a:buFont typeface="Arial" panose="020B0604020202020204" pitchFamily="34" charset="0"/>
              <a:buChar char="•"/>
              <a:defRPr/>
            </a:pPr>
            <a:r>
              <a:rPr lang="en-GB" sz="1400" dirty="0" smtClean="0"/>
              <a:t>Through this new approach and our new ratings, we have already seen outstanding care, and rated many services as good. We will champion and celebrate good care wherever we find it.</a:t>
            </a:r>
          </a:p>
          <a:p>
            <a:pPr marL="171450" indent="-171450">
              <a:buFont typeface="Arial" panose="020B0604020202020204" pitchFamily="34" charset="0"/>
              <a:buChar char="•"/>
              <a:defRPr/>
            </a:pPr>
            <a:r>
              <a:rPr lang="en-GB" sz="1400" dirty="0" smtClean="0"/>
              <a:t>But we have also found services that are inadequate or require improvement.</a:t>
            </a:r>
          </a:p>
          <a:p>
            <a:pPr marL="171450" indent="-171450">
              <a:buFont typeface="Arial" panose="020B0604020202020204" pitchFamily="34" charset="0"/>
              <a:buChar char="•"/>
              <a:defRPr/>
            </a:pPr>
            <a:r>
              <a:rPr lang="en-GB" sz="1400" dirty="0" smtClean="0"/>
              <a:t>This variation is quality and safety is too wide. It is unacceptable.</a:t>
            </a:r>
          </a:p>
          <a:p>
            <a:pPr>
              <a:defRPr/>
            </a:pPr>
            <a:endParaRPr lang="en-GB" altLang="en-US" dirty="0" smtClean="0">
              <a:latin typeface="Arial" pitchFamily="34" charset="0"/>
              <a:ea typeface="ヒラギノ角ゴ Pro W3" pitchFamily="-84" charset="-128"/>
            </a:endParaRPr>
          </a:p>
        </p:txBody>
      </p:sp>
      <p:sp>
        <p:nvSpPr>
          <p:cNvPr id="18436" name="Slide Number Placeholder 3"/>
          <p:cNvSpPr>
            <a:spLocks noGrp="1"/>
          </p:cNvSpPr>
          <p:nvPr>
            <p:ph type="sldNum" sz="quarter" idx="5"/>
          </p:nvPr>
        </p:nvSpPr>
        <p:spPr>
          <a:xfrm>
            <a:off x="3849690"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A7A268B-633A-44A8-AE91-564D30F8153A}" type="slidenum">
              <a:rPr lang="en-GB" altLang="en-US" sz="1200" smtClean="0">
                <a:solidFill>
                  <a:srgbClr val="000000"/>
                </a:solidFill>
              </a:rPr>
              <a:pPr/>
              <a:t>9</a:t>
            </a:fld>
            <a:endParaRPr lang="en-GB" altLang="en-US" sz="1200"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sz="1200" dirty="0" smtClean="0"/>
              <a:t>We’ve seen many examples of excellent care in adult social care </a:t>
            </a:r>
          </a:p>
          <a:p>
            <a:pPr marL="171450" indent="-171450">
              <a:buFont typeface="Arial" panose="020B0604020202020204" pitchFamily="34" charset="0"/>
              <a:buChar char="•"/>
              <a:defRPr/>
            </a:pPr>
            <a:r>
              <a:rPr lang="en-GB" sz="1200" dirty="0" smtClean="0"/>
              <a:t>But also significant variation. Quality in nursing homes is poorer than that that in residential care homes (i.e. without nursing provision) </a:t>
            </a:r>
          </a:p>
          <a:p>
            <a:pPr marL="171450" indent="-171450">
              <a:buFont typeface="Arial" panose="020B0604020202020204" pitchFamily="34" charset="0"/>
              <a:buChar char="•"/>
              <a:defRPr/>
            </a:pPr>
            <a:r>
              <a:rPr lang="en-GB" sz="1200" dirty="0" smtClean="0"/>
              <a:t>Adult social care is a tough job, but very rewarding  for people with the right values. </a:t>
            </a:r>
          </a:p>
          <a:p>
            <a:pPr marL="171450" indent="-171450">
              <a:buFont typeface="Arial" panose="020B0604020202020204" pitchFamily="34" charset="0"/>
              <a:buChar char="•"/>
              <a:defRPr/>
            </a:pPr>
            <a:r>
              <a:rPr lang="en-GB" sz="1200" dirty="0" smtClean="0"/>
              <a:t>Staff need to be supported, value and trained well, and we want to see more nurses encouraged to join the care home sector.</a:t>
            </a:r>
          </a:p>
          <a:p>
            <a:pPr marL="171450" indent="-171450">
              <a:buFont typeface="Arial" panose="020B0604020202020204" pitchFamily="34" charset="0"/>
              <a:buChar char="•"/>
              <a:defRPr/>
            </a:pPr>
            <a:r>
              <a:rPr lang="en-GB" sz="1200" dirty="0" smtClean="0"/>
              <a:t>What lies at the heart of safe, caring and compassionate care is good leadership. </a:t>
            </a:r>
          </a:p>
          <a:p>
            <a:pPr marL="171450" indent="-171450">
              <a:buFont typeface="Arial" panose="020B0604020202020204" pitchFamily="34" charset="0"/>
              <a:buChar char="•"/>
              <a:defRPr/>
            </a:pPr>
            <a:r>
              <a:rPr lang="en-GB" sz="1200" dirty="0" smtClean="0"/>
              <a:t>Typified by registered managers in care homes  - those with a manager in place provided much better care than those without a manager in place for a length of time</a:t>
            </a:r>
          </a:p>
          <a:p>
            <a:pPr marL="171450" indent="-171450">
              <a:buFont typeface="Arial" panose="020B0604020202020204" pitchFamily="34" charset="0"/>
              <a:buChar char="•"/>
              <a:defRPr/>
            </a:pPr>
            <a:r>
              <a:rPr lang="en-GB" sz="1200" dirty="0" smtClean="0"/>
              <a:t>Our challenge to providers and the system:</a:t>
            </a:r>
          </a:p>
          <a:p>
            <a:pPr marL="628650" lvl="1" indent="-171450">
              <a:buFont typeface="Arial" panose="020B0604020202020204" pitchFamily="34" charset="0"/>
              <a:buChar char="•"/>
              <a:defRPr/>
            </a:pPr>
            <a:r>
              <a:rPr lang="en-GB" sz="1200" dirty="0" smtClean="0"/>
              <a:t>Maintain a focus on recruiting for values and building the professionalism of staff.</a:t>
            </a:r>
          </a:p>
          <a:p>
            <a:pPr marL="628650" lvl="1" indent="-171450">
              <a:buFont typeface="Arial" panose="020B0604020202020204" pitchFamily="34" charset="0"/>
              <a:buChar char="•"/>
              <a:defRPr/>
            </a:pPr>
            <a:r>
              <a:rPr lang="en-GB" sz="1200" dirty="0" smtClean="0"/>
              <a:t>Leaders at all levels should develop a culture of support, openness and learning.</a:t>
            </a:r>
          </a:p>
          <a:p>
            <a:pPr marL="628650" lvl="1" indent="-171450">
              <a:buFont typeface="Arial" panose="020B0604020202020204" pitchFamily="34" charset="0"/>
              <a:buChar char="•"/>
              <a:defRPr/>
            </a:pPr>
            <a:r>
              <a:rPr lang="en-GB" sz="1200" dirty="0" smtClean="0"/>
              <a:t>Recognise and value excellence in all staff, especially those in professional or leadership positions.</a:t>
            </a:r>
          </a:p>
          <a:p>
            <a:pPr marL="628650" lvl="1" indent="-171450">
              <a:buFont typeface="Arial" panose="020B0604020202020204" pitchFamily="34" charset="0"/>
              <a:buChar char="•"/>
              <a:defRPr/>
            </a:pPr>
            <a:r>
              <a:rPr lang="en-GB" sz="1200" dirty="0" smtClean="0"/>
              <a:t>Have the courage to tackle failure in the interests of people who use services.</a:t>
            </a:r>
          </a:p>
          <a:p>
            <a:endParaRPr lang="en-GB" altLang="en-US" dirty="0" smtClean="0">
              <a:latin typeface="Arial" pitchFamily="34" charset="0"/>
              <a:ea typeface="ヒラギノ角ゴ Pro W3" pitchFamily="-84" charset="-128"/>
            </a:endParaRPr>
          </a:p>
        </p:txBody>
      </p:sp>
      <p:sp>
        <p:nvSpPr>
          <p:cNvPr id="5124" name="Slide Number Placeholder 3"/>
          <p:cNvSpPr>
            <a:spLocks noGrp="1"/>
          </p:cNvSpPr>
          <p:nvPr>
            <p:ph type="sldNum" sz="quarter" idx="5"/>
          </p:nvPr>
        </p:nvSpPr>
        <p:spPr>
          <a:xfrm>
            <a:off x="3849688" y="942975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18ED24B2-3C4B-4945-A791-5ADCC8C23A5C}" type="slidenum">
              <a:rPr lang="en-GB" altLang="en-US" sz="1200" smtClean="0">
                <a:solidFill>
                  <a:srgbClr val="000000"/>
                </a:solidFill>
              </a:rPr>
              <a:pPr/>
              <a:t>10</a:t>
            </a:fld>
            <a:endParaRPr lang="en-GB" altLang="en-US"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6116ABE-B4DF-4C04-9E63-7C41D45923B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5554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A6F02C9-7D2A-4AEB-8767-F444EF3D12B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7013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1DC8F7D-27B0-4B85-9281-258C0FF6B05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158533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4BF8D22-F671-4AE7-88AC-89ACBC3F202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9935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5B3B2B0-0109-46D6-A152-0A83E2A2072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36587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244E7C9C-52A9-47D6-8CA3-3E0D8078568B}"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12561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C1BF4535-957C-4373-B315-ECCAB2C41B4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8207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B5AE4E2-C81F-4DF9-920A-B1BAD945187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46185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A4BF935-4E6B-4DE9-859F-6AEFEA901DC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93789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4EEC963-137A-48C7-A619-E8C5B54AAA8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5896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526F45-2BDA-4E25-8B27-39A1E8285B8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851631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A6887BD-E9BD-49AC-BE3D-4C04E96FFEE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591584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64CEA07-1AD3-4654-A4C8-F6FAF4468AD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0030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498D84E-5C74-475F-90CD-697924C4A5F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007306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2FE0859-2B0F-4525-B039-B0138DD3875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99195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9A0B4C6-076C-4C8E-B752-47AD2C4896E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9407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9E0AF54-4D15-46F8-A526-7CC78FC8BEE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14740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CCE9023-3F97-43B3-B2D8-77A71F483C7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0179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CD5ECD0-2A60-4979-940D-9EAC80B27A7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60101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042B0E8B-6843-4C8F-8D22-9305D1D710B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210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A77538D-431E-4D92-A812-FC68DE879AD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973844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041678D-F10B-4284-8B14-3401A46402F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81674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BF72B64-45C4-4308-8D47-1CBEB8634F9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052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4DBCE4E-3DAC-4BE6-882B-83287E614E3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8422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7AF7EC1-C8A8-4512-8A99-3AF81B5C290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06521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6E772CC-1B09-40B8-A701-315CEB82DAA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566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BE648DBA-7304-46BD-AF34-FF5285D24E60}"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02218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214D48B-82FF-4CDA-9C5A-E887E1F0E45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82050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e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e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lvl="0" defTabSz="457200">
              <a:defRPr sz="1800"/>
            </a:pPr>
            <a:endParaRPr dirty="0"/>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lvl="0" defTabSz="457200">
              <a:defRPr sz="1200">
                <a:latin typeface="+mn-lt"/>
                <a:ea typeface="+mn-ea"/>
                <a:cs typeface="+mn-cs"/>
                <a:sym typeface="Helvetica"/>
              </a:defRPr>
            </a:pPr>
            <a:endParaRPr dirty="0"/>
          </a:p>
        </p:txBody>
      </p:sp>
      <p:pic>
        <p:nvPicPr>
          <p:cNvPr id="4" name="image.pdf"/>
          <p:cNvPicPr/>
          <p:nvPr/>
        </p:nvPicPr>
        <p:blipFill>
          <a:blip r:embed="rId6">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l" rtl="0" eaLnBrk="0" fontAlgn="base" hangingPunct="0">
              <a:spcBef>
                <a:spcPct val="0"/>
              </a:spcBef>
              <a:spcAft>
                <a:spcPct val="0"/>
              </a:spcAft>
              <a:defRPr/>
            </a:pPr>
            <a:endParaRPr lang="en-GB" altLang="en-US" kern="1200"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rtl="0" eaLnBrk="0" fontAlgn="base" hangingPunct="0">
              <a:spcBef>
                <a:spcPct val="0"/>
              </a:spcBef>
              <a:spcAft>
                <a:spcPct val="0"/>
              </a:spcAft>
              <a:defRPr/>
            </a:pPr>
            <a:fld id="{DCE6DC7F-F902-4E62-945C-C2F8B40358FD}" type="slidenum">
              <a:rPr lang="en-US" kern="1200"/>
              <a:pPr rtl="0" eaLnBrk="0" fontAlgn="base" hangingPunct="0">
                <a:spcBef>
                  <a:spcPct val="0"/>
                </a:spcBef>
                <a:spcAft>
                  <a:spcPct val="0"/>
                </a:spcAft>
                <a:defRPr/>
              </a:pPr>
              <a:t>‹#›</a:t>
            </a:fld>
            <a:endParaRPr lang="en-US" sz="1400" kern="12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GB" kern="1200" smtClean="0">
              <a:solidFill>
                <a:srgbClr val="000000"/>
              </a:solidFill>
              <a:latin typeface="Arial" pitchFamily="34" charset="0"/>
              <a:ea typeface="ヒラギノ角ゴ Pro W3" charset="-128"/>
            </a:endParaRPr>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99629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l" rtl="0" eaLnBrk="0" fontAlgn="base" hangingPunct="0">
              <a:spcBef>
                <a:spcPct val="0"/>
              </a:spcBef>
              <a:spcAft>
                <a:spcPct val="0"/>
              </a:spcAft>
              <a:defRPr/>
            </a:pPr>
            <a:endParaRPr lang="en-GB" altLang="en-US" kern="1200"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rtl="0" eaLnBrk="0" fontAlgn="base" hangingPunct="0">
              <a:spcBef>
                <a:spcPct val="0"/>
              </a:spcBef>
              <a:spcAft>
                <a:spcPct val="0"/>
              </a:spcAft>
              <a:defRPr/>
            </a:pPr>
            <a:fld id="{DBA00219-0C6E-4146-9EF1-DD836BDD644C}" type="slidenum">
              <a:rPr lang="en-US" kern="1200"/>
              <a:pPr rtl="0" eaLnBrk="0" fontAlgn="base" hangingPunct="0">
                <a:spcBef>
                  <a:spcPct val="0"/>
                </a:spcBef>
                <a:spcAft>
                  <a:spcPct val="0"/>
                </a:spcAft>
                <a:defRPr/>
              </a:pPr>
              <a:t>‹#›</a:t>
            </a:fld>
            <a:endParaRPr lang="en-US" sz="1400" kern="12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GB" kern="1200" smtClean="0">
              <a:solidFill>
                <a:srgbClr val="000000"/>
              </a:solidFill>
              <a:latin typeface="Arial" pitchFamily="34" charset="0"/>
              <a:ea typeface="ヒラギノ角ゴ Pro W3" charset="-128"/>
            </a:endParaRPr>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9609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3"/>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1</a:t>
            </a:r>
          </a:p>
        </p:txBody>
      </p:sp>
      <p:sp>
        <p:nvSpPr>
          <p:cNvPr id="14" name="Shape 14"/>
          <p:cNvSpPr/>
          <p:nvPr/>
        </p:nvSpPr>
        <p:spPr>
          <a:xfrm flipV="1">
            <a:off x="466725" y="1557337"/>
            <a:ext cx="8277225" cy="4822826"/>
          </a:xfrm>
          <a:prstGeom prst="roundRect">
            <a:avLst>
              <a:gd name="adj" fmla="val 1676"/>
            </a:avLst>
          </a:prstGeom>
          <a:solidFill>
            <a:srgbClr val="5F2861"/>
          </a:solidFill>
          <a:ln w="12700">
            <a:miter lim="400000"/>
          </a:ln>
        </p:spPr>
        <p:txBody>
          <a:bodyPr lIns="0" tIns="0" rIns="0" bIns="0" anchor="ctr"/>
          <a:lstStyle/>
          <a:p>
            <a:pPr lvl="0" defTabSz="457200">
              <a:defRPr sz="1800"/>
            </a:pPr>
            <a:endParaRPr dirty="0"/>
          </a:p>
        </p:txBody>
      </p:sp>
      <p:sp>
        <p:nvSpPr>
          <p:cNvPr id="15" name="Shape 15"/>
          <p:cNvSpPr/>
          <p:nvPr/>
        </p:nvSpPr>
        <p:spPr>
          <a:xfrm>
            <a:off x="563562" y="1781175"/>
            <a:ext cx="3504382" cy="3304009"/>
          </a:xfrm>
          <a:prstGeom prst="rect">
            <a:avLst/>
          </a:prstGeom>
          <a:ln w="12700">
            <a:miter lim="400000"/>
          </a:ln>
          <a:extLst>
            <a:ext uri="{C572A759-6A51-4108-AA02-DFA0A04FC94B}">
              <ma14:wrappingTextBoxFlag xmlns:ma14="http://schemas.microsoft.com/office/mac/drawingml/2011/main" xmlns="" val="1"/>
            </a:ext>
          </a:extLst>
        </p:spPr>
        <p:txBody>
          <a:bodyPr wrap="square" lIns="108000" tIns="0" rIns="108000" bIns="0">
            <a:noAutofit/>
          </a:bodyPr>
          <a:lstStyle>
            <a:lvl1pPr defTabSz="457200">
              <a:defRPr sz="4000" b="1">
                <a:solidFill>
                  <a:srgbClr val="FFFFFF"/>
                </a:solidFill>
              </a:defRPr>
            </a:lvl1pPr>
          </a:lstStyle>
          <a:p>
            <a:pPr marL="0" marR="0" indent="0" algn="ctr" defTabSz="914400" rtl="0" fontAlgn="auto" latinLnBrk="1" hangingPunct="0">
              <a:lnSpc>
                <a:spcPct val="100000"/>
              </a:lnSpc>
              <a:spcBef>
                <a:spcPts val="0"/>
              </a:spcBef>
              <a:spcAft>
                <a:spcPts val="0"/>
              </a:spcAft>
              <a:buClrTx/>
              <a:buSzTx/>
              <a:buFontTx/>
              <a:buNone/>
              <a:tabLst/>
            </a:pPr>
            <a:r>
              <a:rPr lang="en-GB" sz="4800" b="0" dirty="0" smtClean="0">
                <a:solidFill>
                  <a:schemeClr val="bg1"/>
                </a:solidFill>
              </a:rPr>
              <a:t>Our new        approach:  now and for    the future</a:t>
            </a:r>
            <a:endParaRPr lang="en-GB" sz="4800" b="0" dirty="0">
              <a:solidFill>
                <a:schemeClr val="bg1"/>
              </a:solidFill>
            </a:endParaRPr>
          </a:p>
        </p:txBody>
      </p:sp>
      <p:pic>
        <p:nvPicPr>
          <p:cNvPr id="16" name="image.jpg"/>
          <p:cNvPicPr/>
          <p:nvPr/>
        </p:nvPicPr>
        <p:blipFill>
          <a:blip r:embed="rId2">
            <a:extLst/>
          </a:blip>
          <a:stretch>
            <a:fillRect/>
          </a:stretch>
        </p:blipFill>
        <p:spPr>
          <a:xfrm>
            <a:off x="4067944" y="1781175"/>
            <a:ext cx="4536504" cy="3189287"/>
          </a:xfrm>
          <a:prstGeom prst="rect">
            <a:avLst/>
          </a:prstGeom>
          <a:ln w="12700">
            <a:miter lim="400000"/>
          </a:ln>
        </p:spPr>
      </p:pic>
      <p:sp>
        <p:nvSpPr>
          <p:cNvPr id="17" name="Shape 17"/>
          <p:cNvSpPr/>
          <p:nvPr/>
        </p:nvSpPr>
        <p:spPr>
          <a:xfrm>
            <a:off x="593725" y="4970462"/>
            <a:ext cx="8150225"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57200">
              <a:defRPr sz="1800"/>
            </a:pPr>
            <a:r>
              <a:rPr lang="en-GB" sz="2800" dirty="0" smtClean="0">
                <a:solidFill>
                  <a:srgbClr val="FFFFFF"/>
                </a:solidFill>
              </a:rPr>
              <a:t>Barbara Skinner</a:t>
            </a:r>
          </a:p>
          <a:p>
            <a:pPr lvl="0" defTabSz="457200">
              <a:defRPr sz="1800"/>
            </a:pPr>
            <a:r>
              <a:rPr lang="en-GB" sz="1800" dirty="0" smtClean="0">
                <a:solidFill>
                  <a:srgbClr val="FFFFFF"/>
                </a:solidFill>
              </a:rPr>
              <a:t>Inspection Manager - </a:t>
            </a:r>
            <a:r>
              <a:rPr sz="1800" dirty="0" smtClean="0">
                <a:solidFill>
                  <a:srgbClr val="FFFFFF"/>
                </a:solidFill>
              </a:rPr>
              <a:t> </a:t>
            </a:r>
            <a:r>
              <a:rPr sz="1800" dirty="0">
                <a:solidFill>
                  <a:srgbClr val="FFFFFF"/>
                </a:solidFill>
              </a:rPr>
              <a:t>Adult Social Care</a:t>
            </a:r>
          </a:p>
          <a:p>
            <a:pPr lvl="0" defTabSz="457200">
              <a:defRPr sz="1800"/>
            </a:pPr>
            <a:r>
              <a:rPr lang="en-GB" sz="1800" i="1" dirty="0" smtClean="0">
                <a:solidFill>
                  <a:srgbClr val="FFFFFF"/>
                </a:solidFill>
              </a:rPr>
              <a:t>January 2015</a:t>
            </a:r>
            <a:endParaRPr i="1" dirty="0">
              <a:solidFill>
                <a:srgbClr val="FFFFFF"/>
              </a:solidFill>
            </a:endParaRPr>
          </a:p>
        </p:txBody>
      </p:sp>
    </p:spTree>
    <p:extLst>
      <p:ext uri="{BB962C8B-B14F-4D97-AF65-F5344CB8AC3E}">
        <p14:creationId xmlns:p14="http://schemas.microsoft.com/office/powerpoint/2010/main" val="44029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21E06288-53D2-47AD-8A1C-8ED329E41A4A}" type="slidenum">
              <a:rPr lang="en-US" altLang="en-US" sz="900" smtClean="0">
                <a:solidFill>
                  <a:srgbClr val="5F2861"/>
                </a:solidFill>
                <a:ea typeface="MS PGothic" pitchFamily="34" charset="-128"/>
              </a:rPr>
              <a:pPr/>
              <a:t>10</a:t>
            </a:fld>
            <a:endParaRPr lang="en-US" altLang="en-US" sz="1400" smtClean="0">
              <a:solidFill>
                <a:srgbClr val="6D2E69"/>
              </a:solidFill>
              <a:ea typeface="MS PGothic" pitchFamily="34" charset="-128"/>
            </a:endParaRPr>
          </a:p>
        </p:txBody>
      </p:sp>
      <p:sp>
        <p:nvSpPr>
          <p:cNvPr id="3075" name="Rectangle 2"/>
          <p:cNvSpPr>
            <a:spLocks noGrp="1" noChangeArrowheads="1"/>
          </p:cNvSpPr>
          <p:nvPr>
            <p:ph type="title"/>
          </p:nvPr>
        </p:nvSpPr>
        <p:spPr>
          <a:xfrm>
            <a:off x="683568" y="733425"/>
            <a:ext cx="5578475" cy="906463"/>
          </a:xfrm>
        </p:spPr>
        <p:txBody>
          <a:bodyPr/>
          <a:lstStyle/>
          <a:p>
            <a:pPr eaLnBrk="1" hangingPunct="1"/>
            <a:r>
              <a:rPr lang="en-GB" altLang="en-US" sz="2800" dirty="0" smtClean="0"/>
              <a:t>Adult social care</a:t>
            </a:r>
          </a:p>
        </p:txBody>
      </p:sp>
      <p:pic>
        <p:nvPicPr>
          <p:cNvPr id="307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639888"/>
            <a:ext cx="8250237"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5782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68313" y="1557338"/>
            <a:ext cx="8280400" cy="4824412"/>
          </a:xfrm>
          <a:prstGeom prst="roundRect">
            <a:avLst>
              <a:gd name="adj" fmla="val 2167"/>
            </a:avLst>
          </a:prstGeom>
          <a:solidFill>
            <a:srgbClr val="EFBBC3"/>
          </a:solidFill>
          <a:ln>
            <a:noFill/>
          </a:ln>
        </p:spPr>
        <p:txBody>
          <a:bodyPr rot="10800000"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US" altLang="en-US" dirty="0">
              <a:solidFill>
                <a:srgbClr val="000000"/>
              </a:solidFill>
            </a:endParaRPr>
          </a:p>
        </p:txBody>
      </p:sp>
      <p:sp>
        <p:nvSpPr>
          <p:cNvPr id="51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31A37B38-3E15-4C11-9772-94DB29F1FD75}" type="slidenum">
              <a:rPr lang="en-US" altLang="en-US" sz="900" smtClean="0">
                <a:solidFill>
                  <a:srgbClr val="5F2861"/>
                </a:solidFill>
                <a:ea typeface="MS PGothic" pitchFamily="34" charset="-128"/>
              </a:rPr>
              <a:pPr/>
              <a:t>11</a:t>
            </a:fld>
            <a:endParaRPr lang="en-US" altLang="en-US" sz="1400" dirty="0" smtClean="0">
              <a:solidFill>
                <a:srgbClr val="6D2E69"/>
              </a:solidFill>
              <a:ea typeface="MS PGothic" pitchFamily="34" charset="-128"/>
            </a:endParaRPr>
          </a:p>
        </p:txBody>
      </p:sp>
      <p:sp>
        <p:nvSpPr>
          <p:cNvPr id="5124" name="Rectangle 2"/>
          <p:cNvSpPr>
            <a:spLocks noGrp="1" noChangeArrowheads="1"/>
          </p:cNvSpPr>
          <p:nvPr>
            <p:ph type="title"/>
          </p:nvPr>
        </p:nvSpPr>
        <p:spPr>
          <a:xfrm>
            <a:off x="621574" y="538026"/>
            <a:ext cx="5578475" cy="906463"/>
          </a:xfrm>
        </p:spPr>
        <p:txBody>
          <a:bodyPr/>
          <a:lstStyle/>
          <a:p>
            <a:pPr eaLnBrk="1" hangingPunct="1"/>
            <a:r>
              <a:rPr lang="en-GB" altLang="en-US" sz="2800" dirty="0" smtClean="0"/>
              <a:t>Dementia report: </a:t>
            </a:r>
            <a:r>
              <a:rPr lang="en-GB" altLang="en-US" sz="2800" i="1" dirty="0" smtClean="0"/>
              <a:t>Cracks in the Pathway</a:t>
            </a:r>
            <a:endParaRPr lang="en-GB" altLang="en-US" sz="2800" dirty="0" smtClean="0"/>
          </a:p>
        </p:txBody>
      </p:sp>
      <p:sp>
        <p:nvSpPr>
          <p:cNvPr id="6149" name="Rectangle 3"/>
          <p:cNvSpPr>
            <a:spLocks noGrp="1" noChangeArrowheads="1"/>
          </p:cNvSpPr>
          <p:nvPr>
            <p:ph type="body" idx="1"/>
          </p:nvPr>
        </p:nvSpPr>
        <p:spPr>
          <a:xfrm>
            <a:off x="3204518" y="1803242"/>
            <a:ext cx="5472113" cy="4464050"/>
          </a:xfrm>
        </p:spPr>
        <p:txBody>
          <a:bodyPr/>
          <a:lstStyle/>
          <a:p>
            <a:pPr marL="365125" indent="-365125" eaLnBrk="1" hangingPunct="1">
              <a:lnSpc>
                <a:spcPct val="100000"/>
              </a:lnSpc>
              <a:spcBef>
                <a:spcPct val="0"/>
              </a:spcBef>
              <a:spcAft>
                <a:spcPts val="1000"/>
              </a:spcAft>
              <a:buSzPct val="100000"/>
              <a:buFontTx/>
              <a:buBlip>
                <a:blip r:embed="rId3"/>
              </a:buBlip>
              <a:defRPr/>
            </a:pPr>
            <a:r>
              <a:rPr lang="en-GB" sz="2350" dirty="0" smtClean="0"/>
              <a:t>The </a:t>
            </a:r>
            <a:r>
              <a:rPr lang="en-GB" sz="2350" dirty="0"/>
              <a:t>quality of dementia care </a:t>
            </a:r>
            <a:r>
              <a:rPr lang="en-GB" sz="2350" dirty="0" smtClean="0"/>
              <a:t>is variable – not everyone is meeting the standards we expect</a:t>
            </a:r>
          </a:p>
          <a:p>
            <a:pPr marL="365125" indent="-365125" eaLnBrk="1" hangingPunct="1">
              <a:lnSpc>
                <a:spcPct val="100000"/>
              </a:lnSpc>
              <a:spcBef>
                <a:spcPct val="0"/>
              </a:spcBef>
              <a:spcAft>
                <a:spcPts val="1000"/>
              </a:spcAft>
              <a:buSzPct val="100000"/>
              <a:buFontTx/>
              <a:buBlip>
                <a:blip r:embed="rId3"/>
              </a:buBlip>
              <a:defRPr/>
            </a:pPr>
            <a:r>
              <a:rPr lang="en-GB" sz="2350" dirty="0" smtClean="0"/>
              <a:t>Across more than 90% of care homes and hospitals visited, we found some variable or poor care</a:t>
            </a:r>
          </a:p>
          <a:p>
            <a:pPr marL="365125" indent="-365125" eaLnBrk="1" hangingPunct="1">
              <a:lnSpc>
                <a:spcPct val="100000"/>
              </a:lnSpc>
              <a:spcBef>
                <a:spcPct val="0"/>
              </a:spcBef>
              <a:spcAft>
                <a:spcPts val="1000"/>
              </a:spcAft>
              <a:buSzPct val="100000"/>
              <a:buFontTx/>
              <a:buBlip>
                <a:blip r:embed="rId3"/>
              </a:buBlip>
              <a:defRPr/>
            </a:pPr>
            <a:r>
              <a:rPr lang="en-GB" sz="2350" dirty="0" smtClean="0"/>
              <a:t>Transitions </a:t>
            </a:r>
            <a:r>
              <a:rPr lang="en-GB" sz="2350" dirty="0"/>
              <a:t>between services </a:t>
            </a:r>
            <a:r>
              <a:rPr lang="en-GB" sz="2350" dirty="0" smtClean="0"/>
              <a:t>should </a:t>
            </a:r>
            <a:r>
              <a:rPr lang="en-GB" sz="2350" dirty="0"/>
              <a:t>be </a:t>
            </a:r>
            <a:r>
              <a:rPr lang="en-GB" sz="2350" dirty="0" smtClean="0"/>
              <a:t>improved</a:t>
            </a:r>
          </a:p>
          <a:p>
            <a:pPr marL="365125" indent="-365125" eaLnBrk="1" hangingPunct="1">
              <a:lnSpc>
                <a:spcPct val="100000"/>
              </a:lnSpc>
              <a:spcBef>
                <a:spcPct val="0"/>
              </a:spcBef>
              <a:spcAft>
                <a:spcPts val="1000"/>
              </a:spcAft>
              <a:buSzPct val="100000"/>
              <a:buFontTx/>
              <a:buBlip>
                <a:blip r:embed="rId3"/>
              </a:buBlip>
              <a:defRPr/>
            </a:pPr>
            <a:r>
              <a:rPr lang="en-GB" sz="2350" dirty="0" smtClean="0"/>
              <a:t>People are </a:t>
            </a:r>
            <a:r>
              <a:rPr lang="en-GB" sz="2350" dirty="0"/>
              <a:t>likely to experience poor care at some point </a:t>
            </a:r>
            <a:endParaRPr lang="en-GB" altLang="en-US" sz="2350" dirty="0" smtClean="0"/>
          </a:p>
        </p:txBody>
      </p:sp>
      <p:pic>
        <p:nvPicPr>
          <p:cNvPr id="51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789" y="1928813"/>
            <a:ext cx="25209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7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p:cNvSpPr>
            <a:spLocks noChangeArrowheads="1"/>
          </p:cNvSpPr>
          <p:nvPr/>
        </p:nvSpPr>
        <p:spPr bwMode="auto">
          <a:xfrm flipV="1">
            <a:off x="468313" y="1557338"/>
            <a:ext cx="8280400" cy="4824412"/>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US" altLang="en-US">
              <a:solidFill>
                <a:srgbClr val="000000"/>
              </a:solidFill>
            </a:endParaRPr>
          </a:p>
        </p:txBody>
      </p:sp>
      <p:sp>
        <p:nvSpPr>
          <p:cNvPr id="11267"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eaLnBrk="1" hangingPunct="1"/>
            <a:fld id="{40B9FA07-E0C0-4596-AE30-DB67A5DCC177}" type="slidenum">
              <a:rPr lang="en-US" altLang="en-US" sz="900">
                <a:solidFill>
                  <a:srgbClr val="5F2861"/>
                </a:solidFill>
                <a:ea typeface="MS PGothic" pitchFamily="34" charset="-128"/>
              </a:rPr>
              <a:pPr algn="r" eaLnBrk="1" hangingPunct="1"/>
              <a:t>12</a:t>
            </a:fld>
            <a:endParaRPr lang="en-US" altLang="en-US" sz="1400">
              <a:solidFill>
                <a:srgbClr val="6D2E69"/>
              </a:solidFill>
              <a:ea typeface="MS PGothic" pitchFamily="34" charset="-128"/>
            </a:endParaRPr>
          </a:p>
        </p:txBody>
      </p:sp>
      <p:sp>
        <p:nvSpPr>
          <p:cNvPr id="11268" name="Rectangle 2"/>
          <p:cNvSpPr txBox="1">
            <a:spLocks noChangeArrowheads="1"/>
          </p:cNvSpPr>
          <p:nvPr/>
        </p:nvSpPr>
        <p:spPr bwMode="auto">
          <a:xfrm>
            <a:off x="552450" y="668338"/>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0">
              <a:defRPr sz="1800">
                <a:solidFill>
                  <a:srgbClr val="000000"/>
                </a:solidFill>
              </a:defRPr>
            </a:pPr>
            <a:r>
              <a:rPr lang="en-GB" sz="2800" dirty="0" smtClean="0">
                <a:solidFill>
                  <a:srgbClr val="FFFFFF"/>
                </a:solidFill>
              </a:rPr>
              <a:t>Inspections </a:t>
            </a:r>
            <a:r>
              <a:rPr lang="en-GB" sz="2800" dirty="0">
                <a:solidFill>
                  <a:srgbClr val="FFFFFF"/>
                </a:solidFill>
              </a:rPr>
              <a:t>and ratings</a:t>
            </a:r>
          </a:p>
        </p:txBody>
      </p:sp>
      <p:grpSp>
        <p:nvGrpSpPr>
          <p:cNvPr id="2" name="Group 1"/>
          <p:cNvGrpSpPr/>
          <p:nvPr/>
        </p:nvGrpSpPr>
        <p:grpSpPr>
          <a:xfrm>
            <a:off x="2143314" y="2008544"/>
            <a:ext cx="4680519" cy="3996962"/>
            <a:chOff x="1403649" y="1990937"/>
            <a:chExt cx="4680519" cy="3996962"/>
          </a:xfrm>
        </p:grpSpPr>
        <p:grpSp>
          <p:nvGrpSpPr>
            <p:cNvPr id="11278" name="Group 26"/>
            <p:cNvGrpSpPr>
              <a:grpSpLocks/>
            </p:cNvGrpSpPr>
            <p:nvPr/>
          </p:nvGrpSpPr>
          <p:grpSpPr bwMode="auto">
            <a:xfrm>
              <a:off x="1403649" y="1990937"/>
              <a:ext cx="3226204" cy="3996962"/>
              <a:chOff x="5269283" y="952854"/>
              <a:chExt cx="1399079" cy="1745882"/>
            </a:xfrm>
          </p:grpSpPr>
          <p:sp>
            <p:nvSpPr>
              <p:cNvPr id="30" name="Rectangle 29"/>
              <p:cNvSpPr/>
              <p:nvPr/>
            </p:nvSpPr>
            <p:spPr bwMode="auto">
              <a:xfrm>
                <a:off x="5269283" y="952854"/>
                <a:ext cx="1399079" cy="1745882"/>
              </a:xfrm>
              <a:prstGeom prst="rect">
                <a:avLst/>
              </a:prstGeom>
              <a:solidFill>
                <a:schemeClr val="bg1"/>
              </a:solid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0"/>
                  </a:spcAft>
                  <a:defRPr/>
                </a:pPr>
                <a:r>
                  <a:rPr lang="en-GB" sz="3200" dirty="0">
                    <a:solidFill>
                      <a:srgbClr val="000000"/>
                    </a:solidFill>
                    <a:ea typeface="Times New Roman"/>
                  </a:rPr>
                  <a:t>Outstanding</a:t>
                </a:r>
                <a:endParaRPr lang="en-GB" sz="1800" dirty="0">
                  <a:latin typeface="Times New Roman"/>
                  <a:ea typeface="Times New Roman"/>
                </a:endParaRPr>
              </a:p>
              <a:p>
                <a:pPr>
                  <a:spcAft>
                    <a:spcPts val="2000"/>
                  </a:spcAft>
                  <a:defRPr/>
                </a:pPr>
                <a:r>
                  <a:rPr lang="en-GB" sz="3200" dirty="0">
                    <a:solidFill>
                      <a:srgbClr val="000000"/>
                    </a:solidFill>
                    <a:ea typeface="Times New Roman"/>
                  </a:rPr>
                  <a:t>Good</a:t>
                </a:r>
                <a:endParaRPr lang="en-GB" sz="3200" dirty="0">
                  <a:latin typeface="Times New Roman"/>
                  <a:ea typeface="Times New Roman"/>
                </a:endParaRPr>
              </a:p>
              <a:p>
                <a:pPr>
                  <a:spcAft>
                    <a:spcPts val="2000"/>
                  </a:spcAft>
                  <a:defRPr/>
                </a:pPr>
                <a:r>
                  <a:rPr lang="en-GB" sz="3200" dirty="0">
                    <a:solidFill>
                      <a:srgbClr val="000000"/>
                    </a:solidFill>
                    <a:ea typeface="Times New Roman"/>
                  </a:rPr>
                  <a:t>Requires  improvement</a:t>
                </a:r>
                <a:endParaRPr lang="en-GB" sz="3200" dirty="0">
                  <a:latin typeface="Times New Roman"/>
                  <a:ea typeface="Times New Roman"/>
                </a:endParaRPr>
              </a:p>
              <a:p>
                <a:pPr>
                  <a:spcAft>
                    <a:spcPts val="2000"/>
                  </a:spcAft>
                  <a:defRPr/>
                </a:pPr>
                <a:r>
                  <a:rPr lang="en-GB" sz="3200" dirty="0">
                    <a:solidFill>
                      <a:srgbClr val="000000"/>
                    </a:solidFill>
                    <a:ea typeface="Times New Roman"/>
                  </a:rPr>
                  <a:t>Inadequate</a:t>
                </a:r>
                <a:endParaRPr lang="en-GB" sz="3200" dirty="0">
                  <a:latin typeface="Times New Roman"/>
                  <a:ea typeface="Times New Roman"/>
                </a:endParaRPr>
              </a:p>
            </p:txBody>
          </p:sp>
          <p:sp>
            <p:nvSpPr>
              <p:cNvPr id="31" name="Oval 30"/>
              <p:cNvSpPr/>
              <p:nvPr/>
            </p:nvSpPr>
            <p:spPr bwMode="auto">
              <a:xfrm>
                <a:off x="6330675" y="1461612"/>
                <a:ext cx="251925" cy="251329"/>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sz="1200" dirty="0">
                    <a:ea typeface="Times New Roman"/>
                    <a:cs typeface="Times New Roman"/>
                  </a:rPr>
                  <a:t> </a:t>
                </a:r>
              </a:p>
            </p:txBody>
          </p:sp>
          <p:sp>
            <p:nvSpPr>
              <p:cNvPr id="32" name="Oval 31"/>
              <p:cNvSpPr/>
              <p:nvPr/>
            </p:nvSpPr>
            <p:spPr bwMode="auto">
              <a:xfrm>
                <a:off x="6337376" y="1847146"/>
                <a:ext cx="251925" cy="25132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sz="1200" dirty="0">
                    <a:ea typeface="Times New Roman"/>
                    <a:cs typeface="Times New Roman"/>
                  </a:rPr>
                  <a:t> </a:t>
                </a:r>
              </a:p>
            </p:txBody>
          </p:sp>
          <p:sp>
            <p:nvSpPr>
              <p:cNvPr id="33" name="Oval 32"/>
              <p:cNvSpPr/>
              <p:nvPr/>
            </p:nvSpPr>
            <p:spPr bwMode="auto">
              <a:xfrm>
                <a:off x="6344076" y="2257081"/>
                <a:ext cx="251925" cy="251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sz="1200" dirty="0">
                    <a:ea typeface="Times New Roman"/>
                    <a:cs typeface="Times New Roman"/>
                  </a:rPr>
                  <a:t> </a:t>
                </a:r>
              </a:p>
            </p:txBody>
          </p:sp>
          <p:sp>
            <p:nvSpPr>
              <p:cNvPr id="34" name="5-Point Star 33"/>
              <p:cNvSpPr/>
              <p:nvPr/>
            </p:nvSpPr>
            <p:spPr bwMode="auto">
              <a:xfrm>
                <a:off x="6305215" y="1029717"/>
                <a:ext cx="286766" cy="287930"/>
              </a:xfrm>
              <a:prstGeom prst="star5">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GB" sz="1200" dirty="0">
                    <a:ea typeface="Times New Roman"/>
                    <a:cs typeface="Times New Roman"/>
                  </a:rPr>
                  <a:t> </a:t>
                </a:r>
              </a:p>
            </p:txBody>
          </p:sp>
        </p:grpSp>
        <p:sp>
          <p:nvSpPr>
            <p:cNvPr id="28" name="Rectangle 27"/>
            <p:cNvSpPr/>
            <p:nvPr/>
          </p:nvSpPr>
          <p:spPr bwMode="auto">
            <a:xfrm>
              <a:off x="4890293" y="1990937"/>
              <a:ext cx="1193875" cy="3996962"/>
            </a:xfrm>
            <a:prstGeom prst="rect">
              <a:avLst/>
            </a:prstGeom>
            <a:solidFill>
              <a:schemeClr val="bg1"/>
            </a:solid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3200" dirty="0" smtClean="0">
                  <a:solidFill>
                    <a:srgbClr val="000000"/>
                  </a:solidFill>
                  <a:ea typeface="Times New Roman"/>
                </a:rPr>
                <a:t>  </a:t>
              </a:r>
              <a:r>
                <a:rPr lang="en-GB" sz="3200" dirty="0" smtClean="0">
                  <a:solidFill>
                    <a:srgbClr val="000000"/>
                  </a:solidFill>
                  <a:ea typeface="Times New Roman"/>
                </a:rPr>
                <a:t>5</a:t>
              </a:r>
              <a:endParaRPr lang="en-GB" sz="3200" dirty="0">
                <a:latin typeface="Times New Roman"/>
                <a:ea typeface="Times New Roman"/>
              </a:endParaRPr>
            </a:p>
            <a:p>
              <a:pPr algn="ctr">
                <a:lnSpc>
                  <a:spcPct val="150000"/>
                </a:lnSpc>
                <a:spcBef>
                  <a:spcPts val="600"/>
                </a:spcBef>
                <a:spcAft>
                  <a:spcPts val="1800"/>
                </a:spcAft>
                <a:defRPr/>
              </a:pPr>
              <a:r>
                <a:rPr lang="en-GB" sz="3200" dirty="0" smtClean="0">
                  <a:solidFill>
                    <a:srgbClr val="000000"/>
                  </a:solidFill>
                  <a:ea typeface="Times New Roman"/>
                </a:rPr>
                <a:t>255</a:t>
              </a:r>
              <a:endParaRPr lang="en-GB" sz="3200" dirty="0">
                <a:latin typeface="Times New Roman"/>
                <a:ea typeface="Times New Roman"/>
              </a:endParaRPr>
            </a:p>
            <a:p>
              <a:pPr algn="ctr">
                <a:lnSpc>
                  <a:spcPct val="150000"/>
                </a:lnSpc>
                <a:spcAft>
                  <a:spcPts val="1800"/>
                </a:spcAft>
                <a:defRPr/>
              </a:pPr>
              <a:r>
                <a:rPr lang="en-GB" sz="3200" dirty="0" smtClean="0">
                  <a:solidFill>
                    <a:srgbClr val="000000"/>
                  </a:solidFill>
                  <a:ea typeface="Times New Roman"/>
                </a:rPr>
                <a:t>  </a:t>
              </a:r>
              <a:r>
                <a:rPr lang="en-GB" sz="3200" dirty="0" smtClean="0">
                  <a:solidFill>
                    <a:srgbClr val="000000"/>
                  </a:solidFill>
                  <a:ea typeface="Times New Roman"/>
                </a:rPr>
                <a:t>105 </a:t>
              </a:r>
              <a:endParaRPr lang="en-GB" sz="3200" dirty="0">
                <a:latin typeface="Times New Roman"/>
                <a:ea typeface="Times New Roman"/>
              </a:endParaRPr>
            </a:p>
            <a:p>
              <a:pPr algn="ctr">
                <a:lnSpc>
                  <a:spcPct val="150000"/>
                </a:lnSpc>
                <a:spcAft>
                  <a:spcPts val="1800"/>
                </a:spcAft>
                <a:defRPr/>
              </a:pPr>
              <a:r>
                <a:rPr lang="en-GB" sz="3200" dirty="0" smtClean="0">
                  <a:solidFill>
                    <a:srgbClr val="000000"/>
                  </a:solidFill>
                  <a:ea typeface="Times New Roman"/>
                </a:rPr>
                <a:t> </a:t>
              </a:r>
              <a:r>
                <a:rPr lang="en-GB" sz="3200" dirty="0" smtClean="0">
                  <a:solidFill>
                    <a:srgbClr val="000000"/>
                  </a:solidFill>
                  <a:ea typeface="Times New Roman"/>
                </a:rPr>
                <a:t>17</a:t>
              </a:r>
              <a:endParaRPr lang="en-GB" sz="3200" dirty="0">
                <a:latin typeface="Times New Roman"/>
                <a:ea typeface="Times New Roman"/>
              </a:endParaRPr>
            </a:p>
          </p:txBody>
        </p:sp>
      </p:grpSp>
      <p:sp>
        <p:nvSpPr>
          <p:cNvPr id="3" name="TextBox 2"/>
          <p:cNvSpPr txBox="1"/>
          <p:nvPr/>
        </p:nvSpPr>
        <p:spPr>
          <a:xfrm>
            <a:off x="7092280" y="4994396"/>
            <a:ext cx="1440160" cy="1323437"/>
          </a:xfrm>
          <a:prstGeom prst="rect">
            <a:avLst/>
          </a:prstGeom>
          <a:solidFill>
            <a:schemeClr val="bg1"/>
          </a:solidFill>
          <a:ln w="28575" cap="flat">
            <a:solidFill>
              <a:schemeClr val="tx2">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Arial"/>
                <a:ea typeface="Arial"/>
                <a:cs typeface="Arial"/>
                <a:sym typeface="Arial"/>
              </a:rPr>
              <a:t>Published </a:t>
            </a:r>
          </a:p>
          <a:p>
            <a:pPr marL="0" marR="0" indent="0" algn="l" defTabSz="9144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smtClean="0">
                <a:ln>
                  <a:noFill/>
                </a:ln>
                <a:solidFill>
                  <a:srgbClr val="000000"/>
                </a:solidFill>
                <a:effectLst/>
                <a:uFillTx/>
                <a:latin typeface="Arial"/>
                <a:ea typeface="Arial"/>
                <a:cs typeface="Arial"/>
                <a:sym typeface="Arial"/>
              </a:rPr>
              <a:t>reports on </a:t>
            </a:r>
            <a:endParaRPr kumimoji="0" lang="en-GB" sz="20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Arial"/>
                <a:ea typeface="Arial"/>
                <a:cs typeface="Arial"/>
                <a:sym typeface="Arial"/>
              </a:rPr>
              <a:t>19 January </a:t>
            </a:r>
          </a:p>
          <a:p>
            <a:pPr marL="0" marR="0" indent="0" algn="l" defTabSz="9144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Arial"/>
                <a:ea typeface="Arial"/>
                <a:cs typeface="Arial"/>
                <a:sym typeface="Arial"/>
              </a:rPr>
              <a:t>2015</a:t>
            </a:r>
            <a:endParaRPr kumimoji="0" lang="en-GB" sz="20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6577620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flipV="1">
            <a:off x="449262" y="1557337"/>
            <a:ext cx="8277226" cy="4822826"/>
          </a:xfrm>
          <a:prstGeom prst="roundRect">
            <a:avLst>
              <a:gd name="adj" fmla="val 2167"/>
            </a:avLst>
          </a:prstGeom>
          <a:solidFill>
            <a:srgbClr val="EFBBC3"/>
          </a:solidFill>
          <a:ln w="12700">
            <a:miter lim="400000"/>
          </a:ln>
        </p:spPr>
        <p:txBody>
          <a:bodyPr lIns="0" tIns="0" rIns="0" bIns="0" anchor="ctr"/>
          <a:lstStyle/>
          <a:p>
            <a:pPr lvl="0" defTabSz="457200">
              <a:defRPr sz="1800"/>
            </a:pPr>
            <a:endParaRPr dirty="0"/>
          </a:p>
        </p:txBody>
      </p:sp>
      <p:sp>
        <p:nvSpPr>
          <p:cNvPr id="94" name="Shape 94"/>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9</a:t>
            </a:r>
          </a:p>
        </p:txBody>
      </p:sp>
      <p:sp>
        <p:nvSpPr>
          <p:cNvPr id="95" name="Shape 95"/>
          <p:cNvSpPr/>
          <p:nvPr/>
        </p:nvSpPr>
        <p:spPr>
          <a:xfrm>
            <a:off x="678863" y="1554098"/>
            <a:ext cx="4469201" cy="419345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57200">
              <a:lnSpc>
                <a:spcPts val="2800"/>
              </a:lnSpc>
              <a:spcBef>
                <a:spcPts val="1500"/>
              </a:spcBef>
              <a:tabLst>
                <a:tab pos="355600" algn="l"/>
                <a:tab pos="444500" algn="l"/>
                <a:tab pos="952500" algn="l"/>
                <a:tab pos="1422400" algn="l"/>
                <a:tab pos="1905000" algn="l"/>
              </a:tabLst>
              <a:defRPr sz="1800"/>
            </a:pPr>
            <a:endParaRPr sz="2800" dirty="0"/>
          </a:p>
          <a:p>
            <a:pPr marL="44450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000" dirty="0"/>
              <a:t>Embedding our methodology</a:t>
            </a:r>
          </a:p>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000" dirty="0" smtClean="0"/>
              <a:t>C</a:t>
            </a:r>
            <a:r>
              <a:rPr sz="3000" dirty="0" err="1" smtClean="0"/>
              <a:t>orporate</a:t>
            </a:r>
            <a:r>
              <a:rPr sz="3000" dirty="0" smtClean="0"/>
              <a:t> providers</a:t>
            </a:r>
            <a:endParaRPr lang="en-GB" sz="3000" dirty="0" smtClean="0"/>
          </a:p>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000" dirty="0" smtClean="0"/>
              <a:t>Market oversight</a:t>
            </a:r>
            <a:r>
              <a:rPr sz="3000" dirty="0" smtClean="0"/>
              <a:t> </a:t>
            </a:r>
            <a:endParaRPr lang="en-GB" sz="3000" dirty="0" smtClean="0"/>
          </a:p>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000" dirty="0" smtClean="0"/>
              <a:t>D</a:t>
            </a:r>
            <a:r>
              <a:rPr sz="3000" dirty="0" err="1" smtClean="0"/>
              <a:t>ifferent</a:t>
            </a:r>
            <a:r>
              <a:rPr sz="3000" dirty="0" smtClean="0"/>
              <a:t> </a:t>
            </a:r>
            <a:r>
              <a:rPr sz="3000" dirty="0"/>
              <a:t>models </a:t>
            </a:r>
            <a:r>
              <a:rPr sz="3000" dirty="0" smtClean="0"/>
              <a:t>e.g. </a:t>
            </a:r>
            <a:r>
              <a:rPr lang="en-GB" sz="3000" dirty="0" smtClean="0"/>
              <a:t>supported living</a:t>
            </a:r>
            <a:endParaRPr sz="3000" dirty="0"/>
          </a:p>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sz="3000" dirty="0"/>
              <a:t>Special </a:t>
            </a:r>
            <a:r>
              <a:rPr sz="3000" dirty="0" smtClean="0"/>
              <a:t>measures</a:t>
            </a:r>
            <a:r>
              <a:rPr lang="en-GB" sz="3000" dirty="0" smtClean="0"/>
              <a:t> and e</a:t>
            </a:r>
            <a:r>
              <a:rPr sz="3000" dirty="0" err="1" smtClean="0"/>
              <a:t>nforcement</a:t>
            </a:r>
            <a:endParaRPr sz="2800" dirty="0"/>
          </a:p>
        </p:txBody>
      </p:sp>
      <p:sp>
        <p:nvSpPr>
          <p:cNvPr id="96" name="Shape 96"/>
          <p:cNvSpPr/>
          <p:nvPr/>
        </p:nvSpPr>
        <p:spPr>
          <a:xfrm>
            <a:off x="631825" y="696912"/>
            <a:ext cx="5600700" cy="46076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defTabSz="457200">
              <a:lnSpc>
                <a:spcPct val="85000"/>
              </a:lnSpc>
              <a:defRPr sz="2800">
                <a:solidFill>
                  <a:srgbClr val="FFFFFF"/>
                </a:solidFill>
              </a:defRPr>
            </a:lvl1pPr>
          </a:lstStyle>
          <a:p>
            <a:pPr lvl="0">
              <a:defRPr sz="1800">
                <a:solidFill>
                  <a:srgbClr val="000000"/>
                </a:solidFill>
              </a:defRPr>
            </a:pPr>
            <a:r>
              <a:rPr lang="en-GB" sz="2800" dirty="0" smtClean="0">
                <a:solidFill>
                  <a:srgbClr val="FFFFFF"/>
                </a:solidFill>
              </a:rPr>
              <a:t>Next steps </a:t>
            </a:r>
            <a:r>
              <a:rPr sz="2800" dirty="0" smtClean="0">
                <a:solidFill>
                  <a:srgbClr val="FFFFFF"/>
                </a:solidFill>
              </a:rPr>
              <a:t>for </a:t>
            </a:r>
            <a:r>
              <a:rPr sz="2800" dirty="0">
                <a:solidFill>
                  <a:srgbClr val="FFFFFF"/>
                </a:solidFill>
              </a:rPr>
              <a:t>CQC</a:t>
            </a:r>
          </a:p>
        </p:txBody>
      </p:sp>
      <p:pic>
        <p:nvPicPr>
          <p:cNvPr id="97" name="pasted-image.tif"/>
          <p:cNvPicPr/>
          <p:nvPr/>
        </p:nvPicPr>
        <p:blipFill>
          <a:blip r:embed="rId4">
            <a:extLst>
              <a:ext uri="{28A0092B-C50C-407E-A947-70E740481C1C}">
                <a14:useLocalDpi xmlns:a14="http://schemas.microsoft.com/office/drawing/2010/main" val="0"/>
              </a:ext>
            </a:extLst>
          </a:blip>
          <a:stretch>
            <a:fillRect/>
          </a:stretch>
        </p:blipFill>
        <p:spPr>
          <a:xfrm>
            <a:off x="5220072" y="2492896"/>
            <a:ext cx="3384376" cy="2808312"/>
          </a:xfrm>
          <a:prstGeom prst="rect">
            <a:avLst/>
          </a:prstGeom>
          <a:ln w="12700">
            <a:miter lim="400000"/>
          </a:ln>
          <a:scene3d>
            <a:camera prst="orthographicFront">
              <a:rot lat="0" lon="0" rev="5400000"/>
            </a:camera>
            <a:lightRig rig="threePt" dir="t"/>
          </a:scene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68313" y="1557338"/>
            <a:ext cx="8280400" cy="4824412"/>
          </a:xfrm>
          <a:prstGeom prst="roundRect">
            <a:avLst>
              <a:gd name="adj" fmla="val 2167"/>
            </a:avLst>
          </a:prstGeom>
          <a:solidFill>
            <a:srgbClr val="EFBBC3"/>
          </a:solidFill>
          <a:ln>
            <a:noFill/>
          </a:ln>
          <a:extLst/>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nSpc>
                <a:spcPct val="100000"/>
              </a:lnSpc>
              <a:spcBef>
                <a:spcPct val="0"/>
              </a:spcBef>
              <a:buClrTx/>
              <a:buSzTx/>
            </a:pPr>
            <a:endParaRPr lang="en-US" altLang="en-US" sz="2400">
              <a:solidFill>
                <a:srgbClr val="000000"/>
              </a:solidFill>
              <a:ea typeface="ヒラギノ角ゴ Pro W3" charset="-128"/>
            </a:endParaRPr>
          </a:p>
        </p:txBody>
      </p:sp>
      <p:sp>
        <p:nvSpPr>
          <p:cNvPr id="51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nSpc>
                <a:spcPct val="100000"/>
              </a:lnSpc>
              <a:spcBef>
                <a:spcPct val="0"/>
              </a:spcBef>
              <a:buClrTx/>
              <a:buSzTx/>
            </a:pPr>
            <a:fld id="{CA592C16-CC70-49A8-90C4-E3D3DA653883}" type="slidenum">
              <a:rPr lang="en-US" altLang="en-US" sz="900" smtClean="0">
                <a:solidFill>
                  <a:srgbClr val="5F2861"/>
                </a:solidFill>
              </a:rPr>
              <a:pPr>
                <a:lnSpc>
                  <a:spcPct val="100000"/>
                </a:lnSpc>
                <a:spcBef>
                  <a:spcPct val="0"/>
                </a:spcBef>
                <a:buClrTx/>
                <a:buSzTx/>
              </a:pPr>
              <a:t>14</a:t>
            </a:fld>
            <a:endParaRPr lang="en-US" altLang="en-US" sz="1400" smtClean="0">
              <a:solidFill>
                <a:srgbClr val="6D2E69"/>
              </a:solidFill>
            </a:endParaRPr>
          </a:p>
        </p:txBody>
      </p:sp>
      <p:sp>
        <p:nvSpPr>
          <p:cNvPr id="5124" name="Rectangle 2"/>
          <p:cNvSpPr>
            <a:spLocks noGrp="1" noChangeArrowheads="1"/>
          </p:cNvSpPr>
          <p:nvPr>
            <p:ph type="title"/>
          </p:nvPr>
        </p:nvSpPr>
        <p:spPr>
          <a:xfrm>
            <a:off x="687387" y="650875"/>
            <a:ext cx="5724525" cy="906463"/>
          </a:xfrm>
        </p:spPr>
        <p:txBody>
          <a:bodyPr/>
          <a:lstStyle/>
          <a:p>
            <a:pPr eaLnBrk="1" hangingPunct="1"/>
            <a:r>
              <a:rPr lang="en-GB" altLang="en-US" sz="2800" dirty="0" smtClean="0"/>
              <a:t>Why market oversight?</a:t>
            </a:r>
          </a:p>
        </p:txBody>
      </p:sp>
      <p:sp>
        <p:nvSpPr>
          <p:cNvPr id="5125" name="Rectangle 3"/>
          <p:cNvSpPr>
            <a:spLocks noGrp="1" noChangeArrowheads="1"/>
          </p:cNvSpPr>
          <p:nvPr>
            <p:ph type="body" idx="1"/>
          </p:nvPr>
        </p:nvSpPr>
        <p:spPr>
          <a:xfrm>
            <a:off x="576263" y="1738313"/>
            <a:ext cx="8172450" cy="4464050"/>
          </a:xfrm>
        </p:spPr>
        <p:txBody>
          <a:bodyPr/>
          <a:lstStyle/>
          <a:p>
            <a:pPr marL="365125" indent="-365125" eaLnBrk="1" hangingPunct="1">
              <a:lnSpc>
                <a:spcPct val="100000"/>
              </a:lnSpc>
              <a:spcBef>
                <a:spcPct val="0"/>
              </a:spcBef>
              <a:spcAft>
                <a:spcPts val="1000"/>
              </a:spcAft>
              <a:buSzPct val="100000"/>
              <a:buFontTx/>
              <a:buBlip>
                <a:blip r:embed="rId3"/>
              </a:buBlip>
            </a:pPr>
            <a:r>
              <a:rPr lang="en-GB" altLang="en-US" sz="2500" dirty="0" smtClean="0"/>
              <a:t>Clear relationship between quality of care and finances</a:t>
            </a:r>
          </a:p>
          <a:p>
            <a:pPr marL="365125" indent="-365125" eaLnBrk="1" hangingPunct="1">
              <a:lnSpc>
                <a:spcPct val="100000"/>
              </a:lnSpc>
              <a:spcBef>
                <a:spcPct val="0"/>
              </a:spcBef>
              <a:spcAft>
                <a:spcPts val="1000"/>
              </a:spcAft>
              <a:buSzPct val="100000"/>
              <a:buFontTx/>
              <a:buBlip>
                <a:blip r:embed="rId3"/>
              </a:buBlip>
            </a:pPr>
            <a:endParaRPr lang="en-GB" altLang="en-US" sz="2400" dirty="0" smtClean="0"/>
          </a:p>
        </p:txBody>
      </p:sp>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734320"/>
            <a:ext cx="411162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712" y="2734320"/>
            <a:ext cx="329088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76767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flipV="1">
            <a:off x="468313" y="1557338"/>
            <a:ext cx="8280400" cy="4824412"/>
          </a:xfrm>
          <a:prstGeom prst="roundRect">
            <a:avLst>
              <a:gd name="adj" fmla="val 2167"/>
            </a:avLst>
          </a:prstGeom>
          <a:solidFill>
            <a:srgbClr val="EFBBC3"/>
          </a:solidFill>
          <a:ln>
            <a:noFill/>
          </a:ln>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a:solidFill>
                <a:srgbClr val="000000"/>
              </a:solidFill>
            </a:endParaRPr>
          </a:p>
        </p:txBody>
      </p:sp>
      <p:sp>
        <p:nvSpPr>
          <p:cNvPr id="61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89E3850-935A-4A27-ADB1-6DFDF3CF9CE4}" type="slidenum">
              <a:rPr lang="en-US" altLang="en-US" sz="900" smtClean="0">
                <a:solidFill>
                  <a:srgbClr val="5F2861"/>
                </a:solidFill>
                <a:ea typeface="MS PGothic" pitchFamily="34" charset="-128"/>
              </a:rPr>
              <a:pPr/>
              <a:t>15</a:t>
            </a:fld>
            <a:endParaRPr lang="en-US" altLang="en-US" sz="1400" smtClean="0">
              <a:solidFill>
                <a:srgbClr val="6D2E69"/>
              </a:solidFill>
              <a:ea typeface="MS PGothic" pitchFamily="34" charset="-128"/>
            </a:endParaRPr>
          </a:p>
        </p:txBody>
      </p:sp>
      <p:sp>
        <p:nvSpPr>
          <p:cNvPr id="6148" name="Rectangle 2"/>
          <p:cNvSpPr>
            <a:spLocks noGrp="1" noChangeArrowheads="1"/>
          </p:cNvSpPr>
          <p:nvPr>
            <p:ph type="title"/>
          </p:nvPr>
        </p:nvSpPr>
        <p:spPr>
          <a:xfrm>
            <a:off x="611560" y="650875"/>
            <a:ext cx="5578475" cy="906463"/>
          </a:xfrm>
        </p:spPr>
        <p:txBody>
          <a:bodyPr/>
          <a:lstStyle/>
          <a:p>
            <a:pPr eaLnBrk="1" hangingPunct="1"/>
            <a:r>
              <a:rPr lang="en-GB" altLang="en-US" sz="2800" dirty="0" smtClean="0"/>
              <a:t>What can Market Oversight do?</a:t>
            </a:r>
          </a:p>
        </p:txBody>
      </p:sp>
      <p:sp>
        <p:nvSpPr>
          <p:cNvPr id="16389" name="Rectangle 3"/>
          <p:cNvSpPr>
            <a:spLocks noGrp="1" noChangeArrowheads="1"/>
          </p:cNvSpPr>
          <p:nvPr>
            <p:ph type="body" idx="1"/>
          </p:nvPr>
        </p:nvSpPr>
        <p:spPr>
          <a:xfrm>
            <a:off x="322263" y="1671638"/>
            <a:ext cx="8572500" cy="4595812"/>
          </a:xfrm>
        </p:spPr>
        <p:txBody>
          <a:bodyPr/>
          <a:lstStyle/>
          <a:p>
            <a:pPr marL="0" indent="0" eaLnBrk="1" hangingPunct="1">
              <a:lnSpc>
                <a:spcPct val="100000"/>
              </a:lnSpc>
              <a:spcBef>
                <a:spcPct val="0"/>
              </a:spcBef>
              <a:spcAft>
                <a:spcPts val="1000"/>
              </a:spcAft>
              <a:buSzPct val="100000"/>
              <a:defRPr/>
            </a:pPr>
            <a:r>
              <a:rPr lang="en-GB" altLang="en-US" sz="3200" dirty="0" smtClean="0"/>
              <a:t>	</a:t>
            </a:r>
            <a:r>
              <a:rPr lang="en-GB" altLang="en-US" sz="2800" dirty="0" smtClean="0"/>
              <a:t>Market oversight aims to:</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Spot if a ‘Southern Cross’ could happen again</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Protect people in vulnerable circumstances</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Monitor finances of ‘difficult to replace’ providers</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Provide early warning to local authorities</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Assist in co-ordinating the system response if failure occurs</a:t>
            </a:r>
          </a:p>
          <a:p>
            <a:pPr marL="357188" lvl="1" indent="0" eaLnBrk="1" hangingPunct="1">
              <a:lnSpc>
                <a:spcPct val="100000"/>
              </a:lnSpc>
              <a:spcBef>
                <a:spcPct val="0"/>
              </a:spcBef>
              <a:spcAft>
                <a:spcPts val="1000"/>
              </a:spcAft>
              <a:buSzPct val="100000"/>
              <a:buFontTx/>
              <a:buNone/>
              <a:defRPr/>
            </a:pPr>
            <a:r>
              <a:rPr lang="en-GB" altLang="en-US" sz="2800" dirty="0" smtClean="0"/>
              <a:t>Market </a:t>
            </a:r>
            <a:r>
              <a:rPr lang="en-GB" altLang="en-US" sz="2800" dirty="0"/>
              <a:t>oversight </a:t>
            </a:r>
            <a:r>
              <a:rPr lang="en-GB" altLang="en-US" sz="2800" dirty="0" smtClean="0"/>
              <a:t>is not there to:</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Protect providers from failure</a:t>
            </a:r>
          </a:p>
          <a:p>
            <a:pPr marL="722313" lvl="1" indent="-365125" eaLnBrk="1" hangingPunct="1">
              <a:lnSpc>
                <a:spcPct val="100000"/>
              </a:lnSpc>
              <a:spcBef>
                <a:spcPct val="0"/>
              </a:spcBef>
              <a:spcAft>
                <a:spcPts val="1000"/>
              </a:spcAft>
              <a:buSzPct val="100000"/>
              <a:buFontTx/>
              <a:buBlip>
                <a:blip r:embed="rId3"/>
              </a:buBlip>
              <a:defRPr/>
            </a:pPr>
            <a:r>
              <a:rPr lang="en-GB" altLang="en-US" sz="2200" dirty="0" smtClean="0"/>
              <a:t>Pre-empt failure through disclosure of information</a:t>
            </a:r>
          </a:p>
          <a:p>
            <a:pPr marL="357188" lvl="1" indent="0" eaLnBrk="1" hangingPunct="1">
              <a:lnSpc>
                <a:spcPct val="100000"/>
              </a:lnSpc>
              <a:spcBef>
                <a:spcPct val="0"/>
              </a:spcBef>
              <a:spcAft>
                <a:spcPts val="1000"/>
              </a:spcAft>
              <a:buSzPct val="100000"/>
              <a:buFontTx/>
              <a:buNone/>
              <a:defRPr/>
            </a:pPr>
            <a:endParaRPr lang="en-GB" altLang="en-US" dirty="0"/>
          </a:p>
          <a:p>
            <a:pPr marL="357188" lvl="1" indent="0" eaLnBrk="1" hangingPunct="1">
              <a:lnSpc>
                <a:spcPct val="100000"/>
              </a:lnSpc>
              <a:spcBef>
                <a:spcPct val="0"/>
              </a:spcBef>
              <a:spcAft>
                <a:spcPts val="1000"/>
              </a:spcAft>
              <a:buSzPct val="100000"/>
              <a:buFontTx/>
              <a:buNone/>
              <a:defRPr/>
            </a:pPr>
            <a:endParaRPr lang="en-GB" altLang="en-US" sz="2400" dirty="0" smtClean="0"/>
          </a:p>
        </p:txBody>
      </p:sp>
    </p:spTree>
    <p:extLst>
      <p:ext uri="{BB962C8B-B14F-4D97-AF65-F5344CB8AC3E}">
        <p14:creationId xmlns:p14="http://schemas.microsoft.com/office/powerpoint/2010/main" val="47884261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txBox="1">
            <a:spLocks/>
          </p:cNvSpPr>
          <p:nvPr/>
        </p:nvSpPr>
        <p:spPr bwMode="auto">
          <a:xfrm>
            <a:off x="6797675" y="62531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210C03D7-1262-46C7-9FEB-04236D175912}" type="slidenum">
              <a:rPr lang="en-US" altLang="en-US" sz="900">
                <a:solidFill>
                  <a:srgbClr val="5F2861"/>
                </a:solidFill>
                <a:ea typeface="MS PGothic" pitchFamily="34" charset="-128"/>
              </a:rPr>
              <a:pPr algn="r"/>
              <a:t>16</a:t>
            </a:fld>
            <a:endParaRPr lang="en-US" altLang="en-US" sz="1400">
              <a:solidFill>
                <a:srgbClr val="6D2E69"/>
              </a:solidFill>
              <a:ea typeface="MS PGothic" pitchFamily="34" charset="-128"/>
            </a:endParaRPr>
          </a:p>
        </p:txBody>
      </p:sp>
      <p:sp>
        <p:nvSpPr>
          <p:cNvPr id="21" name="Rectangle 2"/>
          <p:cNvSpPr txBox="1">
            <a:spLocks noChangeArrowheads="1"/>
          </p:cNvSpPr>
          <p:nvPr/>
        </p:nvSpPr>
        <p:spPr bwMode="auto">
          <a:xfrm>
            <a:off x="623888" y="490538"/>
            <a:ext cx="55784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600">
                <a:solidFill>
                  <a:schemeClr val="bg1"/>
                </a:solidFill>
                <a:latin typeface="+mj-lt"/>
                <a:ea typeface="+mj-ea"/>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pPr eaLnBrk="1" hangingPunct="1">
              <a:defRPr/>
            </a:pPr>
            <a:r>
              <a:rPr lang="en-GB" altLang="en-US" sz="2800" kern="0" dirty="0" smtClean="0">
                <a:solidFill>
                  <a:srgbClr val="FFFFFF"/>
                </a:solidFill>
              </a:rPr>
              <a:t>Timelines for market oversight</a:t>
            </a:r>
          </a:p>
        </p:txBody>
      </p:sp>
      <p:graphicFrame>
        <p:nvGraphicFramePr>
          <p:cNvPr id="17" name="Table 16"/>
          <p:cNvGraphicFramePr>
            <a:graphicFrameLocks noGrp="1"/>
          </p:cNvGraphicFramePr>
          <p:nvPr/>
        </p:nvGraphicFramePr>
        <p:xfrm>
          <a:off x="401638" y="1514475"/>
          <a:ext cx="6923087" cy="1006475"/>
        </p:xfrm>
        <a:graphic>
          <a:graphicData uri="http://schemas.openxmlformats.org/drawingml/2006/table">
            <a:tbl>
              <a:tblPr/>
              <a:tblGrid>
                <a:gridCol w="1956193"/>
                <a:gridCol w="4966894"/>
              </a:tblGrid>
              <a:tr h="10064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kern="0" dirty="0" smtClean="0">
                          <a:solidFill>
                            <a:srgbClr val="FFFFFF"/>
                          </a:solidFill>
                        </a:rPr>
                        <a:t>Sept – Dec 2014</a:t>
                      </a:r>
                    </a:p>
                  </a:txBody>
                  <a:tcPr marL="91439" marR="91439" marT="45749" marB="45749"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672861"/>
                    </a:solidFill>
                  </a:tcPr>
                </a:tc>
                <a:tc>
                  <a:txBody>
                    <a:bodyPr/>
                    <a:lstStyle/>
                    <a:p>
                      <a:pPr marL="180975" marR="0" indent="-180975"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2000" kern="0" dirty="0" smtClean="0">
                          <a:solidFill>
                            <a:srgbClr val="000000"/>
                          </a:solidFill>
                        </a:rPr>
                        <a:t>Development of CQC approach and methodology</a:t>
                      </a:r>
                    </a:p>
                    <a:p>
                      <a:pPr marL="180975" marR="0" indent="-180975"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2000" kern="0" dirty="0" smtClean="0">
                          <a:solidFill>
                            <a:srgbClr val="000000"/>
                          </a:solidFill>
                        </a:rPr>
                        <a:t>CQC engagement on proposed methods</a:t>
                      </a:r>
                    </a:p>
                  </a:txBody>
                  <a:tcPr marL="91439" marR="91439" marT="45749" marB="45749"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EFBBC3"/>
                    </a:solidFill>
                  </a:tcPr>
                </a:tc>
              </a:tr>
            </a:tbl>
          </a:graphicData>
        </a:graphic>
      </p:graphicFrame>
      <p:graphicFrame>
        <p:nvGraphicFramePr>
          <p:cNvPr id="19" name="Table 18"/>
          <p:cNvGraphicFramePr>
            <a:graphicFrameLocks noGrp="1"/>
          </p:cNvGraphicFramePr>
          <p:nvPr/>
        </p:nvGraphicFramePr>
        <p:xfrm>
          <a:off x="920750" y="2592388"/>
          <a:ext cx="6829425" cy="822325"/>
        </p:xfrm>
        <a:graphic>
          <a:graphicData uri="http://schemas.openxmlformats.org/drawingml/2006/table">
            <a:tbl>
              <a:tblPr/>
              <a:tblGrid>
                <a:gridCol w="1929728"/>
                <a:gridCol w="4899697"/>
              </a:tblGrid>
              <a:tr h="822325">
                <a:tc>
                  <a:txBody>
                    <a:bodyPr/>
                    <a:lstStyle/>
                    <a:p>
                      <a:pPr marL="0" indent="0" algn="ctr" eaLnBrk="1" hangingPunct="1">
                        <a:defRPr/>
                      </a:pPr>
                      <a:r>
                        <a:rPr lang="en-GB" sz="2000" kern="0" dirty="0" smtClean="0">
                          <a:solidFill>
                            <a:srgbClr val="FFFFFF"/>
                          </a:solidFill>
                        </a:rPr>
                        <a:t>Jan – Feb 2015</a:t>
                      </a:r>
                    </a:p>
                  </a:txBody>
                  <a:tcPr marL="91447" marR="91447" marT="45654" marB="45654"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672861"/>
                    </a:solidFill>
                  </a:tcPr>
                </a:tc>
                <a:tc>
                  <a:txBody>
                    <a:bodyPr/>
                    <a:lstStyle/>
                    <a:p>
                      <a:pPr marL="0" indent="0" eaLnBrk="1" hangingPunct="1">
                        <a:defRPr/>
                      </a:pPr>
                      <a:r>
                        <a:rPr lang="en-GB" sz="2000" dirty="0" smtClean="0"/>
                        <a:t>Identify and liaise with providers that meet the market oversight entry criteria</a:t>
                      </a:r>
                    </a:p>
                  </a:txBody>
                  <a:tcPr marL="91447" marR="91447" marT="45654" marB="45654"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EFBBC3"/>
                    </a:solidFill>
                  </a:tcPr>
                </a:tc>
              </a:tr>
            </a:tbl>
          </a:graphicData>
        </a:graphic>
      </p:graphicFrame>
      <p:graphicFrame>
        <p:nvGraphicFramePr>
          <p:cNvPr id="23" name="Table 22"/>
          <p:cNvGraphicFramePr>
            <a:graphicFrameLocks noGrp="1"/>
          </p:cNvGraphicFramePr>
          <p:nvPr/>
        </p:nvGraphicFramePr>
        <p:xfrm>
          <a:off x="1690688" y="3481388"/>
          <a:ext cx="6553200" cy="1920875"/>
        </p:xfrm>
        <a:graphic>
          <a:graphicData uri="http://schemas.openxmlformats.org/drawingml/2006/table">
            <a:tbl>
              <a:tblPr/>
              <a:tblGrid>
                <a:gridCol w="1851677"/>
                <a:gridCol w="4701523"/>
              </a:tblGrid>
              <a:tr h="1920875">
                <a:tc>
                  <a:txBody>
                    <a:bodyPr/>
                    <a:lstStyle/>
                    <a:p>
                      <a:pPr marL="0" indent="0" algn="ctr" eaLnBrk="1" hangingPunct="1">
                        <a:defRPr/>
                      </a:pPr>
                      <a:r>
                        <a:rPr lang="en-GB" sz="2000" kern="0" dirty="0" smtClean="0">
                          <a:solidFill>
                            <a:srgbClr val="FFFFFF"/>
                          </a:solidFill>
                        </a:rPr>
                        <a:t>April </a:t>
                      </a:r>
                    </a:p>
                    <a:p>
                      <a:pPr marL="0" indent="0" algn="ctr" eaLnBrk="1" hangingPunct="1">
                        <a:defRPr/>
                      </a:pPr>
                      <a:r>
                        <a:rPr lang="en-GB" sz="2000" kern="0" dirty="0" smtClean="0">
                          <a:solidFill>
                            <a:srgbClr val="FFFFFF"/>
                          </a:solidFill>
                        </a:rPr>
                        <a:t>2015</a:t>
                      </a:r>
                    </a:p>
                  </a:txBody>
                  <a:tcPr marL="91426" marR="91426" marT="45718" marB="45718"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672861"/>
                    </a:solidFill>
                  </a:tcPr>
                </a:tc>
                <a:tc>
                  <a:txBody>
                    <a:bodyPr/>
                    <a:lstStyle/>
                    <a:p>
                      <a:pPr marL="180975" marR="0" indent="-180975"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2000" dirty="0" smtClean="0"/>
                        <a:t>Formally notify providers of their inclusion in the scheme and respond to appeals</a:t>
                      </a:r>
                    </a:p>
                    <a:p>
                      <a:pPr marL="180975" indent="-180975" defTabSz="457200" eaLnBrk="1" fontAlgn="auto" hangingPunct="1">
                        <a:lnSpc>
                          <a:spcPct val="100000"/>
                        </a:lnSpc>
                        <a:spcBef>
                          <a:spcPts val="0"/>
                        </a:spcBef>
                        <a:spcAft>
                          <a:spcPts val="0"/>
                        </a:spcAft>
                        <a:buClrTx/>
                        <a:buSzTx/>
                        <a:buFont typeface="Arial" pitchFamily="34" charset="0"/>
                        <a:buChar char="•"/>
                        <a:tabLst/>
                        <a:defRPr/>
                      </a:pPr>
                      <a:r>
                        <a:rPr lang="en-GB" sz="2000" dirty="0" smtClean="0"/>
                        <a:t>Start to undertake financial assessments of providers in the scheme</a:t>
                      </a:r>
                    </a:p>
                  </a:txBody>
                  <a:tcPr marL="91426" marR="91426" marT="45718" marB="45718"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EFBBC3"/>
                    </a:solidFill>
                  </a:tcPr>
                </a:tc>
              </a:tr>
            </a:tbl>
          </a:graphicData>
        </a:graphic>
      </p:graphicFrame>
      <p:graphicFrame>
        <p:nvGraphicFramePr>
          <p:cNvPr id="24" name="Table 23"/>
          <p:cNvGraphicFramePr>
            <a:graphicFrameLocks noGrp="1"/>
          </p:cNvGraphicFramePr>
          <p:nvPr/>
        </p:nvGraphicFramePr>
        <p:xfrm>
          <a:off x="2528888" y="5489575"/>
          <a:ext cx="6173787" cy="804863"/>
        </p:xfrm>
        <a:graphic>
          <a:graphicData uri="http://schemas.openxmlformats.org/drawingml/2006/table">
            <a:tbl>
              <a:tblPr/>
              <a:tblGrid>
                <a:gridCol w="1744470"/>
                <a:gridCol w="4429317"/>
              </a:tblGrid>
              <a:tr h="804863">
                <a:tc>
                  <a:txBody>
                    <a:bodyPr/>
                    <a:lstStyle/>
                    <a:p>
                      <a:pPr marL="0" indent="0" algn="ctr" eaLnBrk="1" hangingPunct="1">
                        <a:defRPr/>
                      </a:pPr>
                      <a:r>
                        <a:rPr lang="en-GB" sz="2000" kern="0" dirty="0" smtClean="0">
                          <a:solidFill>
                            <a:srgbClr val="FFFFFF"/>
                          </a:solidFill>
                        </a:rPr>
                        <a:t>October</a:t>
                      </a:r>
                    </a:p>
                    <a:p>
                      <a:pPr marL="0" indent="0" algn="ctr" eaLnBrk="1" hangingPunct="1">
                        <a:defRPr/>
                      </a:pPr>
                      <a:r>
                        <a:rPr lang="en-GB" sz="2000" kern="0" dirty="0" smtClean="0">
                          <a:solidFill>
                            <a:srgbClr val="FFFFFF"/>
                          </a:solidFill>
                        </a:rPr>
                        <a:t>2015</a:t>
                      </a:r>
                    </a:p>
                  </a:txBody>
                  <a:tcPr marL="91433" marR="91433" marT="45648" marB="45648"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672861"/>
                    </a:solidFill>
                  </a:tcPr>
                </a:tc>
                <a:tc>
                  <a:txBody>
                    <a:bodyPr/>
                    <a:lstStyle/>
                    <a:p>
                      <a:pPr marL="0" indent="0" defTabSz="457200" eaLnBrk="1" fontAlgn="auto" hangingPunct="1">
                        <a:lnSpc>
                          <a:spcPct val="100000"/>
                        </a:lnSpc>
                        <a:spcBef>
                          <a:spcPts val="0"/>
                        </a:spcBef>
                        <a:spcAft>
                          <a:spcPts val="0"/>
                        </a:spcAft>
                        <a:buClrTx/>
                        <a:buSzTx/>
                        <a:tabLst/>
                        <a:defRPr/>
                      </a:pPr>
                      <a:r>
                        <a:rPr lang="en-GB" sz="2000" dirty="0" smtClean="0"/>
                        <a:t>Bring specialist providers into the scheme</a:t>
                      </a:r>
                    </a:p>
                  </a:txBody>
                  <a:tcPr marL="91433" marR="91433" marT="45648" marB="45648"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rgbClr val="EFBBC3"/>
                    </a:solidFill>
                  </a:tcPr>
                </a:tc>
              </a:tr>
            </a:tbl>
          </a:graphicData>
        </a:graphic>
      </p:graphicFrame>
    </p:spTree>
    <p:extLst>
      <p:ext uri="{BB962C8B-B14F-4D97-AF65-F5344CB8AC3E}">
        <p14:creationId xmlns:p14="http://schemas.microsoft.com/office/powerpoint/2010/main" val="41662483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22313" y="476250"/>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pPr>
              <a:defRPr/>
            </a:pPr>
            <a:r>
              <a:rPr lang="en-GB" altLang="en-US" sz="2800" dirty="0" smtClean="0">
                <a:solidFill>
                  <a:srgbClr val="FFFFFF"/>
                </a:solidFill>
              </a:rPr>
              <a:t>Our enforcement powers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l="8783" t="14555" r="10789" b="11185"/>
          <a:stretch>
            <a:fillRect/>
          </a:stretch>
        </p:blipFill>
        <p:spPr bwMode="auto">
          <a:xfrm>
            <a:off x="1093788" y="1484313"/>
            <a:ext cx="6629400"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1"/>
          <p:cNvSpPr>
            <a:spLocks noChangeArrowheads="1"/>
          </p:cNvSpPr>
          <p:nvPr/>
        </p:nvSpPr>
        <p:spPr bwMode="auto">
          <a:xfrm>
            <a:off x="6084888" y="1628775"/>
            <a:ext cx="1638300" cy="1368425"/>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ct val="0"/>
              </a:spcAft>
            </a:pPr>
            <a:r>
              <a:rPr lang="en-GB" altLang="en-US" sz="1600" b="1" kern="1200" smtClean="0">
                <a:solidFill>
                  <a:srgbClr val="000000"/>
                </a:solidFill>
              </a:rPr>
              <a:t>Not an escalator – more than one power can be used </a:t>
            </a:r>
          </a:p>
        </p:txBody>
      </p:sp>
    </p:spTree>
    <p:extLst>
      <p:ext uri="{BB962C8B-B14F-4D97-AF65-F5344CB8AC3E}">
        <p14:creationId xmlns:p14="http://schemas.microsoft.com/office/powerpoint/2010/main" val="313545556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flipV="1">
            <a:off x="449262" y="1557337"/>
            <a:ext cx="8277226" cy="4822826"/>
          </a:xfrm>
          <a:prstGeom prst="roundRect">
            <a:avLst>
              <a:gd name="adj" fmla="val 2167"/>
            </a:avLst>
          </a:prstGeom>
          <a:solidFill>
            <a:srgbClr val="EFBBC3"/>
          </a:solidFill>
          <a:ln w="12700">
            <a:miter lim="400000"/>
          </a:ln>
        </p:spPr>
        <p:txBody>
          <a:bodyPr lIns="0" tIns="0" rIns="0" bIns="0" anchor="ctr"/>
          <a:lstStyle/>
          <a:p>
            <a:pPr lvl="0" defTabSz="457200">
              <a:defRPr sz="1800"/>
            </a:pPr>
            <a:endParaRPr dirty="0"/>
          </a:p>
        </p:txBody>
      </p:sp>
      <p:sp>
        <p:nvSpPr>
          <p:cNvPr id="85" name="Shape 85"/>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9</a:t>
            </a:r>
          </a:p>
        </p:txBody>
      </p:sp>
      <p:sp>
        <p:nvSpPr>
          <p:cNvPr id="86" name="Shape 86"/>
          <p:cNvSpPr/>
          <p:nvPr/>
        </p:nvSpPr>
        <p:spPr>
          <a:xfrm>
            <a:off x="662992" y="1841347"/>
            <a:ext cx="7291213" cy="9258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600" dirty="0"/>
              <a:t>P</a:t>
            </a:r>
            <a:r>
              <a:rPr lang="en-GB" sz="3600" dirty="0" smtClean="0"/>
              <a:t>ower </a:t>
            </a:r>
            <a:r>
              <a:rPr lang="en-GB" sz="3600" dirty="0"/>
              <a:t>of the Mum </a:t>
            </a:r>
            <a:r>
              <a:rPr lang="en-GB" sz="3600" dirty="0" smtClean="0"/>
              <a:t>Test</a:t>
            </a:r>
          </a:p>
          <a:p>
            <a:pPr marL="444500" lvl="0" indent="-444500" defTabSz="457200">
              <a:lnSpc>
                <a:spcPts val="2800"/>
              </a:lnSpc>
              <a:spcBef>
                <a:spcPts val="1500"/>
              </a:spcBef>
              <a:buSzPct val="100000"/>
              <a:buBlip>
                <a:blip r:embed="rId3"/>
              </a:buBlip>
              <a:tabLst>
                <a:tab pos="355600" algn="l"/>
                <a:tab pos="444500" algn="l"/>
                <a:tab pos="952500" algn="l"/>
                <a:tab pos="1422400" algn="l"/>
                <a:tab pos="1905000" algn="l"/>
              </a:tabLst>
              <a:defRPr sz="1800"/>
            </a:pPr>
            <a:r>
              <a:rPr lang="en-GB" sz="3600" dirty="0" smtClean="0"/>
              <a:t>Importance </a:t>
            </a:r>
            <a:r>
              <a:rPr lang="en-GB" sz="3600" dirty="0"/>
              <a:t>of </a:t>
            </a:r>
            <a:r>
              <a:rPr lang="en-GB" sz="3600" dirty="0" smtClean="0"/>
              <a:t>co-production</a:t>
            </a:r>
            <a:endParaRPr lang="en-GB" sz="3600" dirty="0"/>
          </a:p>
        </p:txBody>
      </p:sp>
      <p:sp>
        <p:nvSpPr>
          <p:cNvPr id="87" name="Shape 87"/>
          <p:cNvSpPr/>
          <p:nvPr/>
        </p:nvSpPr>
        <p:spPr>
          <a:xfrm>
            <a:off x="631825" y="696912"/>
            <a:ext cx="5600700" cy="46076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defTabSz="457200">
              <a:lnSpc>
                <a:spcPct val="85000"/>
              </a:lnSpc>
              <a:defRPr sz="2800">
                <a:solidFill>
                  <a:srgbClr val="FFFFFF"/>
                </a:solidFill>
              </a:defRPr>
            </a:lvl1pPr>
          </a:lstStyle>
          <a:p>
            <a:pPr lvl="0">
              <a:defRPr sz="1800">
                <a:solidFill>
                  <a:srgbClr val="000000"/>
                </a:solidFill>
              </a:defRPr>
            </a:pPr>
            <a:r>
              <a:rPr lang="en-GB" sz="2800" dirty="0" smtClean="0">
                <a:solidFill>
                  <a:srgbClr val="FFFFFF"/>
                </a:solidFill>
              </a:rPr>
              <a:t>Reflections</a:t>
            </a:r>
            <a:endParaRPr sz="2800" dirty="0">
              <a:solidFill>
                <a:srgbClr val="FFFFFF"/>
              </a:solidFill>
            </a:endParaRPr>
          </a:p>
        </p:txBody>
      </p:sp>
      <p:pic>
        <p:nvPicPr>
          <p:cNvPr id="6" name="image.png"/>
          <p:cNvPicPr/>
          <p:nvPr/>
        </p:nvPicPr>
        <p:blipFill>
          <a:blip r:embed="rId4">
            <a:extLst/>
          </a:blip>
          <a:stretch>
            <a:fillRect/>
          </a:stretch>
        </p:blipFill>
        <p:spPr>
          <a:xfrm>
            <a:off x="4595039" y="3265058"/>
            <a:ext cx="3799012" cy="2875494"/>
          </a:xfrm>
          <a:prstGeom prst="rect">
            <a:avLst/>
          </a:prstGeom>
          <a:ln w="12700">
            <a:miter lim="400000"/>
          </a:ln>
        </p:spPr>
      </p:pic>
      <p:pic>
        <p:nvPicPr>
          <p:cNvPr id="7" name="image.png"/>
          <p:cNvPicPr/>
          <p:nvPr/>
        </p:nvPicPr>
        <p:blipFill>
          <a:blip r:embed="rId5">
            <a:extLst/>
          </a:blip>
          <a:stretch>
            <a:fillRect/>
          </a:stretch>
        </p:blipFill>
        <p:spPr>
          <a:xfrm>
            <a:off x="794736" y="3265058"/>
            <a:ext cx="3645606" cy="2875494"/>
          </a:xfrm>
          <a:prstGeom prst="rect">
            <a:avLst/>
          </a:prstGeom>
          <a:ln w="12700">
            <a:miter lim="400000"/>
          </a:ln>
        </p:spPr>
      </p:pic>
    </p:spTree>
    <p:extLst>
      <p:ext uri="{BB962C8B-B14F-4D97-AF65-F5344CB8AC3E}">
        <p14:creationId xmlns:p14="http://schemas.microsoft.com/office/powerpoint/2010/main" val="39684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ct val="0"/>
              </a:spcAft>
            </a:pPr>
            <a:endParaRPr lang="en-GB" altLang="en-US" kern="1200" smtClean="0">
              <a:solidFill>
                <a:srgbClr val="000000"/>
              </a:solidFill>
            </a:endParaRPr>
          </a:p>
        </p:txBody>
      </p:sp>
      <p:sp>
        <p:nvSpPr>
          <p:cNvPr id="1536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rtl="0" eaLnBrk="0" fontAlgn="base" hangingPunct="0">
              <a:spcBef>
                <a:spcPct val="0"/>
              </a:spcBef>
              <a:spcAft>
                <a:spcPct val="0"/>
              </a:spcAft>
            </a:pPr>
            <a:fld id="{6CE602FF-6EAD-4B81-9E0F-D9E65DF1B8B2}" type="slidenum">
              <a:rPr lang="en-US" altLang="en-US" sz="900" kern="1200" smtClean="0">
                <a:solidFill>
                  <a:srgbClr val="5F2861"/>
                </a:solidFill>
                <a:ea typeface="MS PGothic" pitchFamily="34" charset="-128"/>
              </a:rPr>
              <a:pPr algn="r" rtl="0" eaLnBrk="0" fontAlgn="base" hangingPunct="0">
                <a:spcBef>
                  <a:spcPct val="0"/>
                </a:spcBef>
                <a:spcAft>
                  <a:spcPct val="0"/>
                </a:spcAft>
              </a:pPr>
              <a:t>19</a:t>
            </a:fld>
            <a:endParaRPr lang="en-US" altLang="en-US" sz="1400" kern="1200" smtClean="0">
              <a:solidFill>
                <a:srgbClr val="6D2E69"/>
              </a:solidFill>
              <a:ea typeface="MS PGothic" pitchFamily="34" charset="-128"/>
            </a:endParaRPr>
          </a:p>
        </p:txBody>
      </p:sp>
      <p:sp>
        <p:nvSpPr>
          <p:cNvPr id="15364" name="Rectangle 3"/>
          <p:cNvSpPr txBox="1">
            <a:spLocks noChangeArrowheads="1"/>
          </p:cNvSpPr>
          <p:nvPr/>
        </p:nvSpPr>
        <p:spPr bwMode="auto">
          <a:xfrm>
            <a:off x="611188" y="1700213"/>
            <a:ext cx="7632700" cy="823912"/>
          </a:xfrm>
          <a:prstGeom prst="rect">
            <a:avLst/>
          </a:prstGeom>
          <a:noFill/>
          <a:ln>
            <a:noFill/>
          </a:ln>
          <a:extLst/>
        </p:spPr>
        <p:txBody>
          <a:bodyPr lIns="0" tIns="0" rIns="0" bIns="0"/>
          <a:lstStyle>
            <a:lvl1pPr marL="285750" indent="-285750">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285750" indent="-285750">
              <a:defRPr sz="2400">
                <a:solidFill>
                  <a:schemeClr val="tx1"/>
                </a:solidFill>
                <a:latin typeface="Arial" pitchFamily="34" charset="0"/>
                <a:ea typeface="ヒラギノ角ゴ Pro W3" charset="-128"/>
              </a:defRPr>
            </a:lvl3pPr>
            <a:lvl4pPr marL="1657350" indent="-28575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indent="0" algn="l" rtl="0" eaLnBrk="0" fontAlgn="base" hangingPunct="0">
              <a:spcBef>
                <a:spcPct val="0"/>
              </a:spcBef>
              <a:spcAft>
                <a:spcPts val="900"/>
              </a:spcAft>
              <a:buClr>
                <a:srgbClr val="733A70"/>
              </a:buClr>
              <a:buSzPct val="100000"/>
              <a:defRPr/>
            </a:pPr>
            <a:endParaRPr lang="en-GB" sz="1800" kern="1200" dirty="0" smtClean="0">
              <a:solidFill>
                <a:srgbClr val="000000"/>
              </a:solidFill>
            </a:endParaRPr>
          </a:p>
          <a:p>
            <a:pPr algn="l" rtl="0" eaLnBrk="0" fontAlgn="base" hangingPunct="0">
              <a:spcBef>
                <a:spcPct val="0"/>
              </a:spcBef>
              <a:spcAft>
                <a:spcPts val="900"/>
              </a:spcAft>
              <a:buClr>
                <a:srgbClr val="733A70"/>
              </a:buClr>
              <a:buSzPct val="100000"/>
              <a:buFontTx/>
              <a:buBlip>
                <a:blip r:embed="rId3"/>
              </a:buBlip>
              <a:defRPr/>
            </a:pPr>
            <a:endParaRPr lang="en-GB" sz="1800" kern="1200" dirty="0" smtClean="0">
              <a:solidFill>
                <a:srgbClr val="000000"/>
              </a:solidFill>
            </a:endParaRPr>
          </a:p>
          <a:p>
            <a:pPr algn="l" rtl="0" eaLnBrk="0" fontAlgn="base" hangingPunct="0">
              <a:spcBef>
                <a:spcPct val="0"/>
              </a:spcBef>
              <a:spcAft>
                <a:spcPts val="900"/>
              </a:spcAft>
              <a:buClr>
                <a:srgbClr val="733A70"/>
              </a:buClr>
              <a:buSzPct val="100000"/>
              <a:buFontTx/>
              <a:buBlip>
                <a:blip r:embed="rId3"/>
              </a:buBlip>
              <a:defRPr/>
            </a:pPr>
            <a:endParaRPr lang="en-GB" sz="1800" kern="1200" dirty="0" smtClean="0">
              <a:solidFill>
                <a:srgbClr val="000000"/>
              </a:solidFill>
            </a:endParaRPr>
          </a:p>
          <a:p>
            <a:pPr lvl="2" algn="l" rtl="0" eaLnBrk="0" fontAlgn="base" hangingPunct="0">
              <a:spcBef>
                <a:spcPct val="0"/>
              </a:spcBef>
              <a:spcAft>
                <a:spcPct val="0"/>
              </a:spcAft>
              <a:buSzPct val="100000"/>
              <a:buFontTx/>
              <a:buBlip>
                <a:blip r:embed="rId3"/>
              </a:buBlip>
              <a:defRPr/>
            </a:pPr>
            <a:endParaRPr lang="en-GB" sz="1800" kern="1200" dirty="0" smtClean="0">
              <a:solidFill>
                <a:srgbClr val="000000"/>
              </a:solidFill>
            </a:endParaRPr>
          </a:p>
        </p:txBody>
      </p:sp>
      <p:sp>
        <p:nvSpPr>
          <p:cNvPr id="15365" name="Rectangle 2"/>
          <p:cNvSpPr txBox="1">
            <a:spLocks noChangeArrowheads="1"/>
          </p:cNvSpPr>
          <p:nvPr/>
        </p:nvSpPr>
        <p:spPr bwMode="auto">
          <a:xfrm>
            <a:off x="558800" y="620713"/>
            <a:ext cx="58324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pitchFamily="34" charset="0"/>
                <a:ea typeface="ヒラギノ角ゴ Pro W3" charset="-128"/>
              </a:defRPr>
            </a:lvl1pPr>
            <a:lvl2pPr>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lvl="1" indent="0" algn="l" rtl="0" eaLnBrk="0" fontAlgn="base" hangingPunct="0">
              <a:spcBef>
                <a:spcPct val="0"/>
              </a:spcBef>
              <a:spcAft>
                <a:spcPts val="900"/>
              </a:spcAft>
            </a:pPr>
            <a:r>
              <a:rPr lang="en-GB" altLang="en-US" sz="2800" kern="1200" smtClean="0">
                <a:solidFill>
                  <a:srgbClr val="FFFFFF"/>
                </a:solidFill>
              </a:rPr>
              <a:t>Why does this matter?</a:t>
            </a:r>
          </a:p>
        </p:txBody>
      </p:sp>
      <p:pic>
        <p:nvPicPr>
          <p:cNvPr id="153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1693863"/>
            <a:ext cx="5684838"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3"/>
          <p:cNvSpPr txBox="1">
            <a:spLocks noChangeArrowheads="1"/>
          </p:cNvSpPr>
          <p:nvPr/>
        </p:nvSpPr>
        <p:spPr bwMode="auto">
          <a:xfrm>
            <a:off x="6948488" y="2384425"/>
            <a:ext cx="1778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ct val="0"/>
              </a:spcAft>
            </a:pPr>
            <a:r>
              <a:rPr lang="en-GB" altLang="en-US" sz="4000" kern="1200" smtClean="0">
                <a:solidFill>
                  <a:srgbClr val="6C276A"/>
                </a:solidFill>
              </a:rPr>
              <a:t>People are at the heart of it</a:t>
            </a:r>
          </a:p>
        </p:txBody>
      </p:sp>
    </p:spTree>
    <p:extLst>
      <p:ext uri="{BB962C8B-B14F-4D97-AF65-F5344CB8AC3E}">
        <p14:creationId xmlns:p14="http://schemas.microsoft.com/office/powerpoint/2010/main" val="359545855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flipV="1">
            <a:off x="449262" y="1557337"/>
            <a:ext cx="8277226" cy="4822826"/>
          </a:xfrm>
          <a:prstGeom prst="roundRect">
            <a:avLst>
              <a:gd name="adj" fmla="val 2167"/>
            </a:avLst>
          </a:prstGeom>
          <a:solidFill>
            <a:srgbClr val="EFBBC3"/>
          </a:solidFill>
          <a:ln w="12700">
            <a:miter lim="400000"/>
          </a:ln>
        </p:spPr>
        <p:txBody>
          <a:bodyPr lIns="0" tIns="0" rIns="0" bIns="0" anchor="ctr"/>
          <a:lstStyle/>
          <a:p>
            <a:pPr lvl="0" defTabSz="457200">
              <a:defRPr sz="1800"/>
            </a:pPr>
            <a:endParaRPr dirty="0"/>
          </a:p>
        </p:txBody>
      </p:sp>
      <p:pic>
        <p:nvPicPr>
          <p:cNvPr id="20" name="image.png"/>
          <p:cNvPicPr/>
          <p:nvPr/>
        </p:nvPicPr>
        <p:blipFill>
          <a:blip r:embed="rId3">
            <a:extLst/>
          </a:blip>
          <a:stretch>
            <a:fillRect/>
          </a:stretch>
        </p:blipFill>
        <p:spPr>
          <a:xfrm rot="21078329">
            <a:off x="6154737" y="3303587"/>
            <a:ext cx="1987551" cy="2811463"/>
          </a:xfrm>
          <a:prstGeom prst="rect">
            <a:avLst/>
          </a:prstGeom>
          <a:ln w="12700">
            <a:miter lim="400000"/>
          </a:ln>
          <a:effectLst>
            <a:outerShdw blurRad="50800" dist="50800" dir="5400000" rotWithShape="0">
              <a:srgbClr val="000000"/>
            </a:outerShdw>
          </a:effectLst>
        </p:spPr>
      </p:pic>
      <p:sp>
        <p:nvSpPr>
          <p:cNvPr id="21" name="Shape 21"/>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2</a:t>
            </a:r>
          </a:p>
        </p:txBody>
      </p:sp>
      <p:sp>
        <p:nvSpPr>
          <p:cNvPr id="22" name="Shape 22"/>
          <p:cNvSpPr/>
          <p:nvPr/>
        </p:nvSpPr>
        <p:spPr>
          <a:xfrm>
            <a:off x="546100" y="688975"/>
            <a:ext cx="5600700" cy="488367"/>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defTabSz="457200">
              <a:lnSpc>
                <a:spcPct val="85000"/>
              </a:lnSpc>
              <a:defRPr sz="2800">
                <a:solidFill>
                  <a:srgbClr val="FFFFFF"/>
                </a:solidFill>
              </a:defRPr>
            </a:lvl1pPr>
          </a:lstStyle>
          <a:p>
            <a:pPr lvl="0">
              <a:defRPr sz="1800">
                <a:solidFill>
                  <a:srgbClr val="000000"/>
                </a:solidFill>
              </a:defRPr>
            </a:pPr>
            <a:r>
              <a:rPr sz="2800" dirty="0">
                <a:solidFill>
                  <a:srgbClr val="FFFFFF"/>
                </a:solidFill>
              </a:rPr>
              <a:t>Our purpose and role</a:t>
            </a:r>
          </a:p>
        </p:txBody>
      </p:sp>
      <p:sp>
        <p:nvSpPr>
          <p:cNvPr id="23" name="Shape 23"/>
          <p:cNvSpPr/>
          <p:nvPr/>
        </p:nvSpPr>
        <p:spPr>
          <a:xfrm>
            <a:off x="628577" y="1628800"/>
            <a:ext cx="5292725" cy="42498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defRPr sz="1800"/>
            </a:pPr>
            <a:r>
              <a:rPr sz="2800" b="1" dirty="0">
                <a:solidFill>
                  <a:srgbClr val="6B2861"/>
                </a:solidFill>
              </a:rPr>
              <a:t>Our purpose</a:t>
            </a:r>
          </a:p>
          <a:p>
            <a:pPr lvl="0" defTabSz="457200">
              <a:spcBef>
                <a:spcPts val="1200"/>
              </a:spcBef>
              <a:defRPr sz="1800"/>
            </a:pPr>
            <a:r>
              <a:rPr sz="2100" dirty="0"/>
              <a:t>We make sure health and social care services provide people with safe, effective, compassionate, high-quality care and we encourage care services to improve</a:t>
            </a:r>
          </a:p>
          <a:p>
            <a:pPr lvl="0" defTabSz="457200">
              <a:lnSpc>
                <a:spcPts val="2200"/>
              </a:lnSpc>
              <a:spcBef>
                <a:spcPts val="1600"/>
              </a:spcBef>
              <a:defRPr sz="1800"/>
            </a:pPr>
            <a:r>
              <a:rPr sz="2800" b="1" dirty="0">
                <a:solidFill>
                  <a:srgbClr val="6B2861"/>
                </a:solidFill>
              </a:rPr>
              <a:t>Our role</a:t>
            </a:r>
          </a:p>
          <a:p>
            <a:pPr lvl="0" defTabSz="457200">
              <a:spcBef>
                <a:spcPts val="2100"/>
              </a:spcBef>
              <a:defRPr sz="1800"/>
            </a:pPr>
            <a:r>
              <a:rPr sz="2100" dirty="0"/>
              <a:t>We monitor, inspect and regulate services to make sure they meet fundamental standards of quality and safety and we publish what we find, including performance ratings to help people choose care</a:t>
            </a:r>
          </a:p>
        </p:txBody>
      </p:sp>
      <p:pic>
        <p:nvPicPr>
          <p:cNvPr id="24" name="image.png"/>
          <p:cNvPicPr/>
          <p:nvPr/>
        </p:nvPicPr>
        <p:blipFill>
          <a:blip r:embed="rId4">
            <a:extLst/>
          </a:blip>
          <a:stretch>
            <a:fillRect/>
          </a:stretch>
        </p:blipFill>
        <p:spPr>
          <a:xfrm rot="840000">
            <a:off x="6215062" y="1751012"/>
            <a:ext cx="1866901" cy="2647951"/>
          </a:xfrm>
          <a:prstGeom prst="rect">
            <a:avLst/>
          </a:prstGeom>
          <a:ln>
            <a:solidFill>
              <a:srgbClr val="FFFFFF"/>
            </a:solidFill>
            <a:round/>
          </a:ln>
        </p:spPr>
      </p:pic>
      <p:sp>
        <p:nvSpPr>
          <p:cNvPr id="25" name="Shape 25"/>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
          <p:cNvSpPr>
            <a:spLocks noChangeArrowheads="1"/>
          </p:cNvSpPr>
          <p:nvPr/>
        </p:nvSpPr>
        <p:spPr bwMode="auto">
          <a:xfrm flipV="1">
            <a:off x="449263" y="1557338"/>
            <a:ext cx="8277225" cy="4919662"/>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endParaRPr lang="en-GB" altLang="en-US" dirty="0">
              <a:solidFill>
                <a:srgbClr val="000000"/>
              </a:solidFill>
            </a:endParaRPr>
          </a:p>
          <a:p>
            <a:pPr algn="ctr"/>
            <a:endParaRPr lang="en-GB" altLang="en-US" dirty="0">
              <a:solidFill>
                <a:srgbClr val="000000"/>
              </a:solidFill>
            </a:endParaRPr>
          </a:p>
          <a:p>
            <a:pPr algn="ctr"/>
            <a:endParaRPr lang="en-GB" altLang="en-US" dirty="0">
              <a:solidFill>
                <a:srgbClr val="000000"/>
              </a:solidFill>
            </a:endParaRPr>
          </a:p>
          <a:p>
            <a:pPr algn="ctr"/>
            <a:endParaRPr lang="en-GB" altLang="en-US" dirty="0">
              <a:solidFill>
                <a:srgbClr val="000000"/>
              </a:solidFill>
            </a:endParaRPr>
          </a:p>
          <a:p>
            <a:pPr algn="ctr"/>
            <a:endParaRPr lang="en-GB" altLang="en-US" dirty="0">
              <a:solidFill>
                <a:srgbClr val="000000"/>
              </a:solidFill>
            </a:endParaRPr>
          </a:p>
          <a:p>
            <a:pPr algn="ctr"/>
            <a:endParaRPr lang="en-GB" altLang="en-US" sz="2800" dirty="0">
              <a:solidFill>
                <a:srgbClr val="000000"/>
              </a:solidFill>
            </a:endParaRPr>
          </a:p>
          <a:p>
            <a:pPr algn="ctr"/>
            <a:endParaRPr lang="en-GB" altLang="en-US" sz="2800" dirty="0">
              <a:solidFill>
                <a:srgbClr val="672861"/>
              </a:solidFill>
            </a:endParaRPr>
          </a:p>
          <a:p>
            <a:pPr algn="ctr"/>
            <a:r>
              <a:rPr lang="en-GB" altLang="en-US" dirty="0">
                <a:solidFill>
                  <a:srgbClr val="672861"/>
                </a:solidFill>
              </a:rPr>
              <a:t>www.cqc.org.uk</a:t>
            </a:r>
          </a:p>
          <a:p>
            <a:pPr algn="ctr" eaLnBrk="1" hangingPunct="1">
              <a:spcAft>
                <a:spcPts val="600"/>
              </a:spcAft>
              <a:buSzPct val="100000"/>
            </a:pPr>
            <a:r>
              <a:rPr lang="en-GB" altLang="en-US" dirty="0">
                <a:solidFill>
                  <a:srgbClr val="6C276A"/>
                </a:solidFill>
                <a:ea typeface="MS PGothic" pitchFamily="34" charset="-128"/>
              </a:rPr>
              <a:t>enquiries@cqc.org.uk</a:t>
            </a:r>
          </a:p>
          <a:p>
            <a:pPr algn="ctr" eaLnBrk="1" hangingPunct="1">
              <a:spcAft>
                <a:spcPts val="1000"/>
              </a:spcAft>
              <a:buSzPct val="100000"/>
            </a:pPr>
            <a:r>
              <a:rPr lang="en-GB" altLang="en-US" dirty="0">
                <a:solidFill>
                  <a:srgbClr val="6C276A"/>
                </a:solidFill>
                <a:ea typeface="MS PGothic" pitchFamily="34" charset="-128"/>
              </a:rPr>
              <a:t>@CareQualityComm</a:t>
            </a:r>
          </a:p>
          <a:p>
            <a:pPr algn="ctr"/>
            <a:r>
              <a:rPr lang="en-GB" altLang="en-US" dirty="0" smtClean="0">
                <a:solidFill>
                  <a:srgbClr val="672861"/>
                </a:solidFill>
              </a:rPr>
              <a:t>Barbara Skinner</a:t>
            </a:r>
          </a:p>
          <a:p>
            <a:pPr algn="ctr"/>
            <a:r>
              <a:rPr lang="en-GB" altLang="en-US" dirty="0" smtClean="0">
                <a:solidFill>
                  <a:srgbClr val="672861"/>
                </a:solidFill>
              </a:rPr>
              <a:t>Inspection Manager -</a:t>
            </a:r>
            <a:r>
              <a:rPr lang="en-GB" altLang="en-US" dirty="0" smtClean="0">
                <a:solidFill>
                  <a:srgbClr val="672861"/>
                </a:solidFill>
              </a:rPr>
              <a:t> </a:t>
            </a:r>
            <a:r>
              <a:rPr lang="en-GB" altLang="en-US" dirty="0">
                <a:solidFill>
                  <a:srgbClr val="672861"/>
                </a:solidFill>
              </a:rPr>
              <a:t>Adult Social Care</a:t>
            </a:r>
          </a:p>
          <a:p>
            <a:pPr algn="ctr"/>
            <a:endParaRPr lang="en-GB" altLang="en-US" dirty="0">
              <a:solidFill>
                <a:srgbClr val="000000"/>
              </a:solidFill>
            </a:endParaRPr>
          </a:p>
        </p:txBody>
      </p:sp>
      <p:sp>
        <p:nvSpPr>
          <p:cNvPr id="26627"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fld id="{03AAD108-1599-4992-B2C8-43A758159ACC}" type="slidenum">
              <a:rPr lang="en-US" altLang="en-US" sz="900">
                <a:solidFill>
                  <a:srgbClr val="5F2861"/>
                </a:solidFill>
                <a:ea typeface="MS PGothic" pitchFamily="34" charset="-128"/>
              </a:rPr>
              <a:pPr algn="r"/>
              <a:t>20</a:t>
            </a:fld>
            <a:endParaRPr lang="en-US" altLang="en-US" sz="1400" dirty="0">
              <a:solidFill>
                <a:srgbClr val="6D2E69"/>
              </a:solidFill>
              <a:ea typeface="MS PGothic" pitchFamily="34" charset="-128"/>
            </a:endParaRPr>
          </a:p>
        </p:txBody>
      </p:sp>
      <p:sp>
        <p:nvSpPr>
          <p:cNvPr id="26628" name="Rectangle 3"/>
          <p:cNvSpPr txBox="1">
            <a:spLocks noChangeArrowheads="1"/>
          </p:cNvSpPr>
          <p:nvPr/>
        </p:nvSpPr>
        <p:spPr bwMode="auto">
          <a:xfrm>
            <a:off x="611188" y="1700213"/>
            <a:ext cx="76327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sz="2400">
                <a:solidFill>
                  <a:schemeClr val="tx1"/>
                </a:solidFill>
                <a:latin typeface="Arial" pitchFamily="34" charset="0"/>
                <a:ea typeface="ヒラギノ角ゴ Pro W3"/>
                <a:cs typeface="ヒラギノ角ゴ Pro W3"/>
              </a:defRPr>
            </a:lvl1pPr>
            <a:lvl2pPr marL="819150" indent="-361950">
              <a:defRPr sz="2400">
                <a:solidFill>
                  <a:schemeClr val="tx1"/>
                </a:solidFill>
                <a:latin typeface="Arial" pitchFamily="34" charset="0"/>
                <a:ea typeface="ヒラギノ角ゴ Pro W3"/>
                <a:cs typeface="ヒラギノ角ゴ Pro W3"/>
              </a:defRPr>
            </a:lvl2pPr>
            <a:lvl3pPr marL="285750" indent="-28575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spcAft>
                <a:spcPts val="900"/>
              </a:spcAft>
              <a:buClr>
                <a:srgbClr val="733A70"/>
              </a:buClr>
              <a:buSzPct val="100000"/>
              <a:buFontTx/>
              <a:buBlip>
                <a:blip r:embed="rId3"/>
              </a:buBlip>
            </a:pPr>
            <a:endParaRPr lang="en-GB" altLang="en-US" sz="2000" dirty="0">
              <a:solidFill>
                <a:srgbClr val="000000"/>
              </a:solidFill>
            </a:endParaRPr>
          </a:p>
          <a:p>
            <a:pPr>
              <a:spcAft>
                <a:spcPts val="900"/>
              </a:spcAft>
              <a:buClr>
                <a:srgbClr val="733A70"/>
              </a:buClr>
              <a:buSzPct val="100000"/>
              <a:buFontTx/>
              <a:buBlip>
                <a:blip r:embed="rId3"/>
              </a:buBlip>
            </a:pPr>
            <a:endParaRPr lang="en-GB" altLang="en-US" sz="1800" dirty="0">
              <a:solidFill>
                <a:srgbClr val="000000"/>
              </a:solidFill>
            </a:endParaRPr>
          </a:p>
          <a:p>
            <a:pPr>
              <a:spcAft>
                <a:spcPts val="900"/>
              </a:spcAft>
              <a:buClr>
                <a:srgbClr val="733A70"/>
              </a:buClr>
              <a:buSzPct val="100000"/>
              <a:buFontTx/>
              <a:buBlip>
                <a:blip r:embed="rId3"/>
              </a:buBlip>
            </a:pPr>
            <a:endParaRPr lang="en-GB" altLang="en-US" sz="1800" dirty="0">
              <a:solidFill>
                <a:srgbClr val="000000"/>
              </a:solidFill>
            </a:endParaRPr>
          </a:p>
          <a:p>
            <a:pPr>
              <a:spcAft>
                <a:spcPts val="900"/>
              </a:spcAft>
              <a:buClr>
                <a:srgbClr val="733A70"/>
              </a:buClr>
              <a:buSzPct val="100000"/>
              <a:buFontTx/>
              <a:buBlip>
                <a:blip r:embed="rId3"/>
              </a:buBlip>
            </a:pPr>
            <a:endParaRPr lang="en-GB" altLang="en-US" sz="1800" dirty="0">
              <a:solidFill>
                <a:srgbClr val="000000"/>
              </a:solidFill>
            </a:endParaRPr>
          </a:p>
          <a:p>
            <a:pPr lvl="2">
              <a:buSzPct val="100000"/>
              <a:buFontTx/>
              <a:buBlip>
                <a:blip r:embed="rId3"/>
              </a:buBlip>
            </a:pPr>
            <a:endParaRPr lang="en-GB" altLang="en-US" sz="1800" dirty="0">
              <a:solidFill>
                <a:srgbClr val="000000"/>
              </a:solidFill>
            </a:endParaRPr>
          </a:p>
        </p:txBody>
      </p:sp>
      <p:sp>
        <p:nvSpPr>
          <p:cNvPr id="26629" name="Rectangle 2"/>
          <p:cNvSpPr txBox="1">
            <a:spLocks noChangeArrowheads="1"/>
          </p:cNvSpPr>
          <p:nvPr/>
        </p:nvSpPr>
        <p:spPr bwMode="auto">
          <a:xfrm>
            <a:off x="125412" y="620711"/>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pitchFamily="34" charset="0"/>
                <a:ea typeface="ヒラギノ角ゴ Pro W3"/>
                <a:cs typeface="ヒラギノ角ゴ Pro W3"/>
              </a:defRPr>
            </a:lvl1pPr>
            <a:lvl2pPr>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lvl="1" algn="l">
              <a:spcAft>
                <a:spcPts val="900"/>
              </a:spcAft>
            </a:pPr>
            <a:r>
              <a:rPr lang="en-GB" altLang="en-US" sz="2800" dirty="0">
                <a:solidFill>
                  <a:srgbClr val="FFFFFF"/>
                </a:solidFill>
              </a:rPr>
              <a:t>Thank you</a:t>
            </a:r>
          </a:p>
        </p:txBody>
      </p:sp>
      <p:pic>
        <p:nvPicPr>
          <p:cNvPr id="266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1617663"/>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885" y="5025016"/>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9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p:nvPr/>
        </p:nvSpPr>
        <p:spPr>
          <a:xfrm flipV="1">
            <a:off x="449262" y="1511300"/>
            <a:ext cx="8277226" cy="4868863"/>
          </a:xfrm>
          <a:prstGeom prst="roundRect">
            <a:avLst>
              <a:gd name="adj" fmla="val 2167"/>
            </a:avLst>
          </a:prstGeom>
          <a:solidFill>
            <a:srgbClr val="EFBBC3"/>
          </a:solidFill>
          <a:ln w="12700">
            <a:miter lim="400000"/>
          </a:ln>
        </p:spPr>
        <p:txBody>
          <a:bodyPr lIns="0" tIns="0" rIns="0" bIns="0" anchor="ctr"/>
          <a:lstStyle/>
          <a:p>
            <a:pPr lvl="0" defTabSz="457200">
              <a:defRPr sz="1800"/>
            </a:pPr>
            <a:endParaRPr dirty="0"/>
          </a:p>
        </p:txBody>
      </p:sp>
      <p:sp>
        <p:nvSpPr>
          <p:cNvPr id="28" name="Shape 28"/>
          <p:cNvSpPr/>
          <p:nvPr/>
        </p:nvSpPr>
        <p:spPr>
          <a:xfrm>
            <a:off x="2195512" y="5949950"/>
            <a:ext cx="4608513" cy="431800"/>
          </a:xfrm>
          <a:prstGeom prst="rect">
            <a:avLst/>
          </a:prstGeom>
          <a:solidFill>
            <a:srgbClr val="EFBBC3"/>
          </a:solidFill>
          <a:ln>
            <a:solidFill/>
            <a:round/>
          </a:ln>
        </p:spPr>
        <p:txBody>
          <a:bodyPr lIns="0" tIns="0" rIns="0" bIns="0"/>
          <a:lstStyle/>
          <a:p>
            <a:pPr lvl="0" defTabSz="457200">
              <a:defRPr sz="1800"/>
            </a:pPr>
            <a:endParaRPr dirty="0"/>
          </a:p>
        </p:txBody>
      </p:sp>
      <p:sp>
        <p:nvSpPr>
          <p:cNvPr id="29" name="Shape 29"/>
          <p:cNvSpPr/>
          <p:nvPr/>
        </p:nvSpPr>
        <p:spPr>
          <a:xfrm>
            <a:off x="6821487" y="6578599"/>
            <a:ext cx="1905001"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defTabSz="457200">
              <a:defRPr sz="900">
                <a:solidFill>
                  <a:srgbClr val="5F2861"/>
                </a:solidFill>
              </a:defRPr>
            </a:lvl1pPr>
          </a:lstStyle>
          <a:p>
            <a:pPr lvl="0">
              <a:defRPr sz="1800">
                <a:solidFill>
                  <a:srgbClr val="000000"/>
                </a:solidFill>
              </a:defRPr>
            </a:pPr>
            <a:r>
              <a:rPr sz="900" dirty="0">
                <a:solidFill>
                  <a:srgbClr val="5F2861"/>
                </a:solidFill>
              </a:rPr>
              <a:t>3</a:t>
            </a:r>
          </a:p>
        </p:txBody>
      </p:sp>
      <p:sp>
        <p:nvSpPr>
          <p:cNvPr id="30" name="Shape 30"/>
          <p:cNvSpPr>
            <a:spLocks noGrp="1"/>
          </p:cNvSpPr>
          <p:nvPr>
            <p:ph type="title" idx="4294967295"/>
          </p:nvPr>
        </p:nvSpPr>
        <p:spPr>
          <a:xfrm>
            <a:off x="596020" y="485775"/>
            <a:ext cx="5832475" cy="906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a:lvl1pPr>
          </a:lstStyle>
          <a:p>
            <a:pPr lvl="0">
              <a:defRPr sz="1800">
                <a:solidFill>
                  <a:srgbClr val="000000"/>
                </a:solidFill>
              </a:defRPr>
            </a:pPr>
            <a:r>
              <a:rPr sz="2800" dirty="0">
                <a:solidFill>
                  <a:srgbClr val="FFFFFF"/>
                </a:solidFill>
              </a:rPr>
              <a:t>The Mum Test</a:t>
            </a:r>
          </a:p>
        </p:txBody>
      </p:sp>
      <p:sp>
        <p:nvSpPr>
          <p:cNvPr id="31" name="Shape 31"/>
          <p:cNvSpPr>
            <a:spLocks noGrp="1"/>
          </p:cNvSpPr>
          <p:nvPr>
            <p:ph type="body" idx="4294967295"/>
          </p:nvPr>
        </p:nvSpPr>
        <p:spPr>
          <a:xfrm>
            <a:off x="684212" y="1773237"/>
            <a:ext cx="7737476" cy="46799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lgn="ctr">
              <a:tabLst>
                <a:tab pos="254000" algn="l"/>
              </a:tabLst>
              <a:defRPr sz="1800"/>
            </a:pPr>
            <a:endParaRPr sz="2400" b="1" i="1" dirty="0"/>
          </a:p>
          <a:p>
            <a:pPr marL="0" lvl="0" indent="0" algn="ctr">
              <a:tabLst>
                <a:tab pos="254000" algn="l"/>
              </a:tabLst>
              <a:defRPr sz="1800"/>
            </a:pPr>
            <a:endParaRPr sz="2400" b="1" i="1" dirty="0"/>
          </a:p>
          <a:p>
            <a:pPr marL="0" lvl="0" indent="0" algn="ctr">
              <a:tabLst>
                <a:tab pos="254000" algn="l"/>
              </a:tabLst>
              <a:defRPr sz="1800"/>
            </a:pPr>
            <a:endParaRPr sz="2400" b="1" i="1" dirty="0"/>
          </a:p>
          <a:p>
            <a:pPr marL="0" lvl="0" indent="0" algn="ctr">
              <a:tabLst>
                <a:tab pos="254000" algn="l"/>
              </a:tabLst>
              <a:defRPr sz="1800"/>
            </a:pPr>
            <a:endParaRPr sz="2400" b="1" i="1" dirty="0"/>
          </a:p>
          <a:p>
            <a:pPr marL="0" lvl="0" indent="0" algn="ctr">
              <a:tabLst>
                <a:tab pos="254000" algn="l"/>
              </a:tabLst>
              <a:defRPr sz="1800"/>
            </a:pPr>
            <a:endParaRPr sz="2400" b="1" i="1" dirty="0"/>
          </a:p>
          <a:p>
            <a:pPr marL="0" lvl="0" indent="0" algn="ctr">
              <a:tabLst>
                <a:tab pos="254000" algn="l"/>
              </a:tabLst>
              <a:defRPr sz="1800"/>
            </a:pPr>
            <a:endParaRPr sz="2400" b="1" i="1" dirty="0"/>
          </a:p>
          <a:p>
            <a:pPr marL="0" lvl="0" indent="0" algn="ctr">
              <a:tabLst>
                <a:tab pos="254000" algn="l"/>
              </a:tabLst>
              <a:defRPr sz="1800"/>
            </a:pPr>
            <a:endParaRPr sz="1600" b="1" i="1" dirty="0"/>
          </a:p>
          <a:p>
            <a:pPr marL="0" lvl="0" indent="0" algn="ctr">
              <a:tabLst>
                <a:tab pos="254000" algn="l"/>
              </a:tabLst>
              <a:defRPr sz="1800"/>
            </a:pPr>
            <a:endParaRPr sz="1600" b="1" i="1" dirty="0"/>
          </a:p>
          <a:p>
            <a:pPr marL="0" lvl="0" indent="0" algn="ctr">
              <a:tabLst>
                <a:tab pos="254000" algn="l"/>
              </a:tabLst>
              <a:defRPr sz="1800"/>
            </a:pPr>
            <a:endParaRPr sz="1000" b="1" i="1" dirty="0"/>
          </a:p>
          <a:p>
            <a:pPr marL="0" lvl="0" indent="0" algn="ctr">
              <a:spcBef>
                <a:spcPts val="1700"/>
              </a:spcBef>
              <a:tabLst>
                <a:tab pos="254000" algn="l"/>
              </a:tabLst>
              <a:defRPr sz="1800"/>
            </a:pPr>
            <a:r>
              <a:rPr sz="2400" b="1" i="1" dirty="0"/>
              <a:t>Is it good enough for my Mum?</a:t>
            </a:r>
          </a:p>
        </p:txBody>
      </p:sp>
      <p:grpSp>
        <p:nvGrpSpPr>
          <p:cNvPr id="48" name="Group 48"/>
          <p:cNvGrpSpPr/>
          <p:nvPr/>
        </p:nvGrpSpPr>
        <p:grpSpPr>
          <a:xfrm>
            <a:off x="315912" y="1628774"/>
            <a:ext cx="8504238" cy="4176714"/>
            <a:chOff x="0" y="0"/>
            <a:chExt cx="8504237" cy="4176712"/>
          </a:xfrm>
        </p:grpSpPr>
        <p:pic>
          <p:nvPicPr>
            <p:cNvPr id="32" name="image.png"/>
            <p:cNvPicPr/>
            <p:nvPr/>
          </p:nvPicPr>
          <p:blipFill>
            <a:blip r:embed="rId3">
              <a:extLst/>
            </a:blip>
            <a:stretch>
              <a:fillRect/>
            </a:stretch>
          </p:blipFill>
          <p:spPr>
            <a:xfrm>
              <a:off x="2447958" y="1368257"/>
              <a:ext cx="3823798" cy="2808456"/>
            </a:xfrm>
            <a:prstGeom prst="rect">
              <a:avLst/>
            </a:prstGeom>
            <a:ln w="12700" cap="flat">
              <a:noFill/>
              <a:miter lim="400000"/>
            </a:ln>
            <a:effectLst/>
          </p:spPr>
        </p:pic>
        <p:grpSp>
          <p:nvGrpSpPr>
            <p:cNvPr id="35" name="Group 35"/>
            <p:cNvGrpSpPr/>
            <p:nvPr/>
          </p:nvGrpSpPr>
          <p:grpSpPr>
            <a:xfrm>
              <a:off x="6696075" y="792163"/>
              <a:ext cx="1727201" cy="936625"/>
              <a:chOff x="0" y="0"/>
              <a:chExt cx="1727200" cy="936624"/>
            </a:xfrm>
          </p:grpSpPr>
          <p:sp>
            <p:nvSpPr>
              <p:cNvPr id="33" name="Shape 33"/>
              <p:cNvSpPr/>
              <p:nvPr/>
            </p:nvSpPr>
            <p:spPr>
              <a:xfrm>
                <a:off x="0" y="0"/>
                <a:ext cx="1727201" cy="936625"/>
              </a:xfrm>
              <a:prstGeom prst="wedgeEllipseCallout">
                <a:avLst>
                  <a:gd name="adj1" fmla="val -35528"/>
                  <a:gd name="adj2" fmla="val 86014"/>
                </a:avLst>
              </a:prstGeom>
              <a:solidFill>
                <a:srgbClr val="BADDE1"/>
              </a:solidFill>
              <a:ln w="25400" cap="flat">
                <a:solidFill>
                  <a:srgbClr val="000000"/>
                </a:solidFill>
                <a:prstDash val="solid"/>
                <a:round/>
              </a:ln>
              <a:effectLst/>
            </p:spPr>
            <p:txBody>
              <a:bodyPr wrap="square" lIns="0" tIns="0" rIns="0" bIns="0" numCol="1" anchor="ctr">
                <a:noAutofit/>
              </a:bodyPr>
              <a:lstStyle/>
              <a:p>
                <a:pPr lvl="0" algn="ctr" defTabSz="457200">
                  <a:defRPr sz="1800" b="1"/>
                </a:pPr>
                <a:endParaRPr dirty="0"/>
              </a:p>
            </p:txBody>
          </p:sp>
          <p:sp>
            <p:nvSpPr>
              <p:cNvPr id="34" name="Shape 34"/>
              <p:cNvSpPr/>
              <p:nvPr/>
            </p:nvSpPr>
            <p:spPr>
              <a:xfrm>
                <a:off x="252922" y="292981"/>
                <a:ext cx="1221356"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defTabSz="457200">
                  <a:defRPr sz="1800" b="1"/>
                </a:lvl1pPr>
              </a:lstStyle>
              <a:p>
                <a:pPr lvl="0">
                  <a:defRPr b="0"/>
                </a:pPr>
                <a:r>
                  <a:rPr b="1" dirty="0"/>
                  <a:t>Is it safe?</a:t>
                </a:r>
              </a:p>
            </p:txBody>
          </p:sp>
        </p:grpSp>
        <p:grpSp>
          <p:nvGrpSpPr>
            <p:cNvPr id="38" name="Group 38"/>
            <p:cNvGrpSpPr/>
            <p:nvPr/>
          </p:nvGrpSpPr>
          <p:grpSpPr>
            <a:xfrm>
              <a:off x="6623886" y="2520429"/>
              <a:ext cx="1880352" cy="864149"/>
              <a:chOff x="0" y="0"/>
              <a:chExt cx="1880350" cy="864147"/>
            </a:xfrm>
          </p:grpSpPr>
          <p:sp>
            <p:nvSpPr>
              <p:cNvPr id="36" name="Shape 36"/>
              <p:cNvSpPr/>
              <p:nvPr/>
            </p:nvSpPr>
            <p:spPr>
              <a:xfrm>
                <a:off x="0" y="0"/>
                <a:ext cx="1880351" cy="864148"/>
              </a:xfrm>
              <a:prstGeom prst="wedgeEllipseCallout">
                <a:avLst>
                  <a:gd name="adj1" fmla="val -46199"/>
                  <a:gd name="adj2" fmla="val 87486"/>
                </a:avLst>
              </a:prstGeom>
              <a:solidFill>
                <a:srgbClr val="672861">
                  <a:alpha val="32156"/>
                </a:srgbClr>
              </a:solidFill>
              <a:ln w="9525" cap="flat">
                <a:solidFill>
                  <a:srgbClr val="000000"/>
                </a:solidFill>
                <a:prstDash val="dash"/>
                <a:round/>
              </a:ln>
              <a:effectLst/>
            </p:spPr>
            <p:txBody>
              <a:bodyPr wrap="square" lIns="0" tIns="0" rIns="0" bIns="0" numCol="1" anchor="ctr">
                <a:noAutofit/>
              </a:bodyPr>
              <a:lstStyle/>
              <a:p>
                <a:pPr lvl="0" algn="ctr" defTabSz="457200">
                  <a:defRPr sz="1800" b="1"/>
                </a:pPr>
                <a:endParaRPr dirty="0"/>
              </a:p>
            </p:txBody>
          </p:sp>
          <p:sp>
            <p:nvSpPr>
              <p:cNvPr id="37" name="Shape 37"/>
              <p:cNvSpPr/>
              <p:nvPr/>
            </p:nvSpPr>
            <p:spPr>
              <a:xfrm>
                <a:off x="275349" y="123393"/>
                <a:ext cx="1329653"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defTabSz="457200">
                  <a:defRPr sz="1800" b="1"/>
                </a:lvl1pPr>
              </a:lstStyle>
              <a:p>
                <a:pPr lvl="0">
                  <a:defRPr b="0"/>
                </a:pPr>
                <a:r>
                  <a:rPr b="1" dirty="0"/>
                  <a:t>Is it caring?</a:t>
                </a:r>
              </a:p>
            </p:txBody>
          </p:sp>
        </p:grpSp>
        <p:grpSp>
          <p:nvGrpSpPr>
            <p:cNvPr id="41" name="Group 41"/>
            <p:cNvGrpSpPr/>
            <p:nvPr/>
          </p:nvGrpSpPr>
          <p:grpSpPr>
            <a:xfrm>
              <a:off x="0" y="504825"/>
              <a:ext cx="2287587" cy="1150938"/>
              <a:chOff x="0" y="0"/>
              <a:chExt cx="2287586" cy="1150937"/>
            </a:xfrm>
          </p:grpSpPr>
          <p:sp>
            <p:nvSpPr>
              <p:cNvPr id="39" name="Shape 39"/>
              <p:cNvSpPr/>
              <p:nvPr/>
            </p:nvSpPr>
            <p:spPr>
              <a:xfrm>
                <a:off x="0" y="0"/>
                <a:ext cx="2287587" cy="1150938"/>
              </a:xfrm>
              <a:prstGeom prst="wedgeEllipseCallout">
                <a:avLst>
                  <a:gd name="adj1" fmla="val 45991"/>
                  <a:gd name="adj2" fmla="val 72157"/>
                </a:avLst>
              </a:prstGeom>
              <a:solidFill>
                <a:srgbClr val="BADDE1"/>
              </a:solidFill>
              <a:ln w="25400" cap="flat">
                <a:solidFill>
                  <a:srgbClr val="000000"/>
                </a:solidFill>
                <a:prstDash val="solid"/>
                <a:round/>
              </a:ln>
              <a:effectLst/>
            </p:spPr>
            <p:txBody>
              <a:bodyPr wrap="square" lIns="0" tIns="0" rIns="0" bIns="0" numCol="1" anchor="ctr">
                <a:noAutofit/>
              </a:bodyPr>
              <a:lstStyle/>
              <a:p>
                <a:pPr lvl="0" algn="ctr" defTabSz="457200">
                  <a:defRPr sz="1800" b="1"/>
                </a:pPr>
                <a:endParaRPr dirty="0"/>
              </a:p>
            </p:txBody>
          </p:sp>
          <p:sp>
            <p:nvSpPr>
              <p:cNvPr id="40" name="Shape 40"/>
              <p:cNvSpPr/>
              <p:nvPr/>
            </p:nvSpPr>
            <p:spPr>
              <a:xfrm>
                <a:off x="334983" y="266788"/>
                <a:ext cx="1617621"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defTabSz="457200">
                  <a:defRPr sz="1800"/>
                </a:pPr>
                <a:r>
                  <a:rPr b="1" dirty="0"/>
                  <a:t>Is it</a:t>
                </a:r>
                <a:endParaRPr b="1" i="1" dirty="0"/>
              </a:p>
              <a:p>
                <a:pPr lvl="0" algn="ctr" defTabSz="457200">
                  <a:defRPr sz="1800"/>
                </a:pPr>
                <a:r>
                  <a:rPr b="1" dirty="0"/>
                  <a:t>effective?</a:t>
                </a:r>
              </a:p>
            </p:txBody>
          </p:sp>
        </p:grpSp>
        <p:grpSp>
          <p:nvGrpSpPr>
            <p:cNvPr id="44" name="Group 44"/>
            <p:cNvGrpSpPr/>
            <p:nvPr/>
          </p:nvGrpSpPr>
          <p:grpSpPr>
            <a:xfrm>
              <a:off x="2303960" y="-1"/>
              <a:ext cx="3959933" cy="936161"/>
              <a:chOff x="0" y="0"/>
              <a:chExt cx="3959931" cy="936159"/>
            </a:xfrm>
          </p:grpSpPr>
          <p:sp>
            <p:nvSpPr>
              <p:cNvPr id="42" name="Shape 42"/>
              <p:cNvSpPr/>
              <p:nvPr/>
            </p:nvSpPr>
            <p:spPr>
              <a:xfrm>
                <a:off x="0" y="0"/>
                <a:ext cx="3959932" cy="936160"/>
              </a:xfrm>
              <a:prstGeom prst="wedgeEllipseCallout">
                <a:avLst>
                  <a:gd name="adj1" fmla="val 477"/>
                  <a:gd name="adj2" fmla="val 74259"/>
                </a:avLst>
              </a:prstGeom>
              <a:solidFill>
                <a:srgbClr val="6C276A">
                  <a:alpha val="32156"/>
                </a:srgbClr>
              </a:solidFill>
              <a:ln w="9525" cap="flat">
                <a:solidFill>
                  <a:srgbClr val="000000"/>
                </a:solidFill>
                <a:prstDash val="dash"/>
                <a:round/>
              </a:ln>
              <a:effectLst/>
            </p:spPr>
            <p:txBody>
              <a:bodyPr wrap="square" lIns="0" tIns="0" rIns="0" bIns="0" numCol="1" anchor="ctr">
                <a:noAutofit/>
              </a:bodyPr>
              <a:lstStyle/>
              <a:p>
                <a:pPr lvl="0" algn="ctr" defTabSz="457200">
                  <a:defRPr sz="1800" b="1"/>
                </a:pPr>
                <a:endParaRPr dirty="0"/>
              </a:p>
            </p:txBody>
          </p:sp>
          <p:sp>
            <p:nvSpPr>
              <p:cNvPr id="43" name="Shape 43"/>
              <p:cNvSpPr/>
              <p:nvPr/>
            </p:nvSpPr>
            <p:spPr>
              <a:xfrm>
                <a:off x="579873" y="159399"/>
                <a:ext cx="2800186"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defTabSz="457200">
                  <a:defRPr sz="1800" b="1"/>
                </a:lvl1pPr>
              </a:lstStyle>
              <a:p>
                <a:pPr lvl="0">
                  <a:defRPr b="0"/>
                </a:pPr>
                <a:r>
                  <a:rPr b="1" dirty="0"/>
                  <a:t>Is it responsive to people’s needs?</a:t>
                </a:r>
              </a:p>
            </p:txBody>
          </p:sp>
        </p:grpSp>
        <p:grpSp>
          <p:nvGrpSpPr>
            <p:cNvPr id="47" name="Group 47"/>
            <p:cNvGrpSpPr/>
            <p:nvPr/>
          </p:nvGrpSpPr>
          <p:grpSpPr>
            <a:xfrm>
              <a:off x="0" y="2304393"/>
              <a:ext cx="2216188" cy="1008173"/>
              <a:chOff x="0" y="0"/>
              <a:chExt cx="2216187" cy="1008171"/>
            </a:xfrm>
          </p:grpSpPr>
          <p:sp>
            <p:nvSpPr>
              <p:cNvPr id="45" name="Shape 45"/>
              <p:cNvSpPr/>
              <p:nvPr/>
            </p:nvSpPr>
            <p:spPr>
              <a:xfrm>
                <a:off x="0" y="0"/>
                <a:ext cx="2216188" cy="1008172"/>
              </a:xfrm>
              <a:prstGeom prst="wedgeEllipseCallout">
                <a:avLst>
                  <a:gd name="adj1" fmla="val 45991"/>
                  <a:gd name="adj2" fmla="val 72157"/>
                </a:avLst>
              </a:prstGeom>
              <a:solidFill>
                <a:srgbClr val="672861">
                  <a:alpha val="32156"/>
                </a:srgbClr>
              </a:solidFill>
              <a:ln w="9525" cap="flat">
                <a:solidFill>
                  <a:srgbClr val="000000"/>
                </a:solidFill>
                <a:prstDash val="dash"/>
                <a:round/>
              </a:ln>
              <a:effectLst/>
            </p:spPr>
            <p:txBody>
              <a:bodyPr wrap="square" lIns="0" tIns="0" rIns="0" bIns="0" numCol="1" anchor="ctr">
                <a:noAutofit/>
              </a:bodyPr>
              <a:lstStyle/>
              <a:p>
                <a:pPr lvl="0" algn="ctr" defTabSz="457200">
                  <a:defRPr sz="1800" b="1"/>
                </a:pPr>
                <a:endParaRPr dirty="0"/>
              </a:p>
            </p:txBody>
          </p:sp>
          <p:sp>
            <p:nvSpPr>
              <p:cNvPr id="46" name="Shape 46"/>
              <p:cNvSpPr/>
              <p:nvPr/>
            </p:nvSpPr>
            <p:spPr>
              <a:xfrm>
                <a:off x="324527" y="195405"/>
                <a:ext cx="1567133"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defTabSz="457200">
                  <a:defRPr sz="1800"/>
                </a:pPr>
                <a:r>
                  <a:rPr b="1" dirty="0"/>
                  <a:t>Is it</a:t>
                </a:r>
                <a:endParaRPr b="1" i="1" dirty="0"/>
              </a:p>
              <a:p>
                <a:pPr lvl="0" algn="ctr" defTabSz="457200">
                  <a:defRPr sz="1800"/>
                </a:pPr>
                <a:r>
                  <a:rPr b="1" dirty="0"/>
                  <a:t>well-led?</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fld id="{9FCA7857-D6AE-4DD9-911E-BD3A2788FB96}" type="slidenum">
              <a:rPr lang="en-US" altLang="en-US" sz="900">
                <a:solidFill>
                  <a:srgbClr val="5F2861"/>
                </a:solidFill>
                <a:ea typeface="MS PGothic" pitchFamily="34" charset="-128"/>
              </a:rPr>
              <a:pPr algn="r"/>
              <a:t>4</a:t>
            </a:fld>
            <a:endParaRPr lang="en-US" altLang="en-US" sz="1400">
              <a:solidFill>
                <a:srgbClr val="6D2E69"/>
              </a:solidFill>
              <a:ea typeface="MS PGothic" pitchFamily="34" charset="-128"/>
            </a:endParaRPr>
          </a:p>
        </p:txBody>
      </p:sp>
      <p:sp>
        <p:nvSpPr>
          <p:cNvPr id="9219" name="Rectangle 2"/>
          <p:cNvSpPr txBox="1">
            <a:spLocks noChangeArrowheads="1"/>
          </p:cNvSpPr>
          <p:nvPr/>
        </p:nvSpPr>
        <p:spPr bwMode="auto">
          <a:xfrm>
            <a:off x="539750" y="692150"/>
            <a:ext cx="58324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pPr>
            <a:r>
              <a:rPr lang="en-GB" altLang="en-US" sz="2800" dirty="0" smtClean="0">
                <a:solidFill>
                  <a:srgbClr val="FFFFFF"/>
                </a:solidFill>
                <a:ea typeface="MS PGothic" pitchFamily="34" charset="-128"/>
              </a:rPr>
              <a:t>Delivering on priorities (1)</a:t>
            </a:r>
            <a:endParaRPr lang="en-GB" altLang="en-US" sz="2800" dirty="0">
              <a:solidFill>
                <a:srgbClr val="FFFFFF"/>
              </a:solidFill>
              <a:ea typeface="MS PGothic" pitchFamily="34" charset="-128"/>
            </a:endParaRPr>
          </a:p>
        </p:txBody>
      </p:sp>
      <p:sp>
        <p:nvSpPr>
          <p:cNvPr id="9220" name="Rectangle 3"/>
          <p:cNvSpPr txBox="1">
            <a:spLocks noChangeArrowheads="1"/>
          </p:cNvSpPr>
          <p:nvPr/>
        </p:nvSpPr>
        <p:spPr bwMode="auto">
          <a:xfrm>
            <a:off x="684213" y="1557338"/>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ts val="600"/>
              </a:spcBef>
              <a:spcAft>
                <a:spcPts val="600"/>
              </a:spcAft>
              <a:buSzPct val="100000"/>
            </a:pPr>
            <a:r>
              <a:rPr lang="en-GB" altLang="en-US" sz="2300" dirty="0" smtClean="0">
                <a:solidFill>
                  <a:srgbClr val="000000"/>
                </a:solidFill>
              </a:rPr>
              <a:t> </a:t>
            </a:r>
            <a:endParaRPr lang="en-GB" altLang="en-US" sz="2300" dirty="0">
              <a:solidFill>
                <a:srgbClr val="000000"/>
              </a:solidFill>
            </a:endParaRPr>
          </a:p>
        </p:txBody>
      </p:sp>
      <p:graphicFrame>
        <p:nvGraphicFramePr>
          <p:cNvPr id="5" name="Diagram 4"/>
          <p:cNvGraphicFramePr/>
          <p:nvPr>
            <p:extLst>
              <p:ext uri="{D42A27DB-BD31-4B8C-83A1-F6EECF244321}">
                <p14:modId xmlns:p14="http://schemas.microsoft.com/office/powerpoint/2010/main" val="3357515697"/>
              </p:ext>
            </p:extLst>
          </p:nvPr>
        </p:nvGraphicFramePr>
        <p:xfrm>
          <a:off x="93596" y="2097088"/>
          <a:ext cx="8689283" cy="418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4128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fld id="{7BFF2FC7-5B80-4132-A529-C2114DF2DC62}" type="slidenum">
              <a:rPr lang="en-US" altLang="en-US" sz="900">
                <a:solidFill>
                  <a:srgbClr val="5F2861"/>
                </a:solidFill>
                <a:ea typeface="MS PGothic" pitchFamily="34" charset="-128"/>
              </a:rPr>
              <a:pPr algn="r"/>
              <a:t>5</a:t>
            </a:fld>
            <a:endParaRPr lang="en-US" altLang="en-US" sz="1400">
              <a:solidFill>
                <a:srgbClr val="6D2E69"/>
              </a:solidFill>
              <a:ea typeface="MS PGothic" pitchFamily="34" charset="-128"/>
            </a:endParaRPr>
          </a:p>
        </p:txBody>
      </p:sp>
      <p:sp>
        <p:nvSpPr>
          <p:cNvPr id="10243" name="Rectangle 2"/>
          <p:cNvSpPr txBox="1">
            <a:spLocks noChangeArrowheads="1"/>
          </p:cNvSpPr>
          <p:nvPr/>
        </p:nvSpPr>
        <p:spPr bwMode="auto">
          <a:xfrm>
            <a:off x="539750" y="692150"/>
            <a:ext cx="58324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pPr>
            <a:r>
              <a:rPr lang="en-GB" altLang="en-US" sz="2800" dirty="0" smtClean="0">
                <a:solidFill>
                  <a:srgbClr val="FFFFFF"/>
                </a:solidFill>
                <a:ea typeface="MS PGothic" pitchFamily="34" charset="-128"/>
              </a:rPr>
              <a:t>Delivering on priorities (2)</a:t>
            </a:r>
            <a:endParaRPr lang="en-GB" altLang="en-US" sz="2800" dirty="0">
              <a:solidFill>
                <a:srgbClr val="FFFFFF"/>
              </a:solidFill>
              <a:ea typeface="MS PGothic" pitchFamily="34" charset="-128"/>
            </a:endParaRPr>
          </a:p>
        </p:txBody>
      </p:sp>
      <p:sp>
        <p:nvSpPr>
          <p:cNvPr id="10244" name="Rectangle 3"/>
          <p:cNvSpPr txBox="1">
            <a:spLocks noChangeArrowheads="1"/>
          </p:cNvSpPr>
          <p:nvPr/>
        </p:nvSpPr>
        <p:spPr bwMode="auto">
          <a:xfrm>
            <a:off x="684213" y="1557338"/>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ts val="600"/>
              </a:spcBef>
              <a:spcAft>
                <a:spcPts val="600"/>
              </a:spcAft>
              <a:buSzPct val="100000"/>
            </a:pPr>
            <a:r>
              <a:rPr lang="en-GB" altLang="en-US" sz="2300">
                <a:solidFill>
                  <a:srgbClr val="000000"/>
                </a:solidFill>
              </a:rPr>
              <a:t> </a:t>
            </a:r>
          </a:p>
        </p:txBody>
      </p:sp>
      <p:graphicFrame>
        <p:nvGraphicFramePr>
          <p:cNvPr id="5" name="Diagram 4"/>
          <p:cNvGraphicFramePr/>
          <p:nvPr>
            <p:extLst>
              <p:ext uri="{D42A27DB-BD31-4B8C-83A1-F6EECF244321}">
                <p14:modId xmlns:p14="http://schemas.microsoft.com/office/powerpoint/2010/main" val="2851918913"/>
              </p:ext>
            </p:extLst>
          </p:nvPr>
        </p:nvGraphicFramePr>
        <p:xfrm>
          <a:off x="587375" y="1988840"/>
          <a:ext cx="8042275" cy="418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7885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flipV="1">
            <a:off x="468313" y="1557338"/>
            <a:ext cx="8280400" cy="4824412"/>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ct val="0"/>
              </a:spcAft>
            </a:pPr>
            <a:endParaRPr lang="en-US" altLang="en-US" kern="1200" smtClean="0">
              <a:solidFill>
                <a:srgbClr val="000000"/>
              </a:solidFill>
            </a:endParaRPr>
          </a:p>
        </p:txBody>
      </p:sp>
      <p:sp>
        <p:nvSpPr>
          <p:cNvPr id="6147"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rtl="0" eaLnBrk="0" fontAlgn="base" hangingPunct="0">
              <a:spcBef>
                <a:spcPct val="0"/>
              </a:spcBef>
              <a:spcAft>
                <a:spcPct val="0"/>
              </a:spcAft>
            </a:pPr>
            <a:fld id="{18F7A670-44A8-4F7D-AA5D-4FAEFC03C48E}" type="slidenum">
              <a:rPr lang="en-US" altLang="en-US" sz="900" kern="1200" smtClean="0">
                <a:solidFill>
                  <a:srgbClr val="5F2861"/>
                </a:solidFill>
                <a:ea typeface="MS PGothic" pitchFamily="34" charset="-128"/>
              </a:rPr>
              <a:pPr algn="r" rtl="0" eaLnBrk="0" fontAlgn="base" hangingPunct="0">
                <a:spcBef>
                  <a:spcPct val="0"/>
                </a:spcBef>
                <a:spcAft>
                  <a:spcPct val="0"/>
                </a:spcAft>
              </a:pPr>
              <a:t>6</a:t>
            </a:fld>
            <a:endParaRPr lang="en-US" altLang="en-US" sz="1400" kern="1200" smtClean="0">
              <a:solidFill>
                <a:srgbClr val="6D2E69"/>
              </a:solidFill>
              <a:ea typeface="MS PGothic" pitchFamily="34" charset="-128"/>
            </a:endParaRPr>
          </a:p>
        </p:txBody>
      </p:sp>
      <p:sp>
        <p:nvSpPr>
          <p:cNvPr id="6148" name="Rectangle 2"/>
          <p:cNvSpPr txBox="1">
            <a:spLocks noChangeArrowheads="1"/>
          </p:cNvSpPr>
          <p:nvPr/>
        </p:nvSpPr>
        <p:spPr bwMode="auto">
          <a:xfrm>
            <a:off x="568325" y="693738"/>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lnSpc>
                <a:spcPct val="85000"/>
              </a:lnSpc>
              <a:spcBef>
                <a:spcPct val="0"/>
              </a:spcBef>
              <a:spcAft>
                <a:spcPct val="0"/>
              </a:spcAft>
            </a:pPr>
            <a:r>
              <a:rPr lang="en-GB" altLang="en-US" sz="2800" kern="1200" smtClean="0">
                <a:solidFill>
                  <a:srgbClr val="FFFFFF"/>
                </a:solidFill>
                <a:ea typeface="MS PGothic" pitchFamily="34" charset="-128"/>
              </a:rPr>
              <a:t>The new approach</a:t>
            </a:r>
          </a:p>
        </p:txBody>
      </p:sp>
      <p:sp>
        <p:nvSpPr>
          <p:cNvPr id="6149" name="Rectangle 3"/>
          <p:cNvSpPr txBox="1">
            <a:spLocks noChangeArrowheads="1"/>
          </p:cNvSpPr>
          <p:nvPr/>
        </p:nvSpPr>
        <p:spPr bwMode="auto">
          <a:xfrm>
            <a:off x="814388" y="1785938"/>
            <a:ext cx="728662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ts val="600"/>
              </a:spcAft>
              <a:buSzPct val="100000"/>
            </a:pPr>
            <a:endParaRPr lang="en-GB" altLang="en-US" sz="1800" b="1" kern="1200" smtClean="0">
              <a:solidFill>
                <a:srgbClr val="000000"/>
              </a:solidFill>
            </a:endParaRPr>
          </a:p>
        </p:txBody>
      </p:sp>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l="450" r="27509"/>
          <a:stretch>
            <a:fillRect/>
          </a:stretch>
        </p:blipFill>
        <p:spPr bwMode="auto">
          <a:xfrm>
            <a:off x="665163" y="1658938"/>
            <a:ext cx="78867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8299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rtl="0" eaLnBrk="0" fontAlgn="base" hangingPunct="0">
              <a:spcBef>
                <a:spcPct val="0"/>
              </a:spcBef>
              <a:spcAft>
                <a:spcPct val="0"/>
              </a:spcAft>
            </a:pPr>
            <a:fld id="{ADBE799E-4D6D-4E99-981C-B36CB6D38976}" type="slidenum">
              <a:rPr lang="en-US" altLang="en-US" sz="900" kern="1200" smtClean="0">
                <a:solidFill>
                  <a:srgbClr val="5F2861"/>
                </a:solidFill>
                <a:ea typeface="MS PGothic" pitchFamily="34" charset="-128"/>
              </a:rPr>
              <a:pPr algn="r" rtl="0" eaLnBrk="0" fontAlgn="base" hangingPunct="0">
                <a:spcBef>
                  <a:spcPct val="0"/>
                </a:spcBef>
                <a:spcAft>
                  <a:spcPct val="0"/>
                </a:spcAft>
              </a:pPr>
              <a:t>7</a:t>
            </a:fld>
            <a:endParaRPr lang="en-US" altLang="en-US" sz="1400" kern="1200" smtClean="0">
              <a:solidFill>
                <a:srgbClr val="6D2E69"/>
              </a:solidFill>
              <a:ea typeface="MS PGothic" pitchFamily="34" charset="-128"/>
            </a:endParaRPr>
          </a:p>
        </p:txBody>
      </p:sp>
      <p:sp>
        <p:nvSpPr>
          <p:cNvPr id="12291" name="Rectangle 2"/>
          <p:cNvSpPr txBox="1">
            <a:spLocks noChangeArrowheads="1"/>
          </p:cNvSpPr>
          <p:nvPr/>
        </p:nvSpPr>
        <p:spPr bwMode="auto">
          <a:xfrm>
            <a:off x="539749" y="620688"/>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lnSpc>
                <a:spcPct val="85000"/>
              </a:lnSpc>
              <a:spcBef>
                <a:spcPct val="0"/>
              </a:spcBef>
              <a:spcAft>
                <a:spcPct val="0"/>
              </a:spcAft>
            </a:pPr>
            <a:r>
              <a:rPr lang="en-GB" altLang="en-US" sz="2800" kern="1200" dirty="0" smtClean="0">
                <a:solidFill>
                  <a:srgbClr val="FFFFFF"/>
                </a:solidFill>
                <a:ea typeface="MS PGothic" pitchFamily="34" charset="-128"/>
              </a:rPr>
              <a:t>Four point scale</a:t>
            </a:r>
          </a:p>
        </p:txBody>
      </p:sp>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r="6169" b="79736"/>
          <a:stretch>
            <a:fillRect/>
          </a:stretch>
        </p:blipFill>
        <p:spPr bwMode="auto">
          <a:xfrm>
            <a:off x="430213" y="1616075"/>
            <a:ext cx="2703512"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nvGraphicFramePr>
        <p:xfrm>
          <a:off x="3482975" y="1598613"/>
          <a:ext cx="5192713" cy="4830761"/>
        </p:xfrm>
        <a:graphic>
          <a:graphicData uri="http://schemas.openxmlformats.org/drawingml/2006/table">
            <a:tbl>
              <a:tblPr firstRow="1" firstCol="1" bandRow="1"/>
              <a:tblGrid>
                <a:gridCol w="5192713"/>
              </a:tblGrid>
              <a:tr h="927154">
                <a:tc>
                  <a:txBody>
                    <a:bodyPr/>
                    <a:lstStyle/>
                    <a:p>
                      <a:pPr marL="36195">
                        <a:lnSpc>
                          <a:spcPct val="100000"/>
                        </a:lnSpc>
                        <a:spcBef>
                          <a:spcPts val="0"/>
                        </a:spcBef>
                        <a:spcAft>
                          <a:spcPts val="0"/>
                        </a:spcAft>
                      </a:pPr>
                      <a:endParaRPr lang="en-GB" sz="200" b="1" dirty="0" smtClean="0">
                        <a:solidFill>
                          <a:srgbClr val="FFFFFF"/>
                        </a:solidFill>
                        <a:effectLst/>
                        <a:latin typeface="Arial"/>
                        <a:ea typeface="Times New Roman"/>
                      </a:endParaRPr>
                    </a:p>
                    <a:p>
                      <a:pPr marL="36195">
                        <a:lnSpc>
                          <a:spcPts val="1600"/>
                        </a:lnSpc>
                        <a:spcBef>
                          <a:spcPts val="600"/>
                        </a:spcBef>
                        <a:spcAft>
                          <a:spcPts val="0"/>
                        </a:spcAft>
                      </a:pPr>
                      <a:r>
                        <a:rPr lang="en-GB" sz="1800" b="1" dirty="0" smtClean="0">
                          <a:solidFill>
                            <a:srgbClr val="FFFFFF"/>
                          </a:solidFill>
                          <a:effectLst/>
                          <a:latin typeface="Arial"/>
                          <a:ea typeface="Times New Roman"/>
                        </a:rPr>
                        <a:t>High </a:t>
                      </a:r>
                      <a:r>
                        <a:rPr lang="en-GB" sz="1800" b="1" dirty="0">
                          <a:solidFill>
                            <a:srgbClr val="FFFFFF"/>
                          </a:solidFill>
                          <a:effectLst/>
                          <a:latin typeface="Arial"/>
                          <a:ea typeface="Times New Roman"/>
                        </a:rPr>
                        <a:t>level characteristics of each rating level</a:t>
                      </a: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743669"/>
                    </a:solidFill>
                  </a:tcPr>
                </a:tc>
              </a:tr>
              <a:tr h="275566">
                <a:tc>
                  <a:txBody>
                    <a:bodyPr/>
                    <a:lstStyle/>
                    <a:p>
                      <a:pPr marL="0" marR="0" indent="0" algn="l" defTabSz="457200" rtl="0" eaLnBrk="1" fontAlgn="auto" latinLnBrk="0" hangingPunct="1">
                        <a:lnSpc>
                          <a:spcPts val="1600"/>
                        </a:lnSpc>
                        <a:spcBef>
                          <a:spcPts val="0"/>
                        </a:spcBef>
                        <a:spcAft>
                          <a:spcPts val="0"/>
                        </a:spcAft>
                        <a:buClrTx/>
                        <a:buSzTx/>
                        <a:buFontTx/>
                        <a:buNone/>
                        <a:tabLst/>
                        <a:defRPr/>
                      </a:pPr>
                      <a:endParaRPr lang="en-GB" sz="800" dirty="0">
                        <a:solidFill>
                          <a:srgbClr val="404040"/>
                        </a:solidFill>
                        <a:effectLst/>
                        <a:latin typeface="Arial"/>
                        <a:ea typeface="Times New Roman"/>
                      </a:endParaRP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71327">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Innovative, creative, constantly striving to improve, open and transparent</a:t>
                      </a:r>
                      <a:endParaRPr lang="en-GB" sz="1800" dirty="0">
                        <a:solidFill>
                          <a:srgbClr val="404040"/>
                        </a:solidFill>
                        <a:effectLst/>
                        <a:latin typeface="Arial"/>
                        <a:ea typeface="Times New Roman"/>
                      </a:endParaRP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774">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Consistent level of service people have a right to expect, robust arrangements in place for when things do go wrong</a:t>
                      </a: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774">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May have elements of good practice but inconsistent, potential or actual risk, inconsistent responses when things go wrong</a:t>
                      </a: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85166">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Severe harm has or is likely to occur, shortfalls in practice, ineffective or no action taken to put things right or improve</a:t>
                      </a:r>
                    </a:p>
                    <a:p>
                      <a:pPr marL="0" marR="0" indent="0" algn="l" defTabSz="457200" rtl="0" eaLnBrk="1" fontAlgn="auto" latinLnBrk="0" hangingPunct="1">
                        <a:lnSpc>
                          <a:spcPts val="1600"/>
                        </a:lnSpc>
                        <a:spcBef>
                          <a:spcPts val="0"/>
                        </a:spcBef>
                        <a:spcAft>
                          <a:spcPts val="0"/>
                        </a:spcAft>
                        <a:buClrTx/>
                        <a:buSzTx/>
                        <a:buFontTx/>
                        <a:buNone/>
                        <a:tabLst/>
                        <a:defRPr/>
                      </a:pPr>
                      <a:endParaRPr lang="en-GB" sz="1800" dirty="0" smtClean="0">
                        <a:solidFill>
                          <a:srgbClr val="404040"/>
                        </a:solidFill>
                        <a:effectLst/>
                        <a:latin typeface="+mn-lt"/>
                        <a:ea typeface="Times New Roman"/>
                      </a:endParaRPr>
                    </a:p>
                  </a:txBody>
                  <a:tcPr marL="68560" marR="68560" marT="36183" marB="36183">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bl>
          </a:graphicData>
        </a:graphic>
      </p:graphicFrame>
      <p:pic>
        <p:nvPicPr>
          <p:cNvPr id="12309" name="Picture 23"/>
          <p:cNvPicPr>
            <a:picLocks noChangeAspect="1" noChangeArrowheads="1"/>
          </p:cNvPicPr>
          <p:nvPr/>
        </p:nvPicPr>
        <p:blipFill>
          <a:blip r:embed="rId4">
            <a:extLst>
              <a:ext uri="{28A0092B-C50C-407E-A947-70E740481C1C}">
                <a14:useLocalDpi xmlns:a14="http://schemas.microsoft.com/office/drawing/2010/main" val="0"/>
              </a:ext>
            </a:extLst>
          </a:blip>
          <a:srcRect l="68454" t="42702" r="13805" b="20808"/>
          <a:stretch>
            <a:fillRect/>
          </a:stretch>
        </p:blipFill>
        <p:spPr bwMode="auto">
          <a:xfrm>
            <a:off x="323850" y="2763838"/>
            <a:ext cx="2881313"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7451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GB" altLang="en-US">
              <a:solidFill>
                <a:srgbClr val="000000"/>
              </a:solidFill>
            </a:endParaRPr>
          </a:p>
        </p:txBody>
      </p:sp>
      <p:sp>
        <p:nvSpPr>
          <p:cNvPr id="1536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9CCC118-B00F-4D80-B8CD-463BEFF16BD0}" type="slidenum">
              <a:rPr lang="en-US" altLang="en-US" sz="900">
                <a:solidFill>
                  <a:srgbClr val="5F2861"/>
                </a:solidFill>
                <a:ea typeface="MS PGothic" pitchFamily="34" charset="-128"/>
              </a:rPr>
              <a:pPr algn="r"/>
              <a:t>8</a:t>
            </a:fld>
            <a:endParaRPr lang="en-US" altLang="en-US" sz="1400">
              <a:solidFill>
                <a:srgbClr val="6D2E69"/>
              </a:solidFill>
              <a:ea typeface="MS PGothic" pitchFamily="34" charset="-128"/>
            </a:endParaRPr>
          </a:p>
        </p:txBody>
      </p:sp>
      <p:sp>
        <p:nvSpPr>
          <p:cNvPr id="15364" name="Rectangle 2"/>
          <p:cNvSpPr txBox="1">
            <a:spLocks noChangeArrowheads="1"/>
          </p:cNvSpPr>
          <p:nvPr/>
        </p:nvSpPr>
        <p:spPr bwMode="auto">
          <a:xfrm>
            <a:off x="179512" y="620712"/>
            <a:ext cx="58324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pitchFamily="34" charset="0"/>
                <a:ea typeface="ヒラギノ角ゴ Pro W3" charset="-128"/>
              </a:defRPr>
            </a:lvl1pPr>
            <a:lvl2pPr>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lvl="1">
              <a:spcAft>
                <a:spcPts val="900"/>
              </a:spcAft>
            </a:pPr>
            <a:r>
              <a:rPr lang="en-GB" altLang="en-US" sz="2800" dirty="0">
                <a:solidFill>
                  <a:srgbClr val="FFFFFF"/>
                </a:solidFill>
              </a:rPr>
              <a:t>Encouraging improvement</a:t>
            </a:r>
          </a:p>
        </p:txBody>
      </p:sp>
      <p:pic>
        <p:nvPicPr>
          <p:cNvPr id="1536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4044950"/>
            <a:ext cx="25130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752600"/>
            <a:ext cx="1903412"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752600"/>
            <a:ext cx="20081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752600"/>
            <a:ext cx="25352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8450" y="5418138"/>
            <a:ext cx="15970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51675" y="54229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2238" y="1628775"/>
            <a:ext cx="9525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78450" y="4098925"/>
            <a:ext cx="20653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36968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7D6C691F-FBAE-465A-8046-05BDC9C9BE25}" type="slidenum">
              <a:rPr lang="en-US" altLang="en-US" sz="900" smtClean="0">
                <a:solidFill>
                  <a:srgbClr val="5F2861"/>
                </a:solidFill>
                <a:ea typeface="MS PGothic" pitchFamily="34" charset="-128"/>
              </a:rPr>
              <a:pPr/>
              <a:t>9</a:t>
            </a:fld>
            <a:endParaRPr lang="en-US" altLang="en-US" sz="1400" dirty="0" smtClean="0">
              <a:solidFill>
                <a:srgbClr val="6D2E69"/>
              </a:solidFill>
              <a:ea typeface="MS PGothic" pitchFamily="34" charset="-128"/>
            </a:endParaRPr>
          </a:p>
        </p:txBody>
      </p:sp>
      <p:sp>
        <p:nvSpPr>
          <p:cNvPr id="4099" name="Rectangle 2"/>
          <p:cNvSpPr>
            <a:spLocks noGrp="1" noChangeArrowheads="1"/>
          </p:cNvSpPr>
          <p:nvPr>
            <p:ph type="title"/>
          </p:nvPr>
        </p:nvSpPr>
        <p:spPr>
          <a:xfrm>
            <a:off x="683568" y="722312"/>
            <a:ext cx="5578475" cy="906463"/>
          </a:xfrm>
        </p:spPr>
        <p:txBody>
          <a:bodyPr/>
          <a:lstStyle/>
          <a:p>
            <a:pPr eaLnBrk="1" hangingPunct="1"/>
            <a:r>
              <a:rPr lang="en-GB" altLang="en-US" sz="2800" dirty="0"/>
              <a:t>State of Care 2013/14</a:t>
            </a:r>
            <a:r>
              <a:rPr lang="en-GB" altLang="en-US" sz="2800" dirty="0" smtClean="0"/>
              <a:t>: Variation</a:t>
            </a:r>
          </a:p>
        </p:txBody>
      </p:sp>
      <p:pic>
        <p:nvPicPr>
          <p:cNvPr id="410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8775"/>
            <a:ext cx="82692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95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667</TotalTime>
  <Words>1523</Words>
  <Application>Microsoft Office PowerPoint</Application>
  <PresentationFormat>On-screen Show (4:3)</PresentationFormat>
  <Paragraphs>235</Paragraphs>
  <Slides>20</Slides>
  <Notes>18</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vt:lpstr>
      <vt:lpstr>20205_CQC_Template</vt:lpstr>
      <vt:lpstr>1_20205_CQC_Template</vt:lpstr>
      <vt:lpstr>PowerPoint Presentation</vt:lpstr>
      <vt:lpstr>PowerPoint Presentation</vt:lpstr>
      <vt:lpstr>The Mum Test</vt:lpstr>
      <vt:lpstr>PowerPoint Presentation</vt:lpstr>
      <vt:lpstr>PowerPoint Presentation</vt:lpstr>
      <vt:lpstr>PowerPoint Presentation</vt:lpstr>
      <vt:lpstr>PowerPoint Presentation</vt:lpstr>
      <vt:lpstr>PowerPoint Presentation</vt:lpstr>
      <vt:lpstr>State of Care 2013/14: Variation</vt:lpstr>
      <vt:lpstr>Adult social care</vt:lpstr>
      <vt:lpstr>Dementia report: Cracks in the Pathway</vt:lpstr>
      <vt:lpstr>PowerPoint Presentation</vt:lpstr>
      <vt:lpstr>PowerPoint Presentation</vt:lpstr>
      <vt:lpstr>Why market oversight?</vt:lpstr>
      <vt:lpstr>What can Market Oversight do?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UreMartin, Sophie</dc:creator>
  <cp:lastModifiedBy>Skinner, Barbara</cp:lastModifiedBy>
  <cp:revision>38</cp:revision>
  <cp:lastPrinted>2014-10-28T12:51:32Z</cp:lastPrinted>
  <dcterms:modified xsi:type="dcterms:W3CDTF">2015-01-20T00:06:30Z</dcterms:modified>
</cp:coreProperties>
</file>